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9" r:id="rId7"/>
    <p:sldId id="270" r:id="rId8"/>
    <p:sldId id="271" r:id="rId9"/>
    <p:sldId id="281" r:id="rId10"/>
    <p:sldId id="282" r:id="rId11"/>
    <p:sldId id="265" r:id="rId12"/>
    <p:sldId id="268" r:id="rId13"/>
    <p:sldId id="266" r:id="rId14"/>
    <p:sldId id="267" r:id="rId15"/>
    <p:sldId id="26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04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8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0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7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4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8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8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0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952F-2FB6-4C8E-A37F-AABC3F42AAE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19E0-E23D-4ACD-A97A-0B2324CD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20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law.lsu.edu/coast/2016/08/why-was-the-louisiana-flood-of-august-2016-so-sever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2016 Louisiana Flood:</a:t>
            </a:r>
            <a:br>
              <a:rPr lang="en-US" dirty="0"/>
            </a:br>
            <a:r>
              <a:rPr lang="en-US" dirty="0"/>
              <a:t>A Failure of Risk Perception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2617"/>
            <a:ext cx="9144000" cy="2949488"/>
          </a:xfrm>
        </p:spPr>
        <p:txBody>
          <a:bodyPr>
            <a:normAutofit/>
          </a:bodyPr>
          <a:lstStyle/>
          <a:p>
            <a:r>
              <a:rPr lang="en-US" dirty="0"/>
              <a:t>Edward P. Richards, JD, MPH</a:t>
            </a:r>
          </a:p>
          <a:p>
            <a:r>
              <a:rPr lang="en-US" dirty="0"/>
              <a:t>Clarence W. Edwards Professor of Law</a:t>
            </a:r>
          </a:p>
          <a:p>
            <a:r>
              <a:rPr lang="en-US" dirty="0"/>
              <a:t>LSU Law School, Climate Change Law Project</a:t>
            </a:r>
          </a:p>
          <a:p>
            <a:r>
              <a:rPr lang="en-US" dirty="0"/>
              <a:t>richards@lsu.edu</a:t>
            </a:r>
          </a:p>
          <a:p>
            <a:r>
              <a:rPr lang="en-US" dirty="0"/>
              <a:t>Blog - http://sites.law.lsu.edu/coast/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0971" y="417007"/>
            <a:ext cx="975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additional </a:t>
            </a:r>
            <a:r>
              <a:rPr lang="en-US"/>
              <a:t>information about </a:t>
            </a:r>
            <a:r>
              <a:rPr lang="en-US" dirty="0"/>
              <a:t>the 2016 flood, see:</a:t>
            </a:r>
            <a:br>
              <a:rPr lang="en-US" dirty="0"/>
            </a:br>
            <a:r>
              <a:rPr lang="en-US" dirty="0">
                <a:hlinkClick r:id="rId2"/>
              </a:rPr>
              <a:t>http://sites.law.lsu.edu/coast/2016/08/why-was-the-louisiana-flood-of-august-2016-so-severe/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Topography of Baton Rouge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8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39" y="38100"/>
            <a:ext cx="10303557" cy="681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50" y="495300"/>
            <a:ext cx="147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1906</a:t>
            </a:r>
          </a:p>
        </p:txBody>
      </p:sp>
    </p:spTree>
    <p:extLst>
      <p:ext uri="{BB962C8B-B14F-4D97-AF65-F5344CB8AC3E}">
        <p14:creationId xmlns:p14="http://schemas.microsoft.com/office/powerpoint/2010/main" val="180339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Development Change Topography?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Roads as dams and rivers</a:t>
            </a:r>
          </a:p>
          <a:p>
            <a:r>
              <a:rPr lang="en-US" dirty="0"/>
              <a:t>New drainage paths are created by ditching</a:t>
            </a:r>
          </a:p>
          <a:p>
            <a:r>
              <a:rPr lang="en-US" dirty="0"/>
              <a:t>Old drainage paths are filled with houses</a:t>
            </a:r>
          </a:p>
          <a:p>
            <a:r>
              <a:rPr lang="en-US" dirty="0"/>
              <a:t>Absorbent ground covered by impermeable surfaces</a:t>
            </a:r>
          </a:p>
          <a:p>
            <a:r>
              <a:rPr lang="en-US" dirty="0"/>
              <a:t>Major drainage projects import water as well as export it</a:t>
            </a:r>
          </a:p>
          <a:p>
            <a:r>
              <a:rPr lang="en-US" dirty="0"/>
              <a:t>Levees increase subsidence</a:t>
            </a:r>
          </a:p>
          <a:p>
            <a:r>
              <a:rPr lang="en-US" dirty="0"/>
              <a:t>Levees increase river flood height in the channel, increasing risk when the levees fail</a:t>
            </a:r>
          </a:p>
        </p:txBody>
      </p:sp>
    </p:spTree>
    <p:extLst>
      <p:ext uri="{BB962C8B-B14F-4D97-AF65-F5344CB8AC3E}">
        <p14:creationId xmlns:p14="http://schemas.microsoft.com/office/powerpoint/2010/main" val="381067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1" y="1593849"/>
            <a:ext cx="7771642" cy="52076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 Doesn't Do It – Local Minimums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3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.Flooding bf 0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7" y="6350"/>
            <a:ext cx="11345097" cy="67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4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Federalization of Flood Risk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1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Disaster Relief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1803, a Congressional Act was passed to provide financial assistance to a New Hampshire town devastated by fire.  This is the first example of Federal government involvement in a local disaster. </a:t>
            </a:r>
          </a:p>
          <a:p>
            <a:r>
              <a:rPr lang="en-US" dirty="0"/>
              <a:t>1930's - Reconstruction Finance Corporation and the Bureau of Public Roads were both given authority to make disaster loans available</a:t>
            </a:r>
          </a:p>
          <a:p>
            <a:r>
              <a:rPr lang="en-US" dirty="0"/>
              <a:t>This becomes Civil Defense during the 1950s</a:t>
            </a:r>
          </a:p>
          <a:p>
            <a:r>
              <a:rPr lang="en-US" dirty="0"/>
              <a:t>Kennedy expands this after the </a:t>
            </a:r>
            <a:r>
              <a:rPr lang="en-US" dirty="0" err="1"/>
              <a:t>Hebgen</a:t>
            </a:r>
            <a:r>
              <a:rPr lang="en-US" dirty="0"/>
              <a:t> Lake Earthquake and Hurricanes Donna and Carla</a:t>
            </a:r>
          </a:p>
          <a:p>
            <a:r>
              <a:rPr lang="en-US" dirty="0"/>
              <a:t>FEMA is formed in 1978</a:t>
            </a:r>
          </a:p>
        </p:txBody>
      </p:sp>
    </p:spTree>
    <p:extLst>
      <p:ext uri="{BB962C8B-B14F-4D97-AF65-F5344CB8AC3E}">
        <p14:creationId xmlns:p14="http://schemas.microsoft.com/office/powerpoint/2010/main" val="1240339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market until 1968</a:t>
            </a:r>
          </a:p>
          <a:p>
            <a:r>
              <a:rPr lang="en-US" dirty="0"/>
              <a:t>After Hurricane Betsy in 1965 and additional floods, the cost of private flood insurance goes up and availability goes down.</a:t>
            </a:r>
          </a:p>
          <a:p>
            <a:r>
              <a:rPr lang="en-US" dirty="0"/>
              <a:t>Congress creates the National Flood Insurance Program, which displaces most private flood insurance.</a:t>
            </a:r>
          </a:p>
        </p:txBody>
      </p:sp>
    </p:spTree>
    <p:extLst>
      <p:ext uri="{BB962C8B-B14F-4D97-AF65-F5344CB8AC3E}">
        <p14:creationId xmlns:p14="http://schemas.microsoft.com/office/powerpoint/2010/main" val="174834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the Original NFIP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Conservative (broad) definition of a high risk flood zone.</a:t>
            </a:r>
          </a:p>
          <a:p>
            <a:r>
              <a:rPr lang="en-US" dirty="0"/>
              <a:t>Subsidized insurance for existing structures in a high risk flood zone.</a:t>
            </a:r>
          </a:p>
          <a:p>
            <a:r>
              <a:rPr lang="en-US" dirty="0"/>
              <a:t>End of new development in high risk flood zones as a condition of community participation in the NFIP</a:t>
            </a:r>
          </a:p>
          <a:p>
            <a:r>
              <a:rPr lang="en-US" dirty="0"/>
              <a:t>Intended to be a federal spending power driven national land use plan for high risk flood areas.</a:t>
            </a:r>
          </a:p>
        </p:txBody>
      </p:sp>
    </p:spTree>
    <p:extLst>
      <p:ext uri="{BB962C8B-B14F-4D97-AF65-F5344CB8AC3E}">
        <p14:creationId xmlns:p14="http://schemas.microsoft.com/office/powerpoint/2010/main" val="241064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of NFIP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narrow definition of the high risk flood zone</a:t>
            </a:r>
          </a:p>
          <a:p>
            <a:r>
              <a:rPr lang="en-US" dirty="0"/>
              <a:t>Rejection of flooding as a continuous risk</a:t>
            </a:r>
          </a:p>
          <a:p>
            <a:pPr lvl="1"/>
            <a:r>
              <a:rPr lang="en-US" dirty="0"/>
              <a:t>In the 100 year zone, you need flood insurance and are regulated</a:t>
            </a:r>
          </a:p>
          <a:p>
            <a:pPr lvl="1"/>
            <a:r>
              <a:rPr lang="en-US" dirty="0"/>
              <a:t>One inch out of the 100 year flood zone, and you do not need insurance</a:t>
            </a:r>
          </a:p>
          <a:p>
            <a:r>
              <a:rPr lang="en-US" dirty="0"/>
              <a:t>State and local governments game flood designations and escape from the land use regulations.</a:t>
            </a:r>
          </a:p>
        </p:txBody>
      </p:sp>
    </p:spTree>
    <p:extLst>
      <p:ext uri="{BB962C8B-B14F-4D97-AF65-F5344CB8AC3E}">
        <p14:creationId xmlns:p14="http://schemas.microsoft.com/office/powerpoint/2010/main" val="264738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337391"/>
            <a:ext cx="8682404" cy="61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8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Federalization of Flood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exodus to high risk riverine and coastal flood zones since 1968.</a:t>
            </a:r>
          </a:p>
          <a:p>
            <a:r>
              <a:rPr lang="en-US" dirty="0"/>
              <a:t>Equation of not having to buy flood insurance outside the 100 year flood zone with the not being at risk of flooding outside the zone.</a:t>
            </a:r>
          </a:p>
          <a:p>
            <a:pPr lvl="1"/>
            <a:r>
              <a:rPr lang="en-US" dirty="0"/>
              <a:t>50% of claims come from outside the 100 zone</a:t>
            </a:r>
          </a:p>
          <a:p>
            <a:r>
              <a:rPr lang="en-US" dirty="0"/>
              <a:t>The feds provide relief to people who do not have flood insurance in big disasters.</a:t>
            </a:r>
          </a:p>
          <a:p>
            <a:pPr lvl="1"/>
            <a:r>
              <a:rPr lang="en-US" dirty="0"/>
              <a:t>Road Home</a:t>
            </a:r>
          </a:p>
          <a:p>
            <a:r>
              <a:rPr lang="en-US" dirty="0"/>
              <a:t>The feds provide massive infrastructure rebuilding as part of flood relief.</a:t>
            </a:r>
          </a:p>
        </p:txBody>
      </p:sp>
    </p:spTree>
    <p:extLst>
      <p:ext uri="{BB962C8B-B14F-4D97-AF65-F5344CB8AC3E}">
        <p14:creationId xmlns:p14="http://schemas.microsoft.com/office/powerpoint/2010/main" val="401630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poor are always worse off after disasters</a:t>
            </a:r>
          </a:p>
          <a:p>
            <a:r>
              <a:rPr lang="en-US" dirty="0"/>
              <a:t>The middle class and the rich may do fine or better economically.</a:t>
            </a:r>
          </a:p>
          <a:p>
            <a:r>
              <a:rPr lang="en-US" dirty="0"/>
              <a:t>Converting housing into insurance payments or federal relief money is a huge economic boost to construction and engineering businesses, who are very important to local politicians.</a:t>
            </a:r>
          </a:p>
          <a:p>
            <a:r>
              <a:rPr lang="en-US" dirty="0"/>
              <a:t>Federal relief will rebuild </a:t>
            </a:r>
            <a:r>
              <a:rPr lang="en-US" dirty="0" err="1"/>
              <a:t>dilapated</a:t>
            </a:r>
            <a:r>
              <a:rPr lang="en-US" dirty="0"/>
              <a:t> governmental infrastructure to new standards at from zero to 35% state cost.</a:t>
            </a:r>
          </a:p>
        </p:txBody>
      </p:sp>
    </p:spTree>
    <p:extLst>
      <p:ext uri="{BB962C8B-B14F-4D97-AF65-F5344CB8AC3E}">
        <p14:creationId xmlns:p14="http://schemas.microsoft.com/office/powerpoint/2010/main" val="3691619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Make Political Sense to Prevent Disasters?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Orleans would look a lot more like Detroit today without Katrina.</a:t>
            </a:r>
          </a:p>
          <a:p>
            <a:r>
              <a:rPr lang="en-US" dirty="0"/>
              <a:t>Stricter flood elevation requirements in building codes reduce development and thus jobs and property taxes.</a:t>
            </a:r>
          </a:p>
          <a:p>
            <a:r>
              <a:rPr lang="en-US" dirty="0"/>
              <a:t>Local politicians get to play the hero during disasters and bolster their reputations. </a:t>
            </a:r>
          </a:p>
          <a:p>
            <a:r>
              <a:rPr lang="en-US" dirty="0"/>
              <a:t>Limitations on rebuilding hurt the poor, which provides political cover for allowing rebuilding in flood zones.</a:t>
            </a:r>
          </a:p>
          <a:p>
            <a:r>
              <a:rPr lang="en-US" dirty="0"/>
              <a:t>Bottom-line: it does not make political sense to prevent future disasters.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FEMA and NFIP Really Bipartisan Jobs Programs?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7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lood disasters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89" y="17667"/>
            <a:ext cx="9120441" cy="68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3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uisiana Flooding March 2016 {Video Footag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5" y="241705"/>
            <a:ext cx="10769022" cy="63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0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68926"/>
          </a:xfrm>
        </p:spPr>
        <p:txBody>
          <a:bodyPr>
            <a:normAutofit fontScale="90000"/>
          </a:bodyPr>
          <a:lstStyle/>
          <a:p>
            <a:r>
              <a:rPr lang="en-US" dirty="0"/>
              <a:t>Floods are the Easiest Disasters to Predict and the Hardest to Avoid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Anonymous (frustrated) hydrologist</a:t>
            </a:r>
          </a:p>
        </p:txBody>
      </p:sp>
    </p:spTree>
    <p:extLst>
      <p:ext uri="{BB962C8B-B14F-4D97-AF65-F5344CB8AC3E}">
        <p14:creationId xmlns:p14="http://schemas.microsoft.com/office/powerpoint/2010/main" val="282241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Rain - 100, 500, 1000 year events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100 year</a:t>
            </a:r>
          </a:p>
          <a:p>
            <a:pPr lvl="1"/>
            <a:r>
              <a:rPr lang="en-US" dirty="0"/>
              <a:t>1% chance each year</a:t>
            </a:r>
          </a:p>
          <a:p>
            <a:pPr lvl="1"/>
            <a:r>
              <a:rPr lang="en-US" dirty="0"/>
              <a:t>26% chance during a 30 year mortgage</a:t>
            </a:r>
          </a:p>
          <a:p>
            <a:pPr lvl="1"/>
            <a:r>
              <a:rPr lang="en-US" dirty="0"/>
              <a:t>80% chance during a lifetime</a:t>
            </a:r>
          </a:p>
          <a:p>
            <a:r>
              <a:rPr lang="en-US" dirty="0"/>
              <a:t>500 year</a:t>
            </a:r>
          </a:p>
          <a:p>
            <a:pPr lvl="1"/>
            <a:r>
              <a:rPr lang="en-US" dirty="0"/>
              <a:t>0.2% per year</a:t>
            </a:r>
          </a:p>
          <a:p>
            <a:pPr lvl="1"/>
            <a:r>
              <a:rPr lang="en-US" dirty="0"/>
              <a:t>&gt; 5% chance during a 30 year </a:t>
            </a:r>
            <a:r>
              <a:rPr lang="en-US" dirty="0" err="1"/>
              <a:t>mortage</a:t>
            </a:r>
            <a:endParaRPr lang="en-US" dirty="0"/>
          </a:p>
          <a:p>
            <a:r>
              <a:rPr lang="en-US" dirty="0"/>
              <a:t>1000 year</a:t>
            </a:r>
          </a:p>
          <a:p>
            <a:pPr lvl="1"/>
            <a:r>
              <a:rPr lang="en-US" dirty="0"/>
              <a:t>0.1% per year</a:t>
            </a:r>
          </a:p>
          <a:p>
            <a:r>
              <a:rPr lang="en-US" dirty="0"/>
              <a:t>0.1% risk per year of a toxic injury would be considered huge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3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Determining Rainfall Frequency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Determining the probably of a rainfall event by measuring requires that you have a  rainfall record that twice as long as the projected return period.</a:t>
            </a:r>
          </a:p>
          <a:p>
            <a:pPr lvl="1"/>
            <a:r>
              <a:rPr lang="en-US" dirty="0"/>
              <a:t>100 year rainfall requires 200 years of data</a:t>
            </a:r>
          </a:p>
          <a:p>
            <a:pPr lvl="1"/>
            <a:r>
              <a:rPr lang="en-US" dirty="0"/>
              <a:t>500 year rainfall requires 1000 years of data</a:t>
            </a:r>
          </a:p>
          <a:p>
            <a:pPr lvl="1"/>
            <a:r>
              <a:rPr lang="en-US" dirty="0"/>
              <a:t>1000 year rainfall requires 2000 years of data</a:t>
            </a:r>
          </a:p>
          <a:p>
            <a:r>
              <a:rPr lang="en-US" dirty="0"/>
              <a:t>In most places in LA, robust flood data goes back less than 100 years.</a:t>
            </a:r>
          </a:p>
          <a:p>
            <a:r>
              <a:rPr lang="en-US" dirty="0"/>
              <a:t>If you do not have the data, you have to use models.</a:t>
            </a:r>
          </a:p>
          <a:p>
            <a:r>
              <a:rPr lang="en-US" dirty="0"/>
              <a:t>The models assume that the present is like the past and thus underestimate extreme events.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2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Does a 100 Year Rain = a 100 Year Flood?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80" y="1540034"/>
            <a:ext cx="6593840" cy="4033520"/>
          </a:xfrm>
        </p:spPr>
      </p:pic>
      <p:sp>
        <p:nvSpPr>
          <p:cNvPr id="7" name="TextBox 6"/>
          <p:cNvSpPr txBox="1"/>
          <p:nvPr/>
        </p:nvSpPr>
        <p:spPr>
          <a:xfrm>
            <a:off x="685800" y="5759450"/>
            <a:ext cx="1059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This is a natural system</a:t>
            </a:r>
          </a:p>
        </p:txBody>
      </p:sp>
    </p:spTree>
    <p:extLst>
      <p:ext uri="{BB962C8B-B14F-4D97-AF65-F5344CB8AC3E}">
        <p14:creationId xmlns:p14="http://schemas.microsoft.com/office/powerpoint/2010/main" val="416193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Natural Factors Drive Flood Depth?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Topography</a:t>
            </a:r>
          </a:p>
          <a:p>
            <a:pPr lvl="1"/>
            <a:r>
              <a:rPr lang="en-US" dirty="0"/>
              <a:t>Flash floods in canyons</a:t>
            </a:r>
          </a:p>
          <a:p>
            <a:pPr lvl="1"/>
            <a:r>
              <a:rPr lang="en-US" dirty="0"/>
              <a:t>Broad, low floods on the pre-leveed Mississippi</a:t>
            </a:r>
          </a:p>
          <a:p>
            <a:r>
              <a:rPr lang="en-US" dirty="0"/>
              <a:t>Permeability</a:t>
            </a:r>
          </a:p>
          <a:p>
            <a:r>
              <a:rPr lang="en-US" dirty="0"/>
              <a:t>Is the ground already soaked?</a:t>
            </a:r>
          </a:p>
          <a:p>
            <a:r>
              <a:rPr lang="en-US" dirty="0"/>
              <a:t>Are the drainage channels already flooded?</a:t>
            </a:r>
          </a:p>
          <a:p>
            <a:r>
              <a:rPr lang="en-US" dirty="0"/>
              <a:t>Near the coast, is storm surge backing up the rivers that drain the area?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5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882</Words>
  <Application>Microsoft Office PowerPoint</Application>
  <PresentationFormat>Widescreen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The 2016 Louisiana Flood: A Failure of Risk Perception</vt:lpstr>
      <vt:lpstr>PowerPoint Presentation</vt:lpstr>
      <vt:lpstr>PowerPoint Presentation</vt:lpstr>
      <vt:lpstr>PowerPoint Presentation</vt:lpstr>
      <vt:lpstr>Floods are the Easiest Disasters to Predict and the Hardest to Avoid</vt:lpstr>
      <vt:lpstr>Predicting Rain - 100, 500, 1000 year events</vt:lpstr>
      <vt:lpstr>Determining Rainfall Frequency</vt:lpstr>
      <vt:lpstr>Does a 100 Year Rain = a 100 Year Flood?</vt:lpstr>
      <vt:lpstr>What Natural Factors Drive Flood Depth?</vt:lpstr>
      <vt:lpstr>Topography of Baton Rouge</vt:lpstr>
      <vt:lpstr>PowerPoint Presentation</vt:lpstr>
      <vt:lpstr>How Does Development Change Topography?</vt:lpstr>
      <vt:lpstr>Elevation Doesn't Do It – Local Minimums</vt:lpstr>
      <vt:lpstr>PowerPoint Presentation</vt:lpstr>
      <vt:lpstr>The Federalization of Flood Risk</vt:lpstr>
      <vt:lpstr>History of Disaster Relief </vt:lpstr>
      <vt:lpstr>Flood Insurance</vt:lpstr>
      <vt:lpstr>Theory of the Original NFIP</vt:lpstr>
      <vt:lpstr>Reality of NFIP</vt:lpstr>
      <vt:lpstr>Impact of Federalization of Flood Risk</vt:lpstr>
      <vt:lpstr>Disaster Economics</vt:lpstr>
      <vt:lpstr>Does it Make Political Sense to Prevent Disasters?</vt:lpstr>
      <vt:lpstr>Are FEMA and NFIP Really Bipartisan Jobs Programs?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2016 Louisiana Flood: A Failure of Risk Perception</dc:title>
  <dc:creator>Edward P Richards</dc:creator>
  <cp:lastModifiedBy>Edward P Richards</cp:lastModifiedBy>
  <cp:revision>41</cp:revision>
  <dcterms:created xsi:type="dcterms:W3CDTF">2017-03-11T14:44:43Z</dcterms:created>
  <dcterms:modified xsi:type="dcterms:W3CDTF">2019-08-20T14:26:29Z</dcterms:modified>
</cp:coreProperties>
</file>