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sldIdLst>
    <p:sldId id="278" r:id="rId3"/>
    <p:sldId id="293" r:id="rId4"/>
    <p:sldId id="296" r:id="rId5"/>
    <p:sldId id="269" r:id="rId6"/>
    <p:sldId id="280" r:id="rId7"/>
    <p:sldId id="268" r:id="rId8"/>
    <p:sldId id="258" r:id="rId9"/>
    <p:sldId id="294" r:id="rId10"/>
    <p:sldId id="295" r:id="rId11"/>
    <p:sldId id="285" r:id="rId12"/>
    <p:sldId id="277" r:id="rId13"/>
    <p:sldId id="271" r:id="rId14"/>
    <p:sldId id="286" r:id="rId15"/>
    <p:sldId id="281" r:id="rId16"/>
    <p:sldId id="282" r:id="rId17"/>
    <p:sldId id="283" r:id="rId18"/>
    <p:sldId id="284" r:id="rId19"/>
    <p:sldId id="288" r:id="rId20"/>
    <p:sldId id="287" r:id="rId21"/>
    <p:sldId id="289" r:id="rId22"/>
    <p:sldId id="290" r:id="rId23"/>
    <p:sldId id="291" r:id="rId24"/>
    <p:sldId id="292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46" autoAdjust="0"/>
  </p:normalViewPr>
  <p:slideViewPr>
    <p:cSldViewPr>
      <p:cViewPr varScale="1">
        <p:scale>
          <a:sx n="75" d="100"/>
          <a:sy n="75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/>
              </a:endParaRPr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/>
              </a:endParaRPr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98EC0E-D265-4C78-A6D5-FE837D4127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6CF32-8CCF-4578-83ED-1A4036D60D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9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FFDB2-6FFC-44EC-AAA1-B0B5DBD0E6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5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F97A3B-859E-4A21-AA76-A45F63E226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9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69714-C44D-49D9-9D25-179A3B0DE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39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92A70-9585-4E40-8EF8-237DD87480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77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368BF-502A-43E9-9D93-008FF8B938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13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5FB5F-387C-484E-B128-80C0C0B432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28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D7DE3-B822-4F4F-984C-EFBB69800A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70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89062-A689-488B-9705-4F83F2F480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4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20720-FA8C-46E7-89C8-62284045CA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8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17E7F-67F3-4165-9B50-74A1C173DA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70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CA524-4C6D-4A2F-8707-5F0FD998A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0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BEAB2-CF99-4D28-A216-200916510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90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3F492-6133-414D-8EBD-BDF12ED7DF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80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5415D-5C03-45B8-928A-3C03DB619E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9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09916-0281-415B-9BF4-E855C7A5F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8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B357-5D30-4ACA-8BFA-8BD3CCA13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8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E35DC-885C-4D3E-86DA-DB09E31299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B80A7-6366-4B35-B7A4-48936AA3F4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7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5A02F-CF57-4213-90A1-52AF0160E7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26DDF-2568-4C67-A65A-FB83B838E4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1D524-DF35-4639-AED6-D7D05927E8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9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/>
              </a:endParaRPr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E2A5885-ACC5-41A8-B7E4-37117D8F3CB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5" r:id="rId12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78C1A44-4A51-43C4-BE3C-32578DF10D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otech.law.lsu.edu/cphl/slides/ITECOL-2012.htm" TargetMode="External"/><Relationship Id="rId2" Type="http://schemas.openxmlformats.org/officeDocument/2006/relationships/hyperlink" Target="mailto:richards@l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924800" cy="2559050"/>
          </a:xfrm>
        </p:spPr>
        <p:txBody>
          <a:bodyPr>
            <a:noAutofit/>
          </a:bodyPr>
          <a:lstStyle/>
          <a:p>
            <a:pPr algn="l"/>
            <a:r>
              <a:rPr lang="en-US" sz="4400" b="0" dirty="0"/>
              <a:t>The Challenge of Steady State Coastal Law in the Time of Rising Oceans 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3733800"/>
            <a:ext cx="7620000" cy="18732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3200" dirty="0" smtClean="0"/>
              <a:t>Edward P. Richards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3200" dirty="0" smtClean="0"/>
              <a:t>Professor of Law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3200" dirty="0" smtClean="0"/>
              <a:t>LSU Law Center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3200" dirty="0" smtClean="0">
                <a:hlinkClick r:id="rId2"/>
              </a:rPr>
              <a:t>richards@lsu.edu</a:t>
            </a:r>
            <a:endParaRPr lang="en-US" sz="32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3200" dirty="0">
                <a:hlinkClick r:id="rId3"/>
              </a:rPr>
              <a:t>http://biotech.law.lsu.edu/cphl/slides/ITECOL-2012.htm</a:t>
            </a:r>
            <a:endParaRPr lang="en-US" sz="3200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Coastal Restoration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Extensive levees to wall off much of the eastern half of the state to protect population centers.</a:t>
            </a:r>
          </a:p>
          <a:p>
            <a:r>
              <a:rPr lang="en-US" dirty="0" smtClean="0"/>
              <a:t>River </a:t>
            </a:r>
            <a:r>
              <a:rPr lang="en-US" dirty="0" smtClean="0"/>
              <a:t>diversions to build </a:t>
            </a:r>
            <a:r>
              <a:rPr lang="en-US" dirty="0" smtClean="0"/>
              <a:t>land to protect against hurricane surge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smtClean="0"/>
              <a:t>population relocation, restrictions on development, or other land use restrictions to reduce populations at risk.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Geometric Impossibility of Restoration</a:t>
            </a:r>
            <a:endParaRPr lang="en-US" sz="40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700" dirty="0"/>
              <a:t>Imagine a large, very flat coastal plane, that is barely above sea level </a:t>
            </a:r>
            <a:r>
              <a:rPr lang="en-US" sz="2700" dirty="0" smtClean="0"/>
              <a:t>tens of miles </a:t>
            </a:r>
            <a:r>
              <a:rPr lang="en-US" sz="2700" dirty="0"/>
              <a:t>inland</a:t>
            </a:r>
          </a:p>
          <a:p>
            <a:r>
              <a:rPr lang="en-US" sz="2700" dirty="0"/>
              <a:t>The plane is sinking and the water is rising</a:t>
            </a:r>
          </a:p>
          <a:p>
            <a:r>
              <a:rPr lang="en-US" sz="2700" dirty="0"/>
              <a:t>What happens if you pile up dirt </a:t>
            </a:r>
            <a:r>
              <a:rPr lang="en-US" sz="2700" dirty="0" smtClean="0"/>
              <a:t>at sea level (diversions) on </a:t>
            </a:r>
            <a:r>
              <a:rPr lang="en-US" sz="2700" dirty="0"/>
              <a:t>the </a:t>
            </a:r>
            <a:r>
              <a:rPr lang="en-US" sz="2700" dirty="0" smtClean="0"/>
              <a:t>edges of the plane?</a:t>
            </a:r>
          </a:p>
          <a:p>
            <a:pPr lvl="1"/>
            <a:r>
              <a:rPr lang="en-US" sz="2200" dirty="0" smtClean="0"/>
              <a:t>Deltas do not build from the edge</a:t>
            </a:r>
          </a:p>
          <a:p>
            <a:pPr lvl="1"/>
            <a:r>
              <a:rPr lang="en-US" sz="2200" dirty="0" smtClean="0"/>
              <a:t>Deltas do not build in the face of significant sea level </a:t>
            </a:r>
            <a:r>
              <a:rPr lang="en-US" sz="2200" dirty="0" smtClean="0"/>
              <a:t>rise</a:t>
            </a:r>
          </a:p>
          <a:p>
            <a:pPr lvl="1"/>
            <a:r>
              <a:rPr lang="en-US" sz="2200" dirty="0" smtClean="0"/>
              <a:t>You might get some mudflats</a:t>
            </a:r>
            <a:endParaRPr lang="en-US" sz="2200" dirty="0" smtClean="0"/>
          </a:p>
          <a:p>
            <a:r>
              <a:rPr lang="en-US" sz="2700" dirty="0" smtClean="0"/>
              <a:t>Marsh grass </a:t>
            </a:r>
            <a:r>
              <a:rPr lang="en-US" sz="2700" dirty="0" smtClean="0"/>
              <a:t>on flats does </a:t>
            </a:r>
            <a:r>
              <a:rPr lang="en-US" sz="2700" dirty="0" smtClean="0"/>
              <a:t>not affect hurricane surge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 smtClean="0"/>
              <a:t>the Levees</a:t>
            </a:r>
            <a:r>
              <a:rPr lang="en-US" dirty="0"/>
              <a:t>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The real heart of the plan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Levees destroy </a:t>
            </a:r>
            <a:r>
              <a:rPr lang="en-US" dirty="0"/>
              <a:t>the land on both sides</a:t>
            </a:r>
          </a:p>
          <a:p>
            <a:pPr>
              <a:lnSpc>
                <a:spcPct val="90000"/>
              </a:lnSpc>
            </a:pPr>
            <a:r>
              <a:rPr lang="en-US" dirty="0"/>
              <a:t>Cannot resist </a:t>
            </a:r>
            <a:r>
              <a:rPr lang="en-US" dirty="0" smtClean="0"/>
              <a:t>hurricanes in the long term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Katrina did not hit NO, just brushed 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Structural issues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Feds and state will lose interest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Require maintenance - LA? USA?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Dutch do not have </a:t>
            </a:r>
            <a:r>
              <a:rPr lang="en-US" dirty="0" smtClean="0"/>
              <a:t>hurricanes or coastal wetlands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2559050"/>
          </a:xfrm>
        </p:spPr>
        <p:txBody>
          <a:bodyPr/>
          <a:lstStyle/>
          <a:p>
            <a:r>
              <a:rPr lang="en-US" dirty="0" smtClean="0"/>
              <a:t>If it can’t work, and destroys wetlands, why do it?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does the steady state legal and political system create incentives to do things that are doomed to failure?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42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epr-art.com/galleries/x3-hk-ms/photos/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20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2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epr-art.com/galleries/x3-hk-ms/photos/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200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25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epr-art.com/galleries/x2-hk-no/photos/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200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51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epr-art.com/galleries/x3-hk-la/photos/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104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230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Economics of Coastal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Louisiana is not planning on spending its own tax money.</a:t>
            </a:r>
          </a:p>
          <a:p>
            <a:pPr lvl="1"/>
            <a:r>
              <a:rPr lang="en-US" dirty="0" smtClean="0"/>
              <a:t>Estimated costs of the plan are $50B</a:t>
            </a:r>
          </a:p>
          <a:p>
            <a:pPr lvl="1"/>
            <a:r>
              <a:rPr lang="en-US" dirty="0" smtClean="0"/>
              <a:t>Realistic costs $200B+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Long term economic development funded by federal money</a:t>
            </a:r>
          </a:p>
          <a:p>
            <a:pPr lvl="1"/>
            <a:r>
              <a:rPr lang="en-US" dirty="0" smtClean="0"/>
              <a:t>Politicians friends get very rich from contracts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30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 it Fails?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Disasters are great for business</a:t>
            </a:r>
          </a:p>
          <a:p>
            <a:pPr lvl="1"/>
            <a:r>
              <a:rPr lang="en-US" dirty="0" smtClean="0"/>
              <a:t>National Flood Insurance Program</a:t>
            </a:r>
          </a:p>
          <a:p>
            <a:pPr lvl="1"/>
            <a:r>
              <a:rPr lang="en-US" dirty="0" smtClean="0"/>
              <a:t>Wind insurance</a:t>
            </a:r>
          </a:p>
          <a:p>
            <a:pPr lvl="1"/>
            <a:r>
              <a:rPr lang="en-US" dirty="0" smtClean="0"/>
              <a:t>Stafford Act/FEMA </a:t>
            </a:r>
          </a:p>
          <a:p>
            <a:pPr lvl="1"/>
            <a:r>
              <a:rPr lang="en-US" dirty="0" smtClean="0"/>
              <a:t>Congressional pity money</a:t>
            </a:r>
          </a:p>
          <a:p>
            <a:r>
              <a:rPr lang="en-US" dirty="0" smtClean="0"/>
              <a:t>A dollar spend on mitigation saves five later</a:t>
            </a:r>
          </a:p>
          <a:p>
            <a:pPr lvl="1"/>
            <a:r>
              <a:rPr lang="en-US" dirty="0" smtClean="0"/>
              <a:t>Why spend my own dollar now when I can get five latter and keep my dollar?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5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Coastal </a:t>
            </a:r>
            <a:r>
              <a:rPr lang="en-US" dirty="0" smtClean="0"/>
              <a:t>law and disaster management </a:t>
            </a:r>
            <a:r>
              <a:rPr lang="en-US" dirty="0" smtClean="0"/>
              <a:t>are based </a:t>
            </a:r>
            <a:r>
              <a:rPr lang="en-US" dirty="0" smtClean="0"/>
              <a:t>on a steady state world.</a:t>
            </a:r>
          </a:p>
          <a:p>
            <a:r>
              <a:rPr lang="en-US" dirty="0" smtClean="0"/>
              <a:t>The incentives to preserve the status quo are overwhelming.</a:t>
            </a:r>
            <a:endParaRPr lang="en-US" dirty="0" smtClean="0"/>
          </a:p>
          <a:p>
            <a:r>
              <a:rPr lang="en-US" dirty="0" smtClean="0"/>
              <a:t>They corrupt science and policy.</a:t>
            </a:r>
          </a:p>
          <a:p>
            <a:r>
              <a:rPr lang="en-US" dirty="0" smtClean="0"/>
              <a:t>People will die and the wetlands will disappear unless scientists fight back.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Political Consequences of Disaster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None, as long as you can blame someone else.</a:t>
            </a:r>
          </a:p>
          <a:p>
            <a:pPr lvl="1"/>
            <a:r>
              <a:rPr lang="en-US" dirty="0" smtClean="0"/>
              <a:t>Hurricane Katrina was about bad land use decisions and failure to maintain levees by local officials, not the federal government.</a:t>
            </a:r>
          </a:p>
          <a:p>
            <a:pPr lvl="1"/>
            <a:r>
              <a:rPr lang="en-US" dirty="0" smtClean="0"/>
              <a:t>The only one who was not reelected whined on television, rather than blaming the feds</a:t>
            </a:r>
          </a:p>
          <a:p>
            <a:r>
              <a:rPr lang="en-US" dirty="0" smtClean="0"/>
              <a:t>Look at Bobby Berms</a:t>
            </a:r>
          </a:p>
        </p:txBody>
      </p:sp>
    </p:spTree>
    <p:extLst>
      <p:ext uri="{BB962C8B-B14F-4D97-AF65-F5344CB8AC3E}">
        <p14:creationId xmlns:p14="http://schemas.microsoft.com/office/powerpoint/2010/main" val="3781684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Political Consequences of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make an enemy of every developer and contractor</a:t>
            </a:r>
          </a:p>
          <a:p>
            <a:r>
              <a:rPr lang="en-US" dirty="0" smtClean="0"/>
              <a:t>You are called a racist for not wanting to move the poor back into the highest risk areas</a:t>
            </a:r>
          </a:p>
          <a:p>
            <a:r>
              <a:rPr lang="en-US" dirty="0" smtClean="0"/>
              <a:t>You eliminate your own voters by </a:t>
            </a:r>
            <a:r>
              <a:rPr lang="en-US" dirty="0" smtClean="0"/>
              <a:t>limiting </a:t>
            </a:r>
            <a:r>
              <a:rPr lang="en-US" dirty="0" smtClean="0"/>
              <a:t>redevelopment in your </a:t>
            </a:r>
            <a:r>
              <a:rPr lang="en-US" dirty="0" smtClean="0"/>
              <a:t>district</a:t>
            </a:r>
            <a:endParaRPr lang="en-US" dirty="0"/>
          </a:p>
          <a:p>
            <a:r>
              <a:rPr lang="en-US" dirty="0" smtClean="0"/>
              <a:t>No hostages to extort federal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19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Scientists and Environmentalists?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environmental groups would rather have a seat at the table and get a piece of the restoration pie than make enemies by defending the wetlands.</a:t>
            </a:r>
          </a:p>
          <a:p>
            <a:r>
              <a:rPr lang="en-US" dirty="0" smtClean="0"/>
              <a:t>Some brave scientists tell the truth</a:t>
            </a:r>
          </a:p>
          <a:p>
            <a:r>
              <a:rPr lang="en-US" dirty="0" smtClean="0"/>
              <a:t>Most keep their heads down, their mouths shut, and their hands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36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Coastal Scientists be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scientists need to take a hard and unsentimental look at the Louisiana Coastal Restoration Plan</a:t>
            </a:r>
          </a:p>
          <a:p>
            <a:pPr lvl="1"/>
            <a:r>
              <a:rPr lang="en-US" dirty="0" smtClean="0"/>
              <a:t>#1 priority – stop the levees</a:t>
            </a:r>
          </a:p>
          <a:p>
            <a:r>
              <a:rPr lang="en-US" dirty="0" smtClean="0"/>
              <a:t>Scientists </a:t>
            </a:r>
            <a:r>
              <a:rPr lang="en-US" dirty="0" smtClean="0"/>
              <a:t>need to recognize that the economics and politics of disasters apply everywhere in the US that there is a coastal community subject to hurricanes.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266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Reality of Coastal Louisiana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oastal ele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077200" cy="34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r>
              <a:rPr lang="en-US"/>
              <a:t>Coastal Elevations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scans\Import\209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7" y="1600200"/>
            <a:ext cx="8316113" cy="368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dirty="0" smtClean="0"/>
              <a:t>How Flat is it Really?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6"/>
          <a:stretch>
            <a:fillRect/>
          </a:stretch>
        </p:blipFill>
        <p:spPr bwMode="auto">
          <a:xfrm>
            <a:off x="304800" y="228600"/>
            <a:ext cx="8648700" cy="631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73074"/>
            <a:ext cx="2590800" cy="5546725"/>
          </a:xfrm>
        </p:spPr>
        <p:txBody>
          <a:bodyPr/>
          <a:lstStyle/>
          <a:p>
            <a:r>
              <a:rPr lang="en-US" dirty="0" smtClean="0"/>
              <a:t>2100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Blum and </a:t>
            </a:r>
            <a:r>
              <a:rPr lang="en-US" dirty="0" smtClean="0"/>
              <a:t>Roberts</a:t>
            </a:r>
            <a:br>
              <a:rPr lang="en-US" dirty="0" smtClean="0"/>
            </a:br>
            <a:r>
              <a:rPr lang="en-US" sz="3200" dirty="0" smtClean="0"/>
              <a:t>(optimistic assumptions)</a:t>
            </a:r>
            <a:endParaRPr lang="en-US" sz="3200" dirty="0"/>
          </a:p>
        </p:txBody>
      </p:sp>
      <p:pic>
        <p:nvPicPr>
          <p:cNvPr id="11270" name="Picture 6" descr="mississippi-delta_024746_600x45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604" y="443575"/>
            <a:ext cx="5765958" cy="6109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</a:t>
            </a:r>
            <a:r>
              <a:rPr lang="en-US" dirty="0" smtClean="0"/>
              <a:t>Implications </a:t>
            </a:r>
            <a:r>
              <a:rPr lang="en-US" dirty="0" smtClean="0"/>
              <a:t>of Accepting this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Accepting global warming and subsidence.</a:t>
            </a:r>
          </a:p>
          <a:p>
            <a:r>
              <a:rPr lang="en-US" dirty="0" smtClean="0"/>
              <a:t>Rejection </a:t>
            </a:r>
            <a:r>
              <a:rPr lang="en-US" dirty="0" smtClean="0"/>
              <a:t>of the legal premise that you get to live on your land forever.</a:t>
            </a:r>
          </a:p>
          <a:p>
            <a:r>
              <a:rPr lang="en-US" dirty="0" smtClean="0"/>
              <a:t>Accepting </a:t>
            </a:r>
            <a:r>
              <a:rPr lang="en-US" dirty="0" smtClean="0"/>
              <a:t>that the government does not owe people protection against nature.</a:t>
            </a:r>
          </a:p>
          <a:p>
            <a:r>
              <a:rPr lang="en-US" dirty="0" smtClean="0"/>
              <a:t>Accepting that there are problems man cannot fix.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Louisiana Coastal Restoration Plan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logical policy response to a steady state legal and policy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618</TotalTime>
  <Words>690</Words>
  <Application>Microsoft Office PowerPoint</Application>
  <PresentationFormat>On-screen Show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Refined</vt:lpstr>
      <vt:lpstr>blank</vt:lpstr>
      <vt:lpstr>The Challenge of Steady State Coastal Law in the Time of Rising Oceans </vt:lpstr>
      <vt:lpstr>Thesis</vt:lpstr>
      <vt:lpstr>The Reality of Coastal Louisiana</vt:lpstr>
      <vt:lpstr>Coastal Elevations</vt:lpstr>
      <vt:lpstr>How Flat is it Really?</vt:lpstr>
      <vt:lpstr>PowerPoint Presentation</vt:lpstr>
      <vt:lpstr>2100  Blum and Roberts (optimistic assumptions)</vt:lpstr>
      <vt:lpstr>What are the Implications of Accepting this Future?</vt:lpstr>
      <vt:lpstr>The Louisiana Coastal Restoration Plan</vt:lpstr>
      <vt:lpstr>The Coastal Restoration Plan</vt:lpstr>
      <vt:lpstr>The Geometric Impossibility of Restoration</vt:lpstr>
      <vt:lpstr>What about the Levees?</vt:lpstr>
      <vt:lpstr>If it can’t work, and destroys wetlands, why do it?</vt:lpstr>
      <vt:lpstr>PowerPoint Presentation</vt:lpstr>
      <vt:lpstr>PowerPoint Presentation</vt:lpstr>
      <vt:lpstr>PowerPoint Presentation</vt:lpstr>
      <vt:lpstr>PowerPoint Presentation</vt:lpstr>
      <vt:lpstr>The Economics of Coastal Restoration</vt:lpstr>
      <vt:lpstr>What Happens when it Fails?</vt:lpstr>
      <vt:lpstr>The Political Consequences of Disaster</vt:lpstr>
      <vt:lpstr>The Political Consequences of Mitigation</vt:lpstr>
      <vt:lpstr>Where are the Scientists and Environmentalists?</vt:lpstr>
      <vt:lpstr>What Should Coastal Scientists be Doing?</vt:lpstr>
    </vt:vector>
  </TitlesOfParts>
  <Company>LSU Law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the Environment and the People of South Louisiana: The Long View</dc:title>
  <dc:creator>edward</dc:creator>
  <cp:lastModifiedBy>Edward P Richards</cp:lastModifiedBy>
  <cp:revision>86</cp:revision>
  <dcterms:created xsi:type="dcterms:W3CDTF">2010-03-05T17:48:38Z</dcterms:created>
  <dcterms:modified xsi:type="dcterms:W3CDTF">2012-06-06T15:34:06Z</dcterms:modified>
</cp:coreProperties>
</file>