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64" r:id="rId9"/>
    <p:sldId id="265" r:id="rId10"/>
    <p:sldId id="266" r:id="rId11"/>
    <p:sldId id="268" r:id="rId12"/>
    <p:sldId id="269" r:id="rId13"/>
    <p:sldId id="261" r:id="rId14"/>
    <p:sldId id="262" r:id="rId15"/>
    <p:sldId id="271" r:id="rId16"/>
    <p:sldId id="272" r:id="rId17"/>
    <p:sldId id="273" r:id="rId18"/>
    <p:sldId id="274" r:id="rId19"/>
    <p:sldId id="270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1" autoAdjust="0"/>
    <p:restoredTop sz="86413" autoAdjust="0"/>
  </p:normalViewPr>
  <p:slideViewPr>
    <p:cSldViewPr>
      <p:cViewPr>
        <p:scale>
          <a:sx n="125" d="100"/>
          <a:sy n="125" d="100"/>
        </p:scale>
        <p:origin x="-230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CA507-4627-46F7-9818-C96B67EA91D1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DC73A-DA45-4F01-A9AB-965CF753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5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9F18E89-FD1D-4767-8140-DEF99E4CEBB0}" type="datetime3">
              <a:rPr lang="en-US"/>
              <a:pPr/>
              <a:t>19 February 2016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8DF07-70ED-4B43-9657-E7F938901CC9}" type="slidenum">
              <a:rPr lang="en-US"/>
              <a:pPr/>
              <a:t>15</a:t>
            </a:fld>
            <a:endParaRPr lang="en-US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99" y="4343510"/>
            <a:ext cx="5483203" cy="4114289"/>
          </a:xfrm>
        </p:spPr>
        <p:txBody>
          <a:bodyPr/>
          <a:lstStyle/>
          <a:p>
            <a:endParaRPr lang="en-GB"/>
          </a:p>
          <a:p>
            <a:r>
              <a:rPr lang="en-GB"/>
              <a:t>Reference: </a:t>
            </a:r>
            <a:r>
              <a:rPr lang="en-US"/>
              <a:t>Patz, J.A., Engelberg, D. and Last, J., 2000. The effects of changing weather on public health. Annual Review of Public Health, 21: 271-307.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F0DED4-C829-4226-83B8-4ADA3907278F}" type="datetime3">
              <a:rPr lang="en-US"/>
              <a:pPr/>
              <a:t>19 February 2016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A8061-2D75-4846-BB19-980A12DB31EF}" type="slidenum">
              <a:rPr lang="en-US"/>
              <a:pPr/>
              <a:t>16</a:t>
            </a:fld>
            <a:endParaRPr lang="en-US"/>
          </a:p>
        </p:txBody>
      </p:sp>
      <p:sp>
        <p:nvSpPr>
          <p:cNvPr id="134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References for all figures given in WHO, 2009. Protecting Health From Climate Change: Connecting Science, Policy and People, World Health Organization, Geneva; page 7. </a:t>
            </a:r>
            <a:r>
              <a:rPr lang="en-US"/>
              <a:t>http://www.who.int/globalchange/publications/reports/9789241598880/en/index.html</a:t>
            </a:r>
          </a:p>
          <a:p>
            <a:endParaRPr lang="en-GB"/>
          </a:p>
          <a:p>
            <a:r>
              <a:rPr lang="en-GB"/>
              <a:t>Image from CDC Public Health Image Library.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A3F28F4-C7D1-406C-B788-845707F0F391}" type="datetime3">
              <a:rPr lang="en-US"/>
              <a:pPr/>
              <a:t>19 February 2016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6CE46-B67A-41B1-8CD8-6D60E8E9D0AC}" type="slidenum">
              <a:rPr lang="en-US"/>
              <a:pPr/>
              <a:t>17</a:t>
            </a:fld>
            <a:endParaRPr lang="en-US"/>
          </a:p>
        </p:txBody>
      </p:sp>
      <p:sp>
        <p:nvSpPr>
          <p:cNvPr id="135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GB"/>
              <a:t>References:</a:t>
            </a:r>
          </a:p>
          <a:p>
            <a:pPr marL="228600" indent="-228600"/>
            <a:endParaRPr lang="en-GB"/>
          </a:p>
          <a:p>
            <a:pPr marL="228600" indent="-228600"/>
            <a:r>
              <a:rPr lang="en-GB"/>
              <a:t>1) European Environment Agency: http://www.eea.europa.eu/data-and-maps/figures/number-of-reported-deaths-and-minimum-and-maximum-temperature-in-paris-during-the-heatwave-in-summer-2003 , based on data from </a:t>
            </a:r>
            <a:r>
              <a:rPr lang="en-US"/>
              <a:t>IVS (2003): Impact sanitaire de la vague de chaleur en France survenue en aout 2003, Rapport d'etape, 29 aout 2003. Saint-Maurice, Institut de Veille Sanitaire.</a:t>
            </a:r>
          </a:p>
          <a:p>
            <a:pPr marL="228600" indent="-228600"/>
            <a:endParaRPr lang="en-GB"/>
          </a:p>
          <a:p>
            <a:pPr marL="228600" indent="-228600"/>
            <a:r>
              <a:rPr lang="en-GB"/>
              <a:t>2) NASA: http://www.nasa.gov/images/content/126421main_image_feature_398a_ys_full.jpg</a:t>
            </a:r>
          </a:p>
          <a:p>
            <a:pPr marL="228600" indent="-228600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6FAA33D-0282-4B0A-9331-23ABF16C7053}" type="datetime3">
              <a:rPr lang="en-US"/>
              <a:pPr/>
              <a:t>19 February 2016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C1227-1A29-4B1E-B9CB-D40CD38B4A24}" type="slidenum">
              <a:rPr lang="en-US"/>
              <a:pPr/>
              <a:t>18</a:t>
            </a:fld>
            <a:endParaRPr lang="en-US"/>
          </a:p>
        </p:txBody>
      </p:sp>
      <p:sp>
        <p:nvSpPr>
          <p:cNvPr id="142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Reproduced with permission from Elsevier/Lancet. </a:t>
            </a:r>
            <a:r>
              <a:rPr lang="en-US"/>
              <a:t>Checkley, W. et al., 2000. Effects of El Nino and ambient temperature on hospital admissions for diarrhoeal diseases in Peruvian children. Lancet, 355(9202): 442-450.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2/19/2016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Security Impacts of Climate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Edward P. Richards, JD, MPH</a:t>
            </a:r>
          </a:p>
          <a:p>
            <a:r>
              <a:rPr lang="en-US" dirty="0" smtClean="0"/>
              <a:t>Clarence </a:t>
            </a:r>
            <a:r>
              <a:rPr lang="en-US" dirty="0"/>
              <a:t>W. Edwards Professor of </a:t>
            </a:r>
            <a:r>
              <a:rPr lang="en-US" dirty="0" smtClean="0"/>
              <a:t>Law</a:t>
            </a:r>
            <a:br>
              <a:rPr lang="en-US" dirty="0" smtClean="0"/>
            </a:br>
            <a:r>
              <a:rPr lang="en-US" dirty="0" smtClean="0"/>
              <a:t>LSU </a:t>
            </a:r>
            <a:r>
              <a:rPr lang="en-US" dirty="0"/>
              <a:t>Law School</a:t>
            </a:r>
          </a:p>
          <a:p>
            <a:r>
              <a:rPr lang="en-US" dirty="0" smtClean="0"/>
              <a:t>richards@lsu.edu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 Level Rise and Tropical Cyclones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2 meters – not if, just when</a:t>
            </a:r>
          </a:p>
          <a:p>
            <a:r>
              <a:rPr lang="en-US" dirty="0" smtClean="0"/>
              <a:t>Warmer oceans = storms farther north</a:t>
            </a:r>
          </a:p>
          <a:p>
            <a:r>
              <a:rPr lang="en-US" dirty="0" smtClean="0"/>
              <a:t>Every river delta will retreat</a:t>
            </a:r>
          </a:p>
          <a:p>
            <a:r>
              <a:rPr lang="en-US" dirty="0" smtClean="0"/>
              <a:t>Low land floods – Miami, Bangladesh</a:t>
            </a:r>
          </a:p>
          <a:p>
            <a:r>
              <a:rPr lang="en-US" dirty="0" smtClean="0"/>
              <a:t>Coastal restoration is nonsense</a:t>
            </a:r>
          </a:p>
          <a:p>
            <a:r>
              <a:rPr lang="en-US" dirty="0" smtClean="0"/>
              <a:t>Only coasts with elevation can be defended</a:t>
            </a:r>
          </a:p>
          <a:p>
            <a:r>
              <a:rPr lang="en-US" dirty="0" smtClean="0"/>
              <a:t>Massive relocations need decades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Legal Issues</a:t>
            </a:r>
            <a:br>
              <a:rPr lang="en-US" dirty="0" smtClean="0"/>
            </a:br>
            <a:r>
              <a:rPr lang="en-US" dirty="0" smtClean="0"/>
              <a:t>Federal Government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Stop subsidizing bad decisions</a:t>
            </a:r>
          </a:p>
          <a:p>
            <a:pPr lvl="1"/>
            <a:r>
              <a:rPr lang="en-US" dirty="0" smtClean="0"/>
              <a:t>National Flood Insurance Program</a:t>
            </a:r>
          </a:p>
          <a:p>
            <a:pPr lvl="1"/>
            <a:r>
              <a:rPr lang="en-US" dirty="0" smtClean="0"/>
              <a:t>Road Home and other programs that rebuild in the same place</a:t>
            </a:r>
          </a:p>
          <a:p>
            <a:r>
              <a:rPr lang="en-US" dirty="0" smtClean="0"/>
              <a:t>Relocate critical infrastructure</a:t>
            </a:r>
          </a:p>
          <a:p>
            <a:pPr lvl="1"/>
            <a:r>
              <a:rPr lang="en-US" dirty="0" smtClean="0"/>
              <a:t>Mississippi River cargo</a:t>
            </a:r>
          </a:p>
          <a:p>
            <a:pPr lvl="1"/>
            <a:r>
              <a:rPr lang="en-US" dirty="0" smtClean="0"/>
              <a:t>Federal facilities</a:t>
            </a:r>
          </a:p>
          <a:p>
            <a:r>
              <a:rPr lang="en-US" dirty="0" smtClean="0"/>
              <a:t>Incentivize relocation</a:t>
            </a:r>
          </a:p>
        </p:txBody>
      </p:sp>
    </p:spTree>
    <p:extLst>
      <p:ext uri="{BB962C8B-B14F-4D97-AF65-F5344CB8AC3E}">
        <p14:creationId xmlns:p14="http://schemas.microsoft.com/office/powerpoint/2010/main" val="28620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Legal Issues</a:t>
            </a:r>
            <a:br>
              <a:rPr lang="en-US" dirty="0" smtClean="0"/>
            </a:br>
            <a:r>
              <a:rPr lang="en-US" dirty="0" smtClean="0"/>
              <a:t>State and Local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No more coastal restoration mythology</a:t>
            </a:r>
          </a:p>
          <a:p>
            <a:pPr lvl="0"/>
            <a:r>
              <a:rPr lang="en-US" dirty="0" smtClean="0"/>
              <a:t>No more building in dangerous areas</a:t>
            </a:r>
          </a:p>
          <a:p>
            <a:pPr lvl="0"/>
            <a:r>
              <a:rPr lang="en-US" dirty="0" smtClean="0"/>
              <a:t>Incentivize relocation</a:t>
            </a:r>
          </a:p>
          <a:p>
            <a:pPr lvl="0"/>
            <a:r>
              <a:rPr lang="en-US" dirty="0" smtClean="0"/>
              <a:t>Relocate critical infrastructure</a:t>
            </a:r>
          </a:p>
          <a:p>
            <a:pPr lvl="0"/>
            <a:r>
              <a:rPr lang="en-US" dirty="0" smtClean="0"/>
              <a:t>Don’t subsidize bad decisions with insurance regulation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</a:t>
            </a:r>
            <a:r>
              <a:rPr lang="en-US" dirty="0" smtClean="0"/>
              <a:t>impacts, </a:t>
            </a:r>
            <a:r>
              <a:rPr lang="en-US" dirty="0"/>
              <a:t>including emerging infectious diseases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yellow fever or dengue mosquito Aedes aegypti is responsible for transmitting the Zika viru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5279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2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Line 2"/>
          <p:cNvSpPr>
            <a:spLocks noChangeShapeType="1"/>
          </p:cNvSpPr>
          <p:nvPr/>
        </p:nvSpPr>
        <p:spPr bwMode="auto">
          <a:xfrm>
            <a:off x="4648019" y="4876768"/>
            <a:ext cx="305434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endParaRPr lang="en-US"/>
          </a:p>
        </p:txBody>
      </p:sp>
      <p:sp>
        <p:nvSpPr>
          <p:cNvPr id="1345539" name="Line 3"/>
          <p:cNvSpPr>
            <a:spLocks noChangeShapeType="1"/>
          </p:cNvSpPr>
          <p:nvPr/>
        </p:nvSpPr>
        <p:spPr bwMode="auto">
          <a:xfrm>
            <a:off x="4648019" y="4344024"/>
            <a:ext cx="305434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endParaRPr lang="en-US"/>
          </a:p>
        </p:txBody>
      </p:sp>
      <p:sp>
        <p:nvSpPr>
          <p:cNvPr id="1345540" name="Rectangle 4"/>
          <p:cNvSpPr>
            <a:spLocks noChangeArrowheads="1"/>
          </p:cNvSpPr>
          <p:nvPr/>
        </p:nvSpPr>
        <p:spPr bwMode="auto">
          <a:xfrm>
            <a:off x="4953453" y="3200785"/>
            <a:ext cx="3657057" cy="2437663"/>
          </a:xfrm>
          <a:prstGeom prst="rect">
            <a:avLst/>
          </a:prstGeom>
          <a:solidFill>
            <a:srgbClr val="FFD6C9"/>
          </a:solidFill>
          <a:ln w="57150" cmpd="thickTh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endParaRPr lang="en-US"/>
          </a:p>
        </p:txBody>
      </p:sp>
      <p:sp>
        <p:nvSpPr>
          <p:cNvPr id="1345541" name="Text Box 5"/>
          <p:cNvSpPr txBox="1">
            <a:spLocks noChangeArrowheads="1"/>
          </p:cNvSpPr>
          <p:nvPr/>
        </p:nvSpPr>
        <p:spPr bwMode="auto">
          <a:xfrm>
            <a:off x="5029472" y="3277096"/>
            <a:ext cx="3657057" cy="229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0" hangingPunct="0"/>
            <a:r>
              <a:rPr lang="en-GB" sz="1600">
                <a:solidFill>
                  <a:schemeClr val="bg2"/>
                </a:solidFill>
                <a:latin typeface="Times New Roman" pitchFamily="18" charset="0"/>
              </a:rPr>
              <a:t>Health effects</a:t>
            </a:r>
          </a:p>
          <a:p>
            <a:pPr algn="l" rtl="0" eaLnBrk="0" hangingPunct="0"/>
            <a:endParaRPr lang="en-GB" sz="1600">
              <a:solidFill>
                <a:schemeClr val="bg2"/>
              </a:solidFill>
              <a:latin typeface="Times New Roman" pitchFamily="18" charset="0"/>
            </a:endParaRPr>
          </a:p>
          <a:p>
            <a:pPr algn="l" rtl="0" eaLnBrk="0" hangingPunct="0">
              <a:buFontTx/>
              <a:buChar char="•"/>
            </a:pPr>
            <a:r>
              <a:rPr lang="en-GB" sz="1600">
                <a:solidFill>
                  <a:srgbClr val="000099"/>
                </a:solidFill>
                <a:latin typeface="Times New Roman" pitchFamily="18" charset="0"/>
              </a:rPr>
              <a:t>Temperature-related illness and death</a:t>
            </a:r>
          </a:p>
          <a:p>
            <a:pPr algn="l" rtl="0" eaLnBrk="0" hangingPunct="0">
              <a:buFontTx/>
              <a:buChar char="•"/>
            </a:pPr>
            <a:r>
              <a:rPr lang="en-GB" sz="1600">
                <a:solidFill>
                  <a:srgbClr val="000099"/>
                </a:solidFill>
                <a:latin typeface="Times New Roman" pitchFamily="18" charset="0"/>
              </a:rPr>
              <a:t>Extreme weather- related health effects</a:t>
            </a:r>
          </a:p>
          <a:p>
            <a:pPr algn="l" rtl="0" eaLnBrk="0" hangingPunct="0">
              <a:buFontTx/>
              <a:buChar char="•"/>
            </a:pPr>
            <a:r>
              <a:rPr lang="en-GB" sz="1600">
                <a:solidFill>
                  <a:srgbClr val="000099"/>
                </a:solidFill>
                <a:latin typeface="Times New Roman" pitchFamily="18" charset="0"/>
              </a:rPr>
              <a:t>Air pollution-related health effects</a:t>
            </a:r>
          </a:p>
          <a:p>
            <a:pPr algn="l" rtl="0" eaLnBrk="0" hangingPunct="0">
              <a:buFontTx/>
              <a:buChar char="•"/>
            </a:pPr>
            <a:r>
              <a:rPr lang="en-GB" sz="1600">
                <a:solidFill>
                  <a:srgbClr val="000099"/>
                </a:solidFill>
                <a:latin typeface="Times New Roman" pitchFamily="18" charset="0"/>
              </a:rPr>
              <a:t>Water and food-borne diseases</a:t>
            </a:r>
          </a:p>
          <a:p>
            <a:pPr algn="l" rtl="0" eaLnBrk="0" hangingPunct="0">
              <a:buFontTx/>
              <a:buChar char="•"/>
            </a:pPr>
            <a:r>
              <a:rPr lang="en-GB" sz="1600">
                <a:solidFill>
                  <a:srgbClr val="000099"/>
                </a:solidFill>
                <a:latin typeface="Times New Roman" pitchFamily="18" charset="0"/>
              </a:rPr>
              <a:t>Vector-borne and rodent- borne diseases</a:t>
            </a:r>
          </a:p>
          <a:p>
            <a:pPr algn="l" rtl="0" eaLnBrk="0" hangingPunct="0">
              <a:buFontTx/>
              <a:buChar char="•"/>
            </a:pPr>
            <a:r>
              <a:rPr lang="en-GB" sz="1600">
                <a:solidFill>
                  <a:srgbClr val="000099"/>
                </a:solidFill>
                <a:latin typeface="Times New Roman" pitchFamily="18" charset="0"/>
              </a:rPr>
              <a:t>Effects of food and water shortages</a:t>
            </a:r>
          </a:p>
          <a:p>
            <a:pPr algn="l" rtl="0" eaLnBrk="0" hangingPunct="0">
              <a:buFontTx/>
              <a:buChar char="•"/>
            </a:pPr>
            <a:r>
              <a:rPr lang="en-GB" sz="1600">
                <a:solidFill>
                  <a:srgbClr val="000099"/>
                </a:solidFill>
                <a:latin typeface="Times New Roman" pitchFamily="18" charset="0"/>
              </a:rPr>
              <a:t>Effects of population displacement</a:t>
            </a:r>
            <a:r>
              <a:rPr lang="en-GB" sz="1200">
                <a:latin typeface="Times New Roman" pitchFamily="18" charset="0"/>
              </a:rPr>
              <a:t> </a:t>
            </a:r>
          </a:p>
        </p:txBody>
      </p:sp>
      <p:sp>
        <p:nvSpPr>
          <p:cNvPr id="1345542" name="Rectangle 6"/>
          <p:cNvSpPr>
            <a:spLocks noChangeArrowheads="1"/>
          </p:cNvSpPr>
          <p:nvPr/>
        </p:nvSpPr>
        <p:spPr bwMode="auto">
          <a:xfrm>
            <a:off x="3479227" y="3886153"/>
            <a:ext cx="1214946" cy="1523360"/>
          </a:xfrm>
          <a:prstGeom prst="rect">
            <a:avLst/>
          </a:prstGeom>
          <a:solidFill>
            <a:srgbClr val="EDE0C7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endParaRPr lang="en-US"/>
          </a:p>
        </p:txBody>
      </p:sp>
      <p:sp>
        <p:nvSpPr>
          <p:cNvPr id="1345543" name="Text Box 7"/>
          <p:cNvSpPr txBox="1">
            <a:spLocks noChangeArrowheads="1"/>
          </p:cNvSpPr>
          <p:nvPr/>
        </p:nvSpPr>
        <p:spPr bwMode="auto">
          <a:xfrm>
            <a:off x="3467010" y="3580904"/>
            <a:ext cx="1284178" cy="181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0" hangingPunct="0"/>
            <a:endParaRPr lang="en-GB" sz="1600">
              <a:solidFill>
                <a:schemeClr val="bg2"/>
              </a:solidFill>
              <a:latin typeface="Times New Roman" pitchFamily="18" charset="0"/>
            </a:endParaRPr>
          </a:p>
          <a:p>
            <a:pPr algn="l" rtl="0" eaLnBrk="0" hangingPunct="0">
              <a:buFontTx/>
              <a:buChar char="•"/>
            </a:pPr>
            <a:r>
              <a:rPr lang="en-GB" sz="1200">
                <a:solidFill>
                  <a:schemeClr val="bg2"/>
                </a:solidFill>
                <a:latin typeface="Times New Roman" pitchFamily="18" charset="0"/>
              </a:rPr>
              <a:t>Contamination</a:t>
            </a:r>
          </a:p>
          <a:p>
            <a:pPr algn="l" rtl="0" eaLnBrk="0" hangingPunct="0"/>
            <a:r>
              <a:rPr lang="en-GB" sz="1200">
                <a:solidFill>
                  <a:schemeClr val="bg2"/>
                </a:solidFill>
                <a:latin typeface="Times New Roman" pitchFamily="18" charset="0"/>
              </a:rPr>
              <a:t>pathways</a:t>
            </a:r>
          </a:p>
          <a:p>
            <a:pPr algn="l" rtl="0" eaLnBrk="0" hangingPunct="0">
              <a:buFontTx/>
              <a:buChar char="•"/>
            </a:pPr>
            <a:r>
              <a:rPr lang="en-GB" sz="1200">
                <a:solidFill>
                  <a:schemeClr val="bg2"/>
                </a:solidFill>
                <a:latin typeface="Times New Roman" pitchFamily="18" charset="0"/>
              </a:rPr>
              <a:t>Transmission</a:t>
            </a:r>
          </a:p>
          <a:p>
            <a:pPr algn="l" rtl="0" eaLnBrk="0" hangingPunct="0"/>
            <a:r>
              <a:rPr lang="en-GB" sz="1200">
                <a:solidFill>
                  <a:schemeClr val="bg2"/>
                </a:solidFill>
                <a:latin typeface="Times New Roman" pitchFamily="18" charset="0"/>
              </a:rPr>
              <a:t>dynamics</a:t>
            </a:r>
          </a:p>
          <a:p>
            <a:pPr algn="l" rtl="0" eaLnBrk="0" hangingPunct="0">
              <a:buFontTx/>
              <a:buChar char="•"/>
            </a:pPr>
            <a:r>
              <a:rPr lang="en-GB" sz="1200">
                <a:solidFill>
                  <a:schemeClr val="bg2"/>
                </a:solidFill>
                <a:latin typeface="Times New Roman" pitchFamily="18" charset="0"/>
              </a:rPr>
              <a:t>Agroecosystems,</a:t>
            </a:r>
          </a:p>
          <a:p>
            <a:pPr algn="l" rtl="0" eaLnBrk="0" hangingPunct="0"/>
            <a:r>
              <a:rPr lang="en-GB" sz="1200">
                <a:solidFill>
                  <a:schemeClr val="bg2"/>
                </a:solidFill>
                <a:latin typeface="Times New Roman" pitchFamily="18" charset="0"/>
              </a:rPr>
              <a:t>hydrology</a:t>
            </a:r>
          </a:p>
          <a:p>
            <a:pPr algn="l" rtl="0" eaLnBrk="0" hangingPunct="0">
              <a:buFontTx/>
              <a:buChar char="•"/>
            </a:pPr>
            <a:r>
              <a:rPr lang="en-GB" sz="1200">
                <a:solidFill>
                  <a:schemeClr val="bg2"/>
                </a:solidFill>
                <a:latin typeface="Times New Roman" pitchFamily="18" charset="0"/>
              </a:rPr>
              <a:t>Socioeconomics,</a:t>
            </a:r>
          </a:p>
          <a:p>
            <a:pPr algn="l" rtl="0" eaLnBrk="0" hangingPunct="0"/>
            <a:r>
              <a:rPr lang="en-GB" sz="1200">
                <a:solidFill>
                  <a:schemeClr val="bg2"/>
                </a:solidFill>
                <a:latin typeface="Times New Roman" pitchFamily="18" charset="0"/>
              </a:rPr>
              <a:t>demographics</a:t>
            </a:r>
          </a:p>
        </p:txBody>
      </p:sp>
      <p:grpSp>
        <p:nvGrpSpPr>
          <p:cNvPr id="1345544" name="Group 8"/>
          <p:cNvGrpSpPr>
            <a:grpSpLocks/>
          </p:cNvGrpSpPr>
          <p:nvPr/>
        </p:nvGrpSpPr>
        <p:grpSpPr bwMode="auto">
          <a:xfrm>
            <a:off x="228057" y="3962464"/>
            <a:ext cx="1035528" cy="1038131"/>
            <a:chOff x="720" y="1776"/>
            <a:chExt cx="652" cy="654"/>
          </a:xfrm>
        </p:grpSpPr>
        <p:sp>
          <p:nvSpPr>
            <p:cNvPr id="1345545" name="Freeform 9"/>
            <p:cNvSpPr>
              <a:spLocks/>
            </p:cNvSpPr>
            <p:nvPr/>
          </p:nvSpPr>
          <p:spPr bwMode="auto">
            <a:xfrm>
              <a:off x="720" y="1776"/>
              <a:ext cx="652" cy="654"/>
            </a:xfrm>
            <a:custGeom>
              <a:avLst/>
              <a:gdLst>
                <a:gd name="T0" fmla="*/ 0 w 1261"/>
                <a:gd name="T1" fmla="*/ 367 h 1286"/>
                <a:gd name="T2" fmla="*/ 385 w 1261"/>
                <a:gd name="T3" fmla="*/ 0 h 1286"/>
                <a:gd name="T4" fmla="*/ 876 w 1261"/>
                <a:gd name="T5" fmla="*/ 0 h 1286"/>
                <a:gd name="T6" fmla="*/ 1261 w 1261"/>
                <a:gd name="T7" fmla="*/ 367 h 1286"/>
                <a:gd name="T8" fmla="*/ 1261 w 1261"/>
                <a:gd name="T9" fmla="*/ 896 h 1286"/>
                <a:gd name="T10" fmla="*/ 876 w 1261"/>
                <a:gd name="T11" fmla="*/ 1286 h 1286"/>
                <a:gd name="T12" fmla="*/ 385 w 1261"/>
                <a:gd name="T13" fmla="*/ 1286 h 1286"/>
                <a:gd name="T14" fmla="*/ 0 w 1261"/>
                <a:gd name="T15" fmla="*/ 896 h 1286"/>
                <a:gd name="T16" fmla="*/ 0 w 1261"/>
                <a:gd name="T17" fmla="*/ 367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1" h="1286">
                  <a:moveTo>
                    <a:pt x="0" y="367"/>
                  </a:moveTo>
                  <a:lnTo>
                    <a:pt x="385" y="0"/>
                  </a:lnTo>
                  <a:lnTo>
                    <a:pt x="876" y="0"/>
                  </a:lnTo>
                  <a:lnTo>
                    <a:pt x="1261" y="367"/>
                  </a:lnTo>
                  <a:lnTo>
                    <a:pt x="1261" y="896"/>
                  </a:lnTo>
                  <a:lnTo>
                    <a:pt x="876" y="1286"/>
                  </a:lnTo>
                  <a:lnTo>
                    <a:pt x="385" y="1286"/>
                  </a:lnTo>
                  <a:lnTo>
                    <a:pt x="0" y="896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FF3300"/>
            </a:solidFill>
            <a:ln w="381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546" name="Text Box 10"/>
            <p:cNvSpPr txBox="1">
              <a:spLocks noChangeArrowheads="1"/>
            </p:cNvSpPr>
            <p:nvPr/>
          </p:nvSpPr>
          <p:spPr bwMode="auto">
            <a:xfrm>
              <a:off x="720" y="1920"/>
              <a:ext cx="622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306" tIns="52153" rIns="104306" bIns="52153">
              <a:spAutoFit/>
            </a:bodyPr>
            <a:lstStyle>
              <a:lvl1pPr algn="r" defTabSz="10429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22288" algn="r" defTabSz="10429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042988" algn="r" defTabSz="10429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565275" algn="r" defTabSz="10429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85975" algn="r" defTabSz="10429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43175" algn="r" defTabSz="1042988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000375" algn="r" defTabSz="1042988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57575" algn="r" defTabSz="1042988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914775" algn="r" defTabSz="1042988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0" hangingPunct="0"/>
              <a:r>
                <a:rPr lang="en-GB" sz="1400">
                  <a:solidFill>
                    <a:schemeClr val="bg1"/>
                  </a:solidFill>
                  <a:latin typeface="Times New Roman" pitchFamily="18" charset="0"/>
                </a:rPr>
                <a:t>CLIMATE</a:t>
              </a:r>
            </a:p>
            <a:p>
              <a:pPr algn="l" rtl="0" eaLnBrk="0" hangingPunct="0"/>
              <a:r>
                <a:rPr lang="en-GB" sz="1400">
                  <a:solidFill>
                    <a:schemeClr val="bg1"/>
                  </a:solidFill>
                  <a:latin typeface="Times New Roman" pitchFamily="18" charset="0"/>
                </a:rPr>
                <a:t>CHANGE</a:t>
              </a:r>
              <a:endParaRPr lang="en-GB" sz="1800">
                <a:latin typeface="Times New Roman" pitchFamily="18" charset="0"/>
              </a:endParaRPr>
            </a:p>
          </p:txBody>
        </p:sp>
      </p:grpSp>
      <p:sp>
        <p:nvSpPr>
          <p:cNvPr id="1345547" name="Rectangle 11"/>
          <p:cNvSpPr>
            <a:spLocks noChangeArrowheads="1"/>
          </p:cNvSpPr>
          <p:nvPr/>
        </p:nvSpPr>
        <p:spPr bwMode="auto">
          <a:xfrm>
            <a:off x="1714501" y="3504592"/>
            <a:ext cx="1502732" cy="1904920"/>
          </a:xfrm>
          <a:prstGeom prst="rect">
            <a:avLst/>
          </a:prstGeom>
          <a:solidFill>
            <a:srgbClr val="F3DDEF"/>
          </a:solidFill>
          <a:ln w="57150" cmpd="thickTh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algn="ctr" defTabSz="914179"/>
            <a:endParaRPr lang="en-US" sz="1800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1345548" name="Text Box 12"/>
          <p:cNvSpPr txBox="1">
            <a:spLocks noChangeArrowheads="1"/>
          </p:cNvSpPr>
          <p:nvPr/>
        </p:nvSpPr>
        <p:spPr bwMode="auto">
          <a:xfrm>
            <a:off x="1752510" y="3580904"/>
            <a:ext cx="1292309" cy="156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0" hangingPunct="0"/>
            <a:r>
              <a:rPr lang="en-GB" sz="1200">
                <a:solidFill>
                  <a:schemeClr val="bg2"/>
                </a:solidFill>
                <a:latin typeface="Times New Roman" pitchFamily="18" charset="0"/>
              </a:rPr>
              <a:t>Human exposures</a:t>
            </a:r>
          </a:p>
          <a:p>
            <a:pPr algn="l" rtl="0" eaLnBrk="0" hangingPunct="0"/>
            <a:endParaRPr lang="en-GB" sz="1200">
              <a:solidFill>
                <a:schemeClr val="bg2"/>
              </a:solidFill>
              <a:latin typeface="Times New Roman" pitchFamily="18" charset="0"/>
            </a:endParaRPr>
          </a:p>
          <a:p>
            <a:pPr algn="l" rtl="0" eaLnBrk="0" hangingPunct="0"/>
            <a:r>
              <a:rPr lang="en-GB" sz="1200">
                <a:solidFill>
                  <a:schemeClr val="bg2"/>
                </a:solidFill>
                <a:latin typeface="Times New Roman" pitchFamily="18" charset="0"/>
              </a:rPr>
              <a:t>Regional weather</a:t>
            </a:r>
          </a:p>
          <a:p>
            <a:pPr algn="l" rtl="0" eaLnBrk="0" hangingPunct="0"/>
            <a:r>
              <a:rPr lang="en-GB" sz="1200">
                <a:solidFill>
                  <a:schemeClr val="bg2"/>
                </a:solidFill>
                <a:latin typeface="Times New Roman" pitchFamily="18" charset="0"/>
              </a:rPr>
              <a:t>changes</a:t>
            </a:r>
          </a:p>
          <a:p>
            <a:pPr algn="l" rtl="0" eaLnBrk="0" hangingPunct="0">
              <a:buFontTx/>
              <a:buChar char="•"/>
            </a:pPr>
            <a:r>
              <a:rPr lang="en-GB" sz="1200">
                <a:solidFill>
                  <a:schemeClr val="bg2"/>
                </a:solidFill>
                <a:latin typeface="Times New Roman" pitchFamily="18" charset="0"/>
              </a:rPr>
              <a:t>Heat waves</a:t>
            </a:r>
          </a:p>
          <a:p>
            <a:pPr algn="l" rtl="0" eaLnBrk="0" hangingPunct="0">
              <a:buFontTx/>
              <a:buChar char="•"/>
            </a:pPr>
            <a:r>
              <a:rPr lang="en-GB" sz="1200">
                <a:solidFill>
                  <a:schemeClr val="bg2"/>
                </a:solidFill>
                <a:latin typeface="Times New Roman" pitchFamily="18" charset="0"/>
              </a:rPr>
              <a:t>Extreme weather</a:t>
            </a:r>
          </a:p>
          <a:p>
            <a:pPr algn="l" rtl="0" eaLnBrk="0" hangingPunct="0">
              <a:buFontTx/>
              <a:buChar char="•"/>
            </a:pPr>
            <a:r>
              <a:rPr lang="en-GB" sz="1200">
                <a:solidFill>
                  <a:schemeClr val="bg2"/>
                </a:solidFill>
                <a:latin typeface="Times New Roman" pitchFamily="18" charset="0"/>
              </a:rPr>
              <a:t>Temperature</a:t>
            </a:r>
          </a:p>
          <a:p>
            <a:pPr algn="l" rtl="0" eaLnBrk="0" hangingPunct="0">
              <a:buFontTx/>
              <a:buChar char="•"/>
            </a:pPr>
            <a:r>
              <a:rPr lang="en-GB" sz="1200">
                <a:solidFill>
                  <a:schemeClr val="bg2"/>
                </a:solidFill>
                <a:latin typeface="Times New Roman" pitchFamily="18" charset="0"/>
              </a:rPr>
              <a:t>Precipitation</a:t>
            </a:r>
          </a:p>
        </p:txBody>
      </p:sp>
      <p:sp>
        <p:nvSpPr>
          <p:cNvPr id="1345549" name="Rectangle 13"/>
          <p:cNvSpPr>
            <a:spLocks noChangeArrowheads="1"/>
          </p:cNvSpPr>
          <p:nvPr/>
        </p:nvSpPr>
        <p:spPr bwMode="auto">
          <a:xfrm>
            <a:off x="301538" y="5729587"/>
            <a:ext cx="1828800" cy="28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/>
          <a:p>
            <a:pPr algn="r" defTabSz="914179"/>
            <a:r>
              <a:rPr lang="en-GB" sz="1200" dirty="0"/>
              <a:t>Based on </a:t>
            </a:r>
            <a:r>
              <a:rPr lang="en-GB" sz="1200" dirty="0" err="1"/>
              <a:t>Patz</a:t>
            </a:r>
            <a:r>
              <a:rPr lang="en-GB" sz="1200" dirty="0"/>
              <a:t> et al, 2000</a:t>
            </a:r>
          </a:p>
        </p:txBody>
      </p:sp>
      <p:sp>
        <p:nvSpPr>
          <p:cNvPr id="1345550" name="Line 14"/>
          <p:cNvSpPr>
            <a:spLocks noChangeShapeType="1"/>
          </p:cNvSpPr>
          <p:nvPr/>
        </p:nvSpPr>
        <p:spPr bwMode="auto">
          <a:xfrm>
            <a:off x="1295038" y="4495208"/>
            <a:ext cx="38145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endParaRPr lang="en-US"/>
          </a:p>
        </p:txBody>
      </p:sp>
      <p:sp>
        <p:nvSpPr>
          <p:cNvPr id="1345551" name="Line 15"/>
          <p:cNvSpPr>
            <a:spLocks noChangeShapeType="1"/>
          </p:cNvSpPr>
          <p:nvPr/>
        </p:nvSpPr>
        <p:spPr bwMode="auto">
          <a:xfrm>
            <a:off x="3200943" y="3657216"/>
            <a:ext cx="175251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endParaRPr lang="en-US"/>
          </a:p>
        </p:txBody>
      </p:sp>
      <p:sp>
        <p:nvSpPr>
          <p:cNvPr id="1345552" name="Line 16"/>
          <p:cNvSpPr>
            <a:spLocks noChangeShapeType="1"/>
          </p:cNvSpPr>
          <p:nvPr/>
        </p:nvSpPr>
        <p:spPr bwMode="auto">
          <a:xfrm>
            <a:off x="3200943" y="4344024"/>
            <a:ext cx="304076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endParaRPr lang="en-US"/>
          </a:p>
        </p:txBody>
      </p:sp>
      <p:sp>
        <p:nvSpPr>
          <p:cNvPr id="1345553" name="Line 17"/>
          <p:cNvSpPr>
            <a:spLocks noChangeShapeType="1"/>
          </p:cNvSpPr>
          <p:nvPr/>
        </p:nvSpPr>
        <p:spPr bwMode="auto">
          <a:xfrm>
            <a:off x="3200943" y="4876768"/>
            <a:ext cx="304076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endParaRPr lang="en-US"/>
          </a:p>
        </p:txBody>
      </p:sp>
      <p:sp>
        <p:nvSpPr>
          <p:cNvPr id="1345554" name="Rectangle 18"/>
          <p:cNvSpPr>
            <a:spLocks noChangeArrowheads="1"/>
          </p:cNvSpPr>
          <p:nvPr/>
        </p:nvSpPr>
        <p:spPr bwMode="auto">
          <a:xfrm>
            <a:off x="3600043" y="3085597"/>
            <a:ext cx="990962" cy="462191"/>
          </a:xfrm>
          <a:prstGeom prst="rect">
            <a:avLst/>
          </a:prstGeom>
          <a:solidFill>
            <a:srgbClr val="C8ECC8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endParaRPr lang="en-US"/>
          </a:p>
        </p:txBody>
      </p:sp>
      <p:sp>
        <p:nvSpPr>
          <p:cNvPr id="1345555" name="Text Box 19"/>
          <p:cNvSpPr txBox="1">
            <a:spLocks noChangeArrowheads="1"/>
          </p:cNvSpPr>
          <p:nvPr/>
        </p:nvSpPr>
        <p:spPr bwMode="auto">
          <a:xfrm>
            <a:off x="3657057" y="3124472"/>
            <a:ext cx="942855" cy="46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0" hangingPunct="0"/>
            <a:r>
              <a:rPr lang="en-GB" sz="1200">
                <a:solidFill>
                  <a:schemeClr val="bg2"/>
                </a:solidFill>
                <a:latin typeface="Times New Roman" pitchFamily="18" charset="0"/>
              </a:rPr>
              <a:t>Modulating </a:t>
            </a:r>
          </a:p>
          <a:p>
            <a:pPr algn="l" rtl="0" eaLnBrk="0" hangingPunct="0"/>
            <a:r>
              <a:rPr lang="en-GB" sz="1200">
                <a:solidFill>
                  <a:schemeClr val="bg2"/>
                </a:solidFill>
                <a:latin typeface="Times New Roman" pitchFamily="18" charset="0"/>
              </a:rPr>
              <a:t>influences</a:t>
            </a:r>
          </a:p>
        </p:txBody>
      </p:sp>
      <p:sp>
        <p:nvSpPr>
          <p:cNvPr id="1345556" name="Line 20"/>
          <p:cNvSpPr>
            <a:spLocks noChangeShapeType="1"/>
          </p:cNvSpPr>
          <p:nvPr/>
        </p:nvSpPr>
        <p:spPr bwMode="auto">
          <a:xfrm>
            <a:off x="4800057" y="3124472"/>
            <a:ext cx="0" cy="38012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endParaRPr lang="en-US"/>
          </a:p>
        </p:txBody>
      </p:sp>
      <p:sp>
        <p:nvSpPr>
          <p:cNvPr id="1345557" name="Line 21"/>
          <p:cNvSpPr>
            <a:spLocks noChangeShapeType="1"/>
          </p:cNvSpPr>
          <p:nvPr/>
        </p:nvSpPr>
        <p:spPr bwMode="auto">
          <a:xfrm flipH="1">
            <a:off x="4572000" y="3124472"/>
            <a:ext cx="228057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endParaRPr lang="en-US"/>
          </a:p>
        </p:txBody>
      </p:sp>
      <p:sp>
        <p:nvSpPr>
          <p:cNvPr id="1345558" name="Text Box 22"/>
          <p:cNvSpPr txBox="1">
            <a:spLocks noChangeArrowheads="1"/>
          </p:cNvSpPr>
          <p:nvPr/>
        </p:nvSpPr>
        <p:spPr bwMode="auto">
          <a:xfrm>
            <a:off x="0" y="338365"/>
            <a:ext cx="9144000" cy="46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0" hangingPunct="0"/>
            <a:r>
              <a:rPr lang="en-GB" dirty="0"/>
              <a:t>Climate change connects to many health outcomes</a:t>
            </a:r>
          </a:p>
        </p:txBody>
      </p:sp>
      <p:sp>
        <p:nvSpPr>
          <p:cNvPr id="1345559" name="Text Box 23"/>
          <p:cNvSpPr txBox="1">
            <a:spLocks noChangeArrowheads="1"/>
          </p:cNvSpPr>
          <p:nvPr/>
        </p:nvSpPr>
        <p:spPr bwMode="auto">
          <a:xfrm>
            <a:off x="1619477" y="1484485"/>
            <a:ext cx="6228128" cy="95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0" hangingPunct="0">
              <a:lnSpc>
                <a:spcPct val="90000"/>
              </a:lnSpc>
              <a:spcBef>
                <a:spcPct val="35000"/>
              </a:spcBef>
            </a:pPr>
            <a:r>
              <a:rPr lang="en-US" sz="2000" dirty="0">
                <a:cs typeface="Times New Roman" pitchFamily="18" charset="0"/>
              </a:rPr>
              <a:t>Some expected impacts will be beneficial but most will be adverse.</a:t>
            </a:r>
            <a:r>
              <a:rPr lang="en-US" sz="2000" dirty="0"/>
              <a:t> Expectations are mainly for </a:t>
            </a:r>
            <a:r>
              <a:rPr lang="en-US" sz="2000" dirty="0">
                <a:cs typeface="Times New Roman" pitchFamily="18" charset="0"/>
              </a:rPr>
              <a:t>changes in frequency or severity of familiar health risks</a:t>
            </a:r>
            <a:endParaRPr lang="en-GB" sz="2000" dirty="0">
              <a:cs typeface="Times New Roman" pitchFamily="18" charset="0"/>
            </a:endParaRPr>
          </a:p>
        </p:txBody>
      </p:sp>
      <p:pic>
        <p:nvPicPr>
          <p:cNvPr id="6146" name="Picture 2" descr="WHO | World Health Organ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5844311"/>
            <a:ext cx="23812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EB72-9297-490F-829D-CC3E5F6691B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469" y="1550716"/>
            <a:ext cx="5374272" cy="3943747"/>
          </a:xfrm>
        </p:spPr>
        <p:txBody>
          <a:bodyPr lIns="80147" tIns="40074" rIns="80147" bIns="40074">
            <a:norm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en-GB" sz="2100" b="1" dirty="0"/>
              <a:t>Each year:</a:t>
            </a:r>
            <a:br>
              <a:rPr lang="en-GB" sz="2100" b="1" dirty="0"/>
            </a:br>
            <a:r>
              <a:rPr lang="en-GB" sz="2100" dirty="0"/>
              <a:t/>
            </a:r>
            <a:br>
              <a:rPr lang="en-GB" sz="2100" dirty="0"/>
            </a:br>
            <a:r>
              <a:rPr lang="en-GB" sz="2100" dirty="0"/>
              <a:t>-  </a:t>
            </a:r>
            <a:r>
              <a:rPr lang="en-GB" sz="2100" dirty="0" err="1"/>
              <a:t>Undernutrition</a:t>
            </a:r>
            <a:r>
              <a:rPr lang="en-GB" sz="2100" dirty="0"/>
              <a:t> kills 3.5 million. </a:t>
            </a:r>
            <a:br>
              <a:rPr lang="en-GB" sz="2100" dirty="0"/>
            </a:br>
            <a:r>
              <a:rPr lang="en-GB" sz="2100" dirty="0"/>
              <a:t/>
            </a:r>
            <a:br>
              <a:rPr lang="en-GB" sz="2100" dirty="0"/>
            </a:br>
            <a:r>
              <a:rPr lang="en-GB" sz="2100" dirty="0"/>
              <a:t>-  Diarrhoea kills 2.2 million.</a:t>
            </a:r>
            <a:br>
              <a:rPr lang="en-GB" sz="2100" dirty="0"/>
            </a:br>
            <a:r>
              <a:rPr lang="en-GB" sz="2100" dirty="0"/>
              <a:t/>
            </a:r>
            <a:br>
              <a:rPr lang="en-GB" sz="2100" dirty="0"/>
            </a:br>
            <a:r>
              <a:rPr lang="en-GB" sz="2100" dirty="0"/>
              <a:t>-  Malaria kills 900,000.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GB" sz="2100" dirty="0"/>
              <a:t>-  Extreme weather events kill 60,000.</a:t>
            </a:r>
            <a:br>
              <a:rPr lang="en-GB" sz="2100" dirty="0"/>
            </a:br>
            <a:r>
              <a:rPr lang="en-GB" sz="2100" dirty="0"/>
              <a:t/>
            </a:r>
            <a:br>
              <a:rPr lang="en-GB" sz="2100" dirty="0"/>
            </a:br>
            <a:r>
              <a:rPr lang="en-GB" sz="2100" dirty="0"/>
              <a:t>WHO estimates that the climate change that has occurred since the 1970s already kills over </a:t>
            </a:r>
            <a:r>
              <a:rPr lang="en-GB" sz="2100" dirty="0" smtClean="0"/>
              <a:t>140,000 </a:t>
            </a:r>
            <a:r>
              <a:rPr lang="en-GB" sz="2100" dirty="0"/>
              <a:t>per year.</a:t>
            </a:r>
            <a:endParaRPr lang="en-US" sz="2100" dirty="0"/>
          </a:p>
        </p:txBody>
      </p:sp>
      <p:sp>
        <p:nvSpPr>
          <p:cNvPr id="1341444" name="Rectangle 4"/>
          <p:cNvSpPr>
            <a:spLocks noChangeArrowheads="1"/>
          </p:cNvSpPr>
          <p:nvPr/>
        </p:nvSpPr>
        <p:spPr bwMode="auto">
          <a:xfrm>
            <a:off x="663810" y="1841567"/>
            <a:ext cx="8748972" cy="215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295" indent="-342295" defTabSz="914179">
              <a:spcBef>
                <a:spcPct val="80000"/>
              </a:spcBef>
              <a:buClr>
                <a:srgbClr val="1E7FB8"/>
              </a:buClr>
              <a:buFontTx/>
              <a:buChar char="-"/>
            </a:pPr>
            <a:endParaRPr lang="en-US" sz="800"/>
          </a:p>
        </p:txBody>
      </p:sp>
      <p:sp>
        <p:nvSpPr>
          <p:cNvPr id="1341446" name="Rectangle 6"/>
          <p:cNvSpPr>
            <a:spLocks noChangeArrowheads="1"/>
          </p:cNvSpPr>
          <p:nvPr/>
        </p:nvSpPr>
        <p:spPr bwMode="auto">
          <a:xfrm>
            <a:off x="0" y="190060"/>
            <a:ext cx="9144000" cy="83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/>
          <a:p>
            <a:pPr algn="ctr" defTabSz="914179"/>
            <a:r>
              <a:rPr lang="en-GB" dirty="0"/>
              <a:t>Some of the largest disease burdens</a:t>
            </a:r>
            <a:br>
              <a:rPr lang="en-GB" dirty="0"/>
            </a:br>
            <a:r>
              <a:rPr lang="en-GB" dirty="0"/>
              <a:t>are climate-sensitive</a:t>
            </a:r>
          </a:p>
        </p:txBody>
      </p:sp>
      <p:pic>
        <p:nvPicPr>
          <p:cNvPr id="13414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47187"/>
            <a:ext cx="3291894" cy="384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04D7-A1F4-4AE6-95FC-808F22C5F05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0666" name="Picture 10" descr="ParisDeathsTe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30" y="809196"/>
            <a:ext cx="5252370" cy="48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0659" name="Rectangle 3"/>
          <p:cNvSpPr>
            <a:spLocks noChangeArrowheads="1"/>
          </p:cNvSpPr>
          <p:nvPr/>
        </p:nvSpPr>
        <p:spPr bwMode="auto">
          <a:xfrm>
            <a:off x="644261" y="5867400"/>
            <a:ext cx="7855478" cy="36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60" tIns="45680" rIns="91360" bIns="45680">
            <a:spAutoFit/>
          </a:bodyPr>
          <a:lstStyle/>
          <a:p>
            <a:pPr algn="r" defTabSz="914179"/>
            <a:r>
              <a:rPr lang="en-GB" sz="1800" dirty="0"/>
              <a:t>Deaths During Summer </a:t>
            </a:r>
            <a:r>
              <a:rPr lang="en-GB" sz="1800" dirty="0" err="1"/>
              <a:t>Heatwave</a:t>
            </a:r>
            <a:r>
              <a:rPr lang="en-GB" sz="1800" dirty="0"/>
              <a:t>.  Paris Funeral Services (2003) </a:t>
            </a:r>
          </a:p>
        </p:txBody>
      </p:sp>
      <p:sp>
        <p:nvSpPr>
          <p:cNvPr id="1350661" name="Text Box 5"/>
          <p:cNvSpPr txBox="1">
            <a:spLocks noChangeArrowheads="1"/>
          </p:cNvSpPr>
          <p:nvPr/>
        </p:nvSpPr>
        <p:spPr bwMode="auto">
          <a:xfrm>
            <a:off x="0" y="253413"/>
            <a:ext cx="9144000" cy="4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/>
            <a:r>
              <a:rPr lang="en-GB" dirty="0"/>
              <a:t>Weather-related disasters kill thousands in rich and poor countries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EB72-9297-490F-829D-CC3E5F6691B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1315" name="Group 3"/>
          <p:cNvGrpSpPr>
            <a:grpSpLocks/>
          </p:cNvGrpSpPr>
          <p:nvPr/>
        </p:nvGrpSpPr>
        <p:grpSpPr bwMode="auto">
          <a:xfrm>
            <a:off x="358376" y="1412493"/>
            <a:ext cx="6013646" cy="4516805"/>
            <a:chOff x="240" y="432"/>
            <a:chExt cx="5328" cy="3072"/>
          </a:xfrm>
        </p:grpSpPr>
        <p:sp>
          <p:nvSpPr>
            <p:cNvPr id="1421316" name="Rectangle 4"/>
            <p:cNvSpPr>
              <a:spLocks noChangeArrowheads="1"/>
            </p:cNvSpPr>
            <p:nvPr/>
          </p:nvSpPr>
          <p:spPr bwMode="auto">
            <a:xfrm>
              <a:off x="240" y="432"/>
              <a:ext cx="5328" cy="3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213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80"/>
              <a:ext cx="4944" cy="2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2131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832"/>
              <a:ext cx="4704" cy="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21319" name="Text Box 7"/>
          <p:cNvSpPr txBox="1">
            <a:spLocks noChangeArrowheads="1"/>
          </p:cNvSpPr>
          <p:nvPr/>
        </p:nvSpPr>
        <p:spPr bwMode="auto">
          <a:xfrm>
            <a:off x="6372021" y="1654387"/>
            <a:ext cx="2538161" cy="393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0" hangingPunct="0">
              <a:spcBef>
                <a:spcPct val="50000"/>
              </a:spcBef>
            </a:pPr>
            <a:r>
              <a:rPr lang="en-GB" sz="2100" dirty="0"/>
              <a:t>Diarrhoea is related to temperature and precipitation.  In Lima, Peru, diarrhoea increased 8% for every 1</a:t>
            </a:r>
            <a:r>
              <a:rPr lang="en-GB" sz="2100" baseline="30000" dirty="0"/>
              <a:t>0</a:t>
            </a:r>
            <a:r>
              <a:rPr lang="en-GB" sz="2100" dirty="0"/>
              <a:t>C temperature increase.</a:t>
            </a:r>
          </a:p>
          <a:p>
            <a:pPr algn="l" rtl="0" eaLnBrk="0" hangingPunct="0">
              <a:spcBef>
                <a:spcPct val="50000"/>
              </a:spcBef>
            </a:pPr>
            <a:endParaRPr lang="en-GB" sz="2100" dirty="0"/>
          </a:p>
          <a:p>
            <a:pPr algn="l" rtl="0" eaLnBrk="0" hangingPunct="0">
              <a:spcBef>
                <a:spcPct val="50000"/>
              </a:spcBef>
            </a:pPr>
            <a:r>
              <a:rPr lang="en-GB" sz="1800" dirty="0"/>
              <a:t>(</a:t>
            </a:r>
            <a:r>
              <a:rPr lang="en-GB" sz="1800" dirty="0" err="1"/>
              <a:t>Checkley</a:t>
            </a:r>
            <a:r>
              <a:rPr lang="en-GB" sz="1800" dirty="0"/>
              <a:t> et al, Lancet, 2000)</a:t>
            </a:r>
            <a:endParaRPr lang="en-GB" sz="1800" dirty="0">
              <a:latin typeface="Times New Roman" pitchFamily="18" charset="0"/>
            </a:endParaRPr>
          </a:p>
        </p:txBody>
      </p:sp>
      <p:sp>
        <p:nvSpPr>
          <p:cNvPr id="1421320" name="Rectangle 8"/>
          <p:cNvSpPr>
            <a:spLocks noChangeArrowheads="1"/>
          </p:cNvSpPr>
          <p:nvPr/>
        </p:nvSpPr>
        <p:spPr bwMode="auto">
          <a:xfrm>
            <a:off x="0" y="217418"/>
            <a:ext cx="9144000" cy="83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 defTabSz="914179"/>
            <a:r>
              <a:rPr lang="en-GB" dirty="0"/>
              <a:t>Increases in diseases of poverty</a:t>
            </a:r>
            <a:br>
              <a:rPr lang="en-GB" dirty="0"/>
            </a:br>
            <a:r>
              <a:rPr lang="en-GB" dirty="0"/>
              <a:t>may be even more important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EB72-9297-490F-829D-CC3E5F6691B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Infectious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HIV/AIDS</a:t>
            </a:r>
          </a:p>
          <a:p>
            <a:pPr lvl="1"/>
            <a:r>
              <a:rPr lang="en-US" dirty="0" smtClean="0"/>
              <a:t>Habitat and cultural disruption</a:t>
            </a:r>
          </a:p>
          <a:p>
            <a:r>
              <a:rPr lang="en-US" dirty="0" smtClean="0"/>
              <a:t>West Nile</a:t>
            </a:r>
            <a:r>
              <a:rPr lang="en-US" dirty="0"/>
              <a:t>, Saint Louis Encephalitis</a:t>
            </a:r>
            <a:endParaRPr lang="en-US" dirty="0" smtClean="0"/>
          </a:p>
          <a:p>
            <a:r>
              <a:rPr lang="en-US" dirty="0" smtClean="0"/>
              <a:t>Dengue Fever, </a:t>
            </a:r>
            <a:r>
              <a:rPr lang="en-US" dirty="0" err="1" smtClean="0"/>
              <a:t>Zika</a:t>
            </a:r>
            <a:r>
              <a:rPr lang="en-US" dirty="0"/>
              <a:t>, Chikungunya Virus</a:t>
            </a:r>
            <a:endParaRPr lang="en-US" dirty="0" smtClean="0"/>
          </a:p>
          <a:p>
            <a:pPr lvl="1"/>
            <a:r>
              <a:rPr lang="en-US" dirty="0" smtClean="0"/>
              <a:t>Cultural practices – water storage</a:t>
            </a:r>
          </a:p>
          <a:p>
            <a:r>
              <a:rPr lang="en-US" dirty="0" smtClean="0"/>
              <a:t>Malaria, Yellow Fever, Ebola</a:t>
            </a:r>
          </a:p>
          <a:p>
            <a:r>
              <a:rPr lang="en-US" dirty="0" smtClean="0"/>
              <a:t>Pandemic flu and bioterrorism</a:t>
            </a:r>
          </a:p>
          <a:p>
            <a:r>
              <a:rPr lang="en-US" dirty="0" smtClean="0"/>
              <a:t>Who knows what?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Security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Destabilization of political regimes and demographic catastrophes</a:t>
            </a:r>
          </a:p>
          <a:p>
            <a:r>
              <a:rPr lang="en-US" dirty="0" smtClean="0"/>
              <a:t>Extreme weather events including catastrophic storms</a:t>
            </a:r>
          </a:p>
          <a:p>
            <a:r>
              <a:rPr lang="en-US" dirty="0"/>
              <a:t>Health impacts including emerging infectious diseases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Legal Issues</a:t>
            </a:r>
            <a:br>
              <a:rPr lang="en-US" dirty="0" smtClean="0"/>
            </a:br>
            <a:r>
              <a:rPr lang="en-US" dirty="0" smtClean="0"/>
              <a:t>Local 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health is uniquely local</a:t>
            </a:r>
          </a:p>
          <a:p>
            <a:r>
              <a:rPr lang="en-US" dirty="0" smtClean="0"/>
              <a:t>Public health infrastructure and expertise has been gutted</a:t>
            </a:r>
          </a:p>
          <a:p>
            <a:r>
              <a:rPr lang="en-US" dirty="0" smtClean="0"/>
              <a:t>Feds and locals conspire to cover up the problems</a:t>
            </a:r>
          </a:p>
          <a:p>
            <a:pPr lvl="1"/>
            <a:r>
              <a:rPr lang="en-US" dirty="0" smtClean="0"/>
              <a:t>Local example – rates of new AIDS cases</a:t>
            </a:r>
          </a:p>
          <a:p>
            <a:r>
              <a:rPr lang="en-US" dirty="0" smtClean="0"/>
              <a:t>Bad leadership at the CDC and Homeland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Destabilization of political regimes and demographic catastrophes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Turkish military guards border fences as Syrian refugees cross into southeastern Turkey near Akcakale in Sanliurfa province on June 10. Photo by Osman Orsal/Reu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41749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7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Syria – The Future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drought drove people from the land into the cities.</a:t>
            </a:r>
          </a:p>
          <a:p>
            <a:r>
              <a:rPr lang="en-US" dirty="0" smtClean="0"/>
              <a:t>This exacerbates the political unrest from the Arab Spring.</a:t>
            </a:r>
          </a:p>
          <a:p>
            <a:r>
              <a:rPr lang="en-US" dirty="0" smtClean="0"/>
              <a:t>Political conflict, not climate (economic) refugees pour into surrounding countries</a:t>
            </a:r>
          </a:p>
          <a:p>
            <a:r>
              <a:rPr lang="en-US" dirty="0" smtClean="0"/>
              <a:t>Syria to Bangladesh is subject to climate change destabilization.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Humanitarian aid</a:t>
            </a:r>
          </a:p>
          <a:p>
            <a:r>
              <a:rPr lang="en-US" dirty="0" smtClean="0"/>
              <a:t>Military action</a:t>
            </a:r>
          </a:p>
          <a:p>
            <a:r>
              <a:rPr lang="en-US" dirty="0" smtClean="0"/>
              <a:t>Diplomatic actions</a:t>
            </a:r>
          </a:p>
          <a:p>
            <a:endParaRPr lang="en-US" dirty="0"/>
          </a:p>
          <a:p>
            <a:r>
              <a:rPr lang="en-US" dirty="0" smtClean="0"/>
              <a:t>Presidential Powers</a:t>
            </a:r>
          </a:p>
          <a:p>
            <a:pPr lvl="1"/>
            <a:r>
              <a:rPr lang="en-US" dirty="0" smtClean="0"/>
              <a:t>Commander in Chief</a:t>
            </a:r>
          </a:p>
          <a:p>
            <a:pPr lvl="1"/>
            <a:r>
              <a:rPr lang="en-US" dirty="0" smtClean="0"/>
              <a:t>Sole organ of foreign policy</a:t>
            </a:r>
          </a:p>
          <a:p>
            <a:r>
              <a:rPr lang="en-US" dirty="0" smtClean="0"/>
              <a:t>Will Congress follow?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Extreme weather events including catastrophic storms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epr-art.com/galleries/x1-hk-churches/photos/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9860"/>
            <a:ext cx="76200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1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pr-art.com/galleries/x3-hk-ms/photos/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3783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86</TotalTime>
  <Words>679</Words>
  <Application>Microsoft Office PowerPoint</Application>
  <PresentationFormat>On-screen Show (4:3)</PresentationFormat>
  <Paragraphs>131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National Security Impacts of Climate Change</vt:lpstr>
      <vt:lpstr>National Security Threats</vt:lpstr>
      <vt:lpstr>Destabilization of political regimes and demographic catastrophes </vt:lpstr>
      <vt:lpstr>PowerPoint Presentation</vt:lpstr>
      <vt:lpstr>Syria – The Future Paradigm</vt:lpstr>
      <vt:lpstr>Legal Issues</vt:lpstr>
      <vt:lpstr>Extreme weather events including catastrophic storms </vt:lpstr>
      <vt:lpstr>PowerPoint Presentation</vt:lpstr>
      <vt:lpstr>PowerPoint Presentation</vt:lpstr>
      <vt:lpstr>Sea Level Rise and Tropical Cyclones</vt:lpstr>
      <vt:lpstr>Legal Issues Federal Government</vt:lpstr>
      <vt:lpstr>Legal Issues State and Local Government</vt:lpstr>
      <vt:lpstr>Health impacts, including emerging infectious diseases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Emerging Infectious Diseases</vt:lpstr>
      <vt:lpstr>Legal Issues Local Public Health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Richards</dc:creator>
  <cp:lastModifiedBy>Edward Richards</cp:lastModifiedBy>
  <cp:revision>15</cp:revision>
  <dcterms:created xsi:type="dcterms:W3CDTF">2016-02-20T00:37:06Z</dcterms:created>
  <dcterms:modified xsi:type="dcterms:W3CDTF">2016-02-20T02:03:24Z</dcterms:modified>
</cp:coreProperties>
</file>