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59" r:id="rId3"/>
    <p:sldId id="257" r:id="rId4"/>
    <p:sldId id="258" r:id="rId5"/>
    <p:sldId id="264" r:id="rId6"/>
    <p:sldId id="261" r:id="rId7"/>
    <p:sldId id="265" r:id="rId8"/>
    <p:sldId id="262" r:id="rId9"/>
    <p:sldId id="274" r:id="rId10"/>
    <p:sldId id="269" r:id="rId11"/>
    <p:sldId id="266" r:id="rId12"/>
    <p:sldId id="272" r:id="rId13"/>
    <p:sldId id="267" r:id="rId14"/>
    <p:sldId id="263" r:id="rId15"/>
    <p:sldId id="275" r:id="rId16"/>
    <p:sldId id="273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5" autoAdjust="0"/>
    <p:restoredTop sz="86410" autoAdjust="0"/>
  </p:normalViewPr>
  <p:slideViewPr>
    <p:cSldViewPr>
      <p:cViewPr varScale="1">
        <p:scale>
          <a:sx n="99" d="100"/>
          <a:sy n="99" d="100"/>
        </p:scale>
        <p:origin x="-108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658D16C-5264-4D78-850E-5DC895FB1A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14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31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4131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131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1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131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4131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2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3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2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2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41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13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413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413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94D67EC-539C-49BB-8E0E-918F2BDA28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15ED8-D892-4D87-B522-285D7AF45D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9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2832B-C340-4523-8487-1AC8D4237B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5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73E40-A4F1-4EA2-A26A-5E480365AD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8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EC5E8-F968-4048-8496-0CE65ABDED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35F00-603C-48EA-A81B-457974563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9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0F362-C847-49E3-BDB2-F4FA1056A6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6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DAAA1-3E97-4E95-A370-943BC831A3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6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F8717-0AE8-4139-B7C4-05467C8B80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6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DAD37-82C0-48B0-8508-E49B839B1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4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2CC7B-1CFC-41CD-B956-BE8EC0A3F0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3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40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0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0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40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40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CDCC403-46A6-42B9-B5DF-8C0DDC0D4F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2CDDE4C-E17C-4279-ACF9-D841F6AB7477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6 - The role of the Judiciary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Part </a:t>
            </a:r>
            <a:r>
              <a:rPr lang="en-US" smtClean="0"/>
              <a:t>II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Plaintiffs'</a:t>
            </a:r>
            <a:r>
              <a:rPr lang="en-US" baseline="0" dirty="0" smtClean="0"/>
              <a:t> Objections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Plaintiffs argue that the government cannot assert the privilege until there is a request for privileged information. Does the court accept this?</a:t>
            </a:r>
          </a:p>
          <a:p>
            <a:pPr lvl="0"/>
            <a:r>
              <a:rPr lang="en-US" dirty="0" smtClean="0"/>
              <a:t>Why not? How can privileged information be released ahead of discovery?</a:t>
            </a:r>
          </a:p>
          <a:p>
            <a:pPr lvl="0"/>
            <a:r>
              <a:rPr lang="en-US" dirty="0" smtClean="0"/>
              <a:t>What is the standard for reviewing a claim of privilege?</a:t>
            </a:r>
          </a:p>
          <a:p>
            <a:pPr lvl="0"/>
            <a:r>
              <a:rPr lang="en-US" dirty="0" smtClean="0"/>
              <a:t>Is the privilege balanced against the plaintiff's need?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3E40-A4F1-4EA2-A26A-5E480365ADF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75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the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must state secret claims by very critically reviewed?</a:t>
            </a:r>
          </a:p>
          <a:p>
            <a:r>
              <a:rPr lang="en-US" dirty="0" smtClean="0"/>
              <a:t>What is the potential for abuse?</a:t>
            </a:r>
          </a:p>
          <a:p>
            <a:r>
              <a:rPr lang="en-US" dirty="0" smtClean="0"/>
              <a:t>What if the information is classified Top Secret?</a:t>
            </a:r>
          </a:p>
          <a:p>
            <a:r>
              <a:rPr lang="en-US" dirty="0" smtClean="0"/>
              <a:t>Must the court accept the classification?</a:t>
            </a:r>
          </a:p>
          <a:p>
            <a:pPr lvl="1"/>
            <a:r>
              <a:rPr lang="en-US" dirty="0" smtClean="0"/>
              <a:t>NB - there are no statutory standards or administrative regulations for classifying secret documents. </a:t>
            </a:r>
          </a:p>
          <a:p>
            <a:r>
              <a:rPr lang="en-US" dirty="0" smtClean="0"/>
              <a:t>If the court accepts the privilege, what is the procedural effect on the evidence?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3E40-A4F1-4EA2-A26A-5E480365AD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3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Privileged</a:t>
            </a:r>
            <a:r>
              <a:rPr lang="en-US" baseline="0" dirty="0" smtClean="0"/>
              <a:t> and Unprivileged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if it is impossible to separate the privileged information from non-privileged information?</a:t>
            </a:r>
          </a:p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mosaic theory of state secrets?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heart of the controversy over the SEAL’s book on the bin Laden raid</a:t>
            </a:r>
          </a:p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if the plaintiff cannot prove the elements of the prima facie case without the evidence?</a:t>
            </a:r>
          </a:p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if a defendant cannot put on a defense without the evidence?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3E40-A4F1-4EA2-A26A-5E480365AD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45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Application</a:t>
            </a:r>
            <a:r>
              <a:rPr lang="en-US" baseline="0" dirty="0" smtClean="0"/>
              <a:t> to this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about this case, where it might be possible to litigate around the excluded information?</a:t>
            </a:r>
          </a:p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of plaintiffs’ claims seems to directly implicate </a:t>
            </a:r>
            <a:r>
              <a:rPr lang="en-US" sz="3200" b="1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Totten</a:t>
            </a:r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3200" b="1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Tenet</a:t>
            </a:r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claim might be litigated without implicating state secrets?</a:t>
            </a:r>
          </a:p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Applying the Reynolds factors – what information does the government want to protect?</a:t>
            </a:r>
          </a:p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this meet the test for privilege?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3E40-A4F1-4EA2-A26A-5E480365ADF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73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</a:t>
            </a:r>
            <a:r>
              <a:rPr lang="en-US" baseline="0" dirty="0" smtClean="0"/>
              <a:t> there a Balancing in this Case?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the government have to prove a high probability of damage from release of the information?</a:t>
            </a:r>
          </a:p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the court explain why the information is privileged?</a:t>
            </a:r>
          </a:p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the court find that the plaintiffs and defendant could present their cases without the privileged information?</a:t>
            </a:r>
          </a:p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the court let the case proceed?</a:t>
            </a:r>
          </a:p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key problem with the case?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3E40-A4F1-4EA2-A26A-5E480365ADF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48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the State</a:t>
            </a:r>
            <a:r>
              <a:rPr lang="en-US" baseline="0" dirty="0" smtClean="0"/>
              <a:t> Secrets Privilege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have courts used to try to avoid dismissing cases that involve state secrets?</a:t>
            </a:r>
          </a:p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issues are raised by secret trials, even if the parties agree to them?</a:t>
            </a:r>
          </a:p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deferential should the courts be in these cases?</a:t>
            </a:r>
          </a:p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if the court orders the government to produce information that the government really thinks implicates national security?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might the government do, and where does that leave the </a:t>
            </a:r>
            <a:r>
              <a:rPr lang="en-US" b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courts?</a:t>
            </a:r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3E40-A4F1-4EA2-A26A-5E480365ADF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46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3E40-A4F1-4EA2-A26A-5E480365ADF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46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3E40-A4F1-4EA2-A26A-5E480365ADF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40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3E40-A4F1-4EA2-A26A-5E480365ADF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22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</a:t>
            </a:r>
            <a:r>
              <a:rPr lang="en-US" baseline="0" dirty="0" smtClean="0"/>
              <a:t> Secrets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1673E40-A4F1-4EA2-A26A-5E480365AD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3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509. Secrets of State and Other Official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(a) Definitions. (1) Secret of state. A ‘‘secret of state’’ is a governmental secret relating to the national defense or the international relations of the United States. . . .</a:t>
            </a:r>
          </a:p>
          <a:p>
            <a:pPr lvl="0"/>
            <a:r>
              <a:rPr lang="en-US" dirty="0" smtClean="0"/>
              <a:t>(b) General rule of privilege. The government has a privilege to refuse to give evidence and to prevent any person from giving evidence upon a showing of reasonable likelihood of danger that the evidence will disclose a secret of state or official information, as defined in this rule.</a:t>
            </a:r>
          </a:p>
          <a:p>
            <a:pPr lvl="0"/>
            <a:r>
              <a:rPr lang="en-US" dirty="0" smtClean="0"/>
              <a:t>Did this pass? Where</a:t>
            </a:r>
            <a:r>
              <a:rPr lang="en-US" baseline="0" dirty="0" smtClean="0"/>
              <a:t> do we get law on state secrets?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3E40-A4F1-4EA2-A26A-5E480365AD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1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Mohamed v. </a:t>
            </a:r>
            <a:r>
              <a:rPr lang="en-US" sz="3600" b="1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Jeppesen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Dataplan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, Inc., 614 F.3d 1070 (2010)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1673E40-A4F1-4EA2-A26A-5E480365AD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Plaintiffs’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600" b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What was the extraordinary rendition program?</a:t>
            </a:r>
          </a:p>
          <a:p>
            <a:pPr lvl="0"/>
            <a:r>
              <a:rPr lang="en-US" sz="3600" b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Who is </a:t>
            </a:r>
            <a:r>
              <a:rPr lang="en-US" sz="3600" b="1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Jeppesen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Dataplan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, Inc., and what was its involvement in the program?</a:t>
            </a:r>
          </a:p>
          <a:p>
            <a:pPr lvl="0"/>
            <a:r>
              <a:rPr lang="en-US" sz="3600" b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Why do plaintiffs claim the US used the program?</a:t>
            </a:r>
          </a:p>
          <a:p>
            <a:pPr lvl="0"/>
            <a:r>
              <a:rPr lang="en-US" sz="3600" b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Did they allege that they were interrogated in ways that violated US and international law?</a:t>
            </a:r>
          </a:p>
          <a:p>
            <a:pPr lvl="0"/>
            <a:r>
              <a:rPr lang="en-US" sz="3600" b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Are these serious allegations?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3E40-A4F1-4EA2-A26A-5E480365AD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77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law did the plaintiffs use for jurisdiction?</a:t>
            </a:r>
          </a:p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was the general nature of their claims?</a:t>
            </a:r>
          </a:p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 the court ever reach the question of whether they had jurisdiction?</a:t>
            </a:r>
          </a:p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happened before </a:t>
            </a:r>
            <a:r>
              <a:rPr lang="en-US" sz="3200" b="1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Jeppeesen</a:t>
            </a:r>
            <a:r>
              <a:rPr lang="en-US" sz="32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answered the complaint?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3E40-A4F1-4EA2-A26A-5E480365AD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06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the public declaration from the CIA say about the information at issue in the case?</a:t>
            </a:r>
          </a:p>
          <a:p>
            <a:r>
              <a:rPr lang="en-US" dirty="0" smtClean="0"/>
              <a:t>What did it say about allowing the information to be discovered in this lawsuit?</a:t>
            </a:r>
          </a:p>
          <a:p>
            <a:r>
              <a:rPr lang="en-US" dirty="0" smtClean="0"/>
              <a:t>What did it ask the court to do?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3E40-A4F1-4EA2-A26A-5E480365AD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2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Totten v. United States</a:t>
            </a:r>
            <a:r>
              <a:rPr lang="en-US" dirty="0" smtClean="0"/>
              <a:t>, 92 U.S. 105 (1876)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was the suit about?</a:t>
            </a:r>
          </a:p>
          <a:p>
            <a:pPr lvl="0"/>
            <a:r>
              <a:rPr lang="en-US" dirty="0" smtClean="0"/>
              <a:t>Why was the case dismissed?</a:t>
            </a:r>
          </a:p>
          <a:p>
            <a:pPr lvl="0"/>
            <a:r>
              <a:rPr lang="en-US" dirty="0" smtClean="0"/>
              <a:t>What is the </a:t>
            </a:r>
            <a:r>
              <a:rPr lang="en-US" i="1" dirty="0" smtClean="0"/>
              <a:t>Totten</a:t>
            </a:r>
            <a:r>
              <a:rPr lang="en-US" dirty="0" smtClean="0"/>
              <a:t> Bar?</a:t>
            </a:r>
          </a:p>
          <a:p>
            <a:pPr lvl="0"/>
            <a:r>
              <a:rPr lang="en-US" dirty="0"/>
              <a:t>Tenet v. Doe, 544 U.S. 1 (2005)</a:t>
            </a:r>
          </a:p>
          <a:p>
            <a:pPr lvl="1"/>
            <a:r>
              <a:rPr lang="en-US" dirty="0"/>
              <a:t>What does this case, combined with </a:t>
            </a:r>
            <a:r>
              <a:rPr lang="en-US" dirty="0" err="1"/>
              <a:t>Toten</a:t>
            </a:r>
            <a:r>
              <a:rPr lang="en-US" dirty="0"/>
              <a:t> tell you as a lawyer representing a spy who is negotiating with the government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3E40-A4F1-4EA2-A26A-5E480365ADF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2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United States v. Reynolds</a:t>
            </a:r>
            <a:r>
              <a:rPr lang="en-US" dirty="0" smtClean="0"/>
              <a:t>, 345 U.S. 1 (1953)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are the facts?</a:t>
            </a:r>
          </a:p>
          <a:p>
            <a:pPr lvl="0"/>
            <a:r>
              <a:rPr lang="en-US" dirty="0" smtClean="0"/>
              <a:t>What was the state secret issue?</a:t>
            </a:r>
          </a:p>
          <a:p>
            <a:pPr lvl="0"/>
            <a:r>
              <a:rPr lang="en-US" dirty="0" smtClean="0"/>
              <a:t>What did the United States Supreme Court do?</a:t>
            </a:r>
          </a:p>
          <a:p>
            <a:pPr lvl="0"/>
            <a:r>
              <a:rPr lang="en-US" dirty="0" smtClean="0"/>
              <a:t>What are the three Reynolds factors?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lang="en-US" dirty="0" smtClean="0"/>
              <a:t>How does the court distinguish the </a:t>
            </a:r>
            <a:r>
              <a:rPr lang="en-US" i="1" dirty="0" smtClean="0"/>
              <a:t>Totten </a:t>
            </a:r>
            <a:r>
              <a:rPr lang="en-US" dirty="0" smtClean="0"/>
              <a:t>Bar from the </a:t>
            </a:r>
            <a:r>
              <a:rPr lang="en-US" i="1" dirty="0" smtClean="0"/>
              <a:t>Reynolds </a:t>
            </a:r>
            <a:r>
              <a:rPr lang="en-US" dirty="0" smtClean="0"/>
              <a:t>Privilege?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3E40-A4F1-4EA2-A26A-5E480365ADF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65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269</TotalTime>
  <Words>839</Words>
  <Application>Microsoft Office PowerPoint</Application>
  <PresentationFormat>On-screen Show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Blends</vt:lpstr>
      <vt:lpstr>Chapter 6 - The role of the Judiciary</vt:lpstr>
      <vt:lpstr>State Secrets</vt:lpstr>
      <vt:lpstr>Rule 509. Secrets of State and Other Official Information</vt:lpstr>
      <vt:lpstr>Mohamed v. Jeppesen Dataplan, Inc., 614 F.3d 1070 (2010)</vt:lpstr>
      <vt:lpstr>Plaintiffs’ Claims</vt:lpstr>
      <vt:lpstr>Procedure</vt:lpstr>
      <vt:lpstr>Government Intervention</vt:lpstr>
      <vt:lpstr>Totten v. United States, 92 U.S. 105 (1876)</vt:lpstr>
      <vt:lpstr>United States v. Reynolds, 345 U.S. 1 (1953)</vt:lpstr>
      <vt:lpstr>Plaintiffs' Objections</vt:lpstr>
      <vt:lpstr>The Role of the Courts</vt:lpstr>
      <vt:lpstr>Mixed Privileged and Unprivileged Data</vt:lpstr>
      <vt:lpstr>The Application to this Case</vt:lpstr>
      <vt:lpstr>Is there a Balancing in this Case?</vt:lpstr>
      <vt:lpstr>Working with the State Secrets Privilege</vt:lpstr>
      <vt:lpstr>PowerPoint Presentation</vt:lpstr>
      <vt:lpstr>PowerPoint Presentation</vt:lpstr>
      <vt:lpstr>PowerPoint Presentation</vt:lpstr>
    </vt:vector>
  </TitlesOfParts>
  <Company>LSU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6 - The role of the Judiciary</dc:title>
  <dc:creator>edward</dc:creator>
  <cp:lastModifiedBy>Edward P Richards</cp:lastModifiedBy>
  <cp:revision>49</cp:revision>
  <dcterms:created xsi:type="dcterms:W3CDTF">2009-01-28T01:26:59Z</dcterms:created>
  <dcterms:modified xsi:type="dcterms:W3CDTF">2012-09-18T18:33:42Z</dcterms:modified>
</cp:coreProperties>
</file>