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429" r:id="rId3"/>
    <p:sldId id="430" r:id="rId4"/>
    <p:sldId id="435" r:id="rId5"/>
    <p:sldId id="420" r:id="rId6"/>
    <p:sldId id="433" r:id="rId7"/>
    <p:sldId id="437" r:id="rId8"/>
    <p:sldId id="438" r:id="rId9"/>
    <p:sldId id="441" r:id="rId10"/>
    <p:sldId id="439" r:id="rId11"/>
    <p:sldId id="442" r:id="rId12"/>
    <p:sldId id="460" r:id="rId13"/>
    <p:sldId id="443" r:id="rId14"/>
    <p:sldId id="446" r:id="rId15"/>
    <p:sldId id="461" r:id="rId16"/>
    <p:sldId id="447" r:id="rId17"/>
    <p:sldId id="448" r:id="rId18"/>
    <p:sldId id="449" r:id="rId19"/>
    <p:sldId id="462" r:id="rId20"/>
    <p:sldId id="463" r:id="rId21"/>
    <p:sldId id="464" r:id="rId22"/>
    <p:sldId id="444" r:id="rId23"/>
    <p:sldId id="450" r:id="rId24"/>
    <p:sldId id="452" r:id="rId25"/>
    <p:sldId id="453" r:id="rId26"/>
    <p:sldId id="451" r:id="rId27"/>
    <p:sldId id="459" r:id="rId28"/>
    <p:sldId id="455" r:id="rId29"/>
    <p:sldId id="456" r:id="rId30"/>
    <p:sldId id="46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49" d="100"/>
          <a:sy n="49" d="100"/>
        </p:scale>
        <p:origin x="-72" y="-1052"/>
      </p:cViewPr>
      <p:guideLst>
        <p:guide orient="horz" pos="2160"/>
        <p:guide pos="2880"/>
      </p:guideLst>
    </p:cSldViewPr>
  </p:slideViewPr>
  <p:outlineViewPr>
    <p:cViewPr>
      <p:scale>
        <a:sx n="33" d="100"/>
        <a:sy n="33" d="100"/>
      </p:scale>
      <p:origin x="0" y="26396"/>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5.xml"/><Relationship Id="rId1" Type="http://schemas.openxmlformats.org/officeDocument/2006/relationships/slide" Target="slides/slide1.xml"/><Relationship Id="rId6" Type="http://schemas.openxmlformats.org/officeDocument/2006/relationships/slide" Target="slides/slide30.xml"/><Relationship Id="rId5" Type="http://schemas.openxmlformats.org/officeDocument/2006/relationships/slide" Target="slides/slide21.xml"/><Relationship Id="rId4"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43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43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43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658D16C-5264-4D78-850E-5DC895FB1A91}" type="slidenum">
              <a:rPr lang="en-US"/>
              <a:pPr/>
              <a:t>‹#›</a:t>
            </a:fld>
            <a:endParaRPr lang="en-US"/>
          </a:p>
        </p:txBody>
      </p:sp>
    </p:spTree>
    <p:extLst>
      <p:ext uri="{BB962C8B-B14F-4D97-AF65-F5344CB8AC3E}">
        <p14:creationId xmlns:p14="http://schemas.microsoft.com/office/powerpoint/2010/main" val="18281144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1314" name="Group 2"/>
          <p:cNvGrpSpPr>
            <a:grpSpLocks/>
          </p:cNvGrpSpPr>
          <p:nvPr/>
        </p:nvGrpSpPr>
        <p:grpSpPr bwMode="auto">
          <a:xfrm>
            <a:off x="0" y="2438400"/>
            <a:ext cx="9009063" cy="1052513"/>
            <a:chOff x="0" y="1536"/>
            <a:chExt cx="5675" cy="663"/>
          </a:xfrm>
        </p:grpSpPr>
        <p:grpSp>
          <p:nvGrpSpPr>
            <p:cNvPr id="141315" name="Group 3"/>
            <p:cNvGrpSpPr>
              <a:grpSpLocks/>
            </p:cNvGrpSpPr>
            <p:nvPr/>
          </p:nvGrpSpPr>
          <p:grpSpPr bwMode="auto">
            <a:xfrm>
              <a:off x="183" y="1604"/>
              <a:ext cx="448" cy="299"/>
              <a:chOff x="720" y="336"/>
              <a:chExt cx="624" cy="432"/>
            </a:xfrm>
          </p:grpSpPr>
          <p:sp>
            <p:nvSpPr>
              <p:cNvPr id="14131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1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318" name="Group 6"/>
            <p:cNvGrpSpPr>
              <a:grpSpLocks/>
            </p:cNvGrpSpPr>
            <p:nvPr/>
          </p:nvGrpSpPr>
          <p:grpSpPr bwMode="auto">
            <a:xfrm>
              <a:off x="261" y="1870"/>
              <a:ext cx="465" cy="299"/>
              <a:chOff x="912" y="2640"/>
              <a:chExt cx="672" cy="432"/>
            </a:xfrm>
          </p:grpSpPr>
          <p:sp>
            <p:nvSpPr>
              <p:cNvPr id="14131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2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132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2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2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132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413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132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4132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4132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294D67EC-539C-49BB-8E0E-918F2BDA28D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115ED8-D892-4D87-B522-285D7AF45D10}" type="slidenum">
              <a:rPr lang="en-US"/>
              <a:pPr/>
              <a:t>‹#›</a:t>
            </a:fld>
            <a:endParaRPr lang="en-US"/>
          </a:p>
        </p:txBody>
      </p:sp>
    </p:spTree>
    <p:extLst>
      <p:ext uri="{BB962C8B-B14F-4D97-AF65-F5344CB8AC3E}">
        <p14:creationId xmlns:p14="http://schemas.microsoft.com/office/powerpoint/2010/main" val="418139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A2832B-C340-4523-8487-1AC8D4237BCF}" type="slidenum">
              <a:rPr lang="en-US"/>
              <a:pPr/>
              <a:t>‹#›</a:t>
            </a:fld>
            <a:endParaRPr lang="en-US"/>
          </a:p>
        </p:txBody>
      </p:sp>
    </p:spTree>
    <p:extLst>
      <p:ext uri="{BB962C8B-B14F-4D97-AF65-F5344CB8AC3E}">
        <p14:creationId xmlns:p14="http://schemas.microsoft.com/office/powerpoint/2010/main" val="249955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673E40-A4F1-4EA2-A26A-5E480365ADF0}" type="slidenum">
              <a:rPr lang="en-US"/>
              <a:pPr/>
              <a:t>‹#›</a:t>
            </a:fld>
            <a:endParaRPr lang="en-US"/>
          </a:p>
        </p:txBody>
      </p:sp>
    </p:spTree>
    <p:extLst>
      <p:ext uri="{BB962C8B-B14F-4D97-AF65-F5344CB8AC3E}">
        <p14:creationId xmlns:p14="http://schemas.microsoft.com/office/powerpoint/2010/main" val="209948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EEC5E8-F968-4048-8496-0CE65ABDED42}" type="slidenum">
              <a:rPr lang="en-US"/>
              <a:pPr/>
              <a:t>‹#›</a:t>
            </a:fld>
            <a:endParaRPr lang="en-US"/>
          </a:p>
        </p:txBody>
      </p:sp>
    </p:spTree>
    <p:extLst>
      <p:ext uri="{BB962C8B-B14F-4D97-AF65-F5344CB8AC3E}">
        <p14:creationId xmlns:p14="http://schemas.microsoft.com/office/powerpoint/2010/main" val="84087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35F00-603C-48EA-A81B-4579745631B5}" type="slidenum">
              <a:rPr lang="en-US"/>
              <a:pPr/>
              <a:t>‹#›</a:t>
            </a:fld>
            <a:endParaRPr lang="en-US"/>
          </a:p>
        </p:txBody>
      </p:sp>
    </p:spTree>
    <p:extLst>
      <p:ext uri="{BB962C8B-B14F-4D97-AF65-F5344CB8AC3E}">
        <p14:creationId xmlns:p14="http://schemas.microsoft.com/office/powerpoint/2010/main" val="343209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F30F362-C847-49E3-BDB2-F4FA1056A6C8}" type="slidenum">
              <a:rPr lang="en-US"/>
              <a:pPr/>
              <a:t>‹#›</a:t>
            </a:fld>
            <a:endParaRPr lang="en-US"/>
          </a:p>
        </p:txBody>
      </p:sp>
    </p:spTree>
    <p:extLst>
      <p:ext uri="{BB962C8B-B14F-4D97-AF65-F5344CB8AC3E}">
        <p14:creationId xmlns:p14="http://schemas.microsoft.com/office/powerpoint/2010/main" val="206086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CDAAA1-3E97-4E95-A370-943BC831A3C4}" type="slidenum">
              <a:rPr lang="en-US"/>
              <a:pPr/>
              <a:t>‹#›</a:t>
            </a:fld>
            <a:endParaRPr lang="en-US"/>
          </a:p>
        </p:txBody>
      </p:sp>
    </p:spTree>
    <p:extLst>
      <p:ext uri="{BB962C8B-B14F-4D97-AF65-F5344CB8AC3E}">
        <p14:creationId xmlns:p14="http://schemas.microsoft.com/office/powerpoint/2010/main" val="2231764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E5F8717-0AE8-4139-B7C4-05467C8B8017}" type="slidenum">
              <a:rPr lang="en-US"/>
              <a:pPr/>
              <a:t>‹#›</a:t>
            </a:fld>
            <a:endParaRPr lang="en-US"/>
          </a:p>
        </p:txBody>
      </p:sp>
    </p:spTree>
    <p:extLst>
      <p:ext uri="{BB962C8B-B14F-4D97-AF65-F5344CB8AC3E}">
        <p14:creationId xmlns:p14="http://schemas.microsoft.com/office/powerpoint/2010/main" val="300926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ADAD37-82C0-48B0-8508-E49B839B10AE}" type="slidenum">
              <a:rPr lang="en-US"/>
              <a:pPr/>
              <a:t>‹#›</a:t>
            </a:fld>
            <a:endParaRPr lang="en-US"/>
          </a:p>
        </p:txBody>
      </p:sp>
    </p:spTree>
    <p:extLst>
      <p:ext uri="{BB962C8B-B14F-4D97-AF65-F5344CB8AC3E}">
        <p14:creationId xmlns:p14="http://schemas.microsoft.com/office/powerpoint/2010/main" val="379924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72CC7B-1CFC-41CD-B956-BE8EC0A3F0B4}" type="slidenum">
              <a:rPr lang="en-US"/>
              <a:pPr/>
              <a:t>‹#›</a:t>
            </a:fld>
            <a:endParaRPr lang="en-US"/>
          </a:p>
        </p:txBody>
      </p:sp>
    </p:spTree>
    <p:extLst>
      <p:ext uri="{BB962C8B-B14F-4D97-AF65-F5344CB8AC3E}">
        <p14:creationId xmlns:p14="http://schemas.microsoft.com/office/powerpoint/2010/main" val="53993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4029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0298"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29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4030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4030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FCDCC403-46A6-42B9-B5DF-8C0DDC0D4F3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82CDDE4C-E17C-4279-ACF9-D841F6AB7477}" type="slidenum">
              <a:rPr lang="en-US"/>
              <a:pPr/>
              <a:t>1</a:t>
            </a:fld>
            <a:endParaRPr lang="en-US"/>
          </a:p>
        </p:txBody>
      </p:sp>
      <p:sp>
        <p:nvSpPr>
          <p:cNvPr id="2050" name="Rectangle 2"/>
          <p:cNvSpPr>
            <a:spLocks noGrp="1" noChangeArrowheads="1"/>
          </p:cNvSpPr>
          <p:nvPr>
            <p:ph type="ctrTitle"/>
          </p:nvPr>
        </p:nvSpPr>
        <p:spPr/>
        <p:txBody>
          <a:bodyPr/>
          <a:lstStyle/>
          <a:p>
            <a:r>
              <a:rPr lang="en-US" dirty="0"/>
              <a:t>Chapter 6 - The role of the Judiciary</a:t>
            </a:r>
          </a:p>
        </p:txBody>
      </p:sp>
      <p:sp>
        <p:nvSpPr>
          <p:cNvPr id="2052" name="Rectangle 4"/>
          <p:cNvSpPr>
            <a:spLocks noGrp="1" noChangeArrowheads="1"/>
          </p:cNvSpPr>
          <p:nvPr>
            <p:ph type="subTitle" idx="1"/>
          </p:nvPr>
        </p:nvSpPr>
        <p:spPr/>
        <p:txBody>
          <a:bodyPr/>
          <a:lstStyle/>
          <a:p>
            <a:r>
              <a:rPr lang="en-US"/>
              <a:t>Part 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Dissent’s Limits to Political Question Jurisprudence</a:t>
            </a:r>
            <a:endParaRPr lang="en-US" dirty="0"/>
          </a:p>
        </p:txBody>
      </p:sp>
      <p:sp>
        <p:nvSpPr>
          <p:cNvPr id="3" name="Content Placeholder 2"/>
          <p:cNvSpPr>
            <a:spLocks noGrp="1"/>
          </p:cNvSpPr>
          <p:nvPr>
            <p:ph idx="1"/>
          </p:nvPr>
        </p:nvSpPr>
        <p:spPr/>
        <p:txBody>
          <a:bodyPr>
            <a:normAutofit fontScale="92500" lnSpcReduction="10000"/>
          </a:bodyPr>
          <a:lstStyle/>
          <a:p>
            <a:r>
              <a:rPr lang="en-US" sz="3200" b="1" dirty="0" smtClean="0">
                <a:solidFill>
                  <a:schemeClr val="tx1"/>
                </a:solidFill>
                <a:effectLst/>
                <a:latin typeface="+mn-lt"/>
                <a:ea typeface="+mn-ea"/>
                <a:cs typeface="+mn-cs"/>
              </a:rPr>
              <a:t>Why does the dissent claim that the political question doctrine cannot be used when the claim is a statutory rather than a constitutional violation?</a:t>
            </a:r>
          </a:p>
          <a:p>
            <a:r>
              <a:rPr lang="en-US" sz="3200" b="1" dirty="0" smtClean="0">
                <a:solidFill>
                  <a:schemeClr val="tx1"/>
                </a:solidFill>
                <a:effectLst/>
                <a:latin typeface="+mn-lt"/>
                <a:ea typeface="+mn-ea"/>
                <a:cs typeface="+mn-cs"/>
              </a:rPr>
              <a:t>What does the dissent say would be the effect of applying the political question doctrine to statutory cases?</a:t>
            </a:r>
          </a:p>
          <a:p>
            <a:r>
              <a:rPr lang="en-US" sz="3200" b="1" dirty="0" smtClean="0">
                <a:solidFill>
                  <a:schemeClr val="tx1"/>
                </a:solidFill>
                <a:effectLst/>
                <a:latin typeface="+mn-lt"/>
                <a:ea typeface="+mn-ea"/>
                <a:cs typeface="+mn-cs"/>
              </a:rPr>
              <a:t>While this may be true, what is another way the court could handle a statute that it thought impermissibly constrained the executive?</a:t>
            </a:r>
          </a:p>
          <a:p>
            <a:r>
              <a:rPr lang="en-US" sz="3200" b="1" dirty="0" smtClean="0">
                <a:solidFill>
                  <a:schemeClr val="tx1"/>
                </a:solidFill>
                <a:effectLst/>
                <a:latin typeface="+mn-lt"/>
                <a:ea typeface="+mn-ea"/>
                <a:cs typeface="+mn-cs"/>
              </a:rPr>
              <a:t>What is the effect of the court not deciding this case?</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10</a:t>
            </a:fld>
            <a:endParaRPr lang="en-US"/>
          </a:p>
        </p:txBody>
      </p:sp>
    </p:spTree>
    <p:extLst>
      <p:ext uri="{BB962C8B-B14F-4D97-AF65-F5344CB8AC3E}">
        <p14:creationId xmlns:p14="http://schemas.microsoft.com/office/powerpoint/2010/main" val="1570617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in Other Cases</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solidFill>
                  <a:schemeClr val="tx1"/>
                </a:solidFill>
                <a:effectLst/>
                <a:latin typeface="+mn-lt"/>
                <a:ea typeface="+mn-ea"/>
                <a:cs typeface="+mn-cs"/>
              </a:rPr>
              <a:t>How does this case differ from The Steel Seizure Case, Curtiss-Wright, Dames &amp; Moore, Little v. </a:t>
            </a:r>
            <a:r>
              <a:rPr lang="en-US" sz="3200" b="1" dirty="0" err="1" smtClean="0">
                <a:solidFill>
                  <a:schemeClr val="tx1"/>
                </a:solidFill>
                <a:effectLst/>
                <a:latin typeface="+mn-lt"/>
                <a:ea typeface="+mn-ea"/>
                <a:cs typeface="+mn-cs"/>
              </a:rPr>
              <a:t>Barreme</a:t>
            </a:r>
            <a:r>
              <a:rPr lang="en-US" sz="3200" b="1" dirty="0" smtClean="0">
                <a:solidFill>
                  <a:schemeClr val="tx1"/>
                </a:solidFill>
                <a:effectLst/>
                <a:latin typeface="+mn-lt"/>
                <a:ea typeface="+mn-ea"/>
                <a:cs typeface="+mn-cs"/>
              </a:rPr>
              <a:t>, Bas v. </a:t>
            </a:r>
            <a:r>
              <a:rPr lang="en-US" sz="3200" b="1" dirty="0" err="1" smtClean="0">
                <a:solidFill>
                  <a:schemeClr val="tx1"/>
                </a:solidFill>
                <a:effectLst/>
                <a:latin typeface="+mn-lt"/>
                <a:ea typeface="+mn-ea"/>
                <a:cs typeface="+mn-cs"/>
              </a:rPr>
              <a:t>Tingy</a:t>
            </a:r>
            <a:r>
              <a:rPr lang="en-US" sz="3200" b="1" dirty="0" smtClean="0">
                <a:solidFill>
                  <a:schemeClr val="tx1"/>
                </a:solidFill>
                <a:effectLst/>
                <a:latin typeface="+mn-lt"/>
                <a:ea typeface="+mn-ea"/>
                <a:cs typeface="+mn-cs"/>
              </a:rPr>
              <a:t>, and other cases where the court did decide cases involving national security?</a:t>
            </a:r>
          </a:p>
          <a:p>
            <a:r>
              <a:rPr lang="en-US" sz="3200" b="1" dirty="0" smtClean="0">
                <a:solidFill>
                  <a:schemeClr val="tx1"/>
                </a:solidFill>
                <a:effectLst/>
                <a:latin typeface="+mn-lt"/>
                <a:ea typeface="+mn-ea"/>
                <a:cs typeface="+mn-cs"/>
              </a:rPr>
              <a:t>What is the significance of the court’s quotation from Walter Nixon v. United States, 506 U.S. 224, 228 (1993), in which the Supreme Court declared that ‘</a:t>
            </a:r>
            <a:r>
              <a:rPr lang="en-US" sz="3200" b="1" dirty="0" err="1" smtClean="0">
                <a:solidFill>
                  <a:schemeClr val="tx1"/>
                </a:solidFill>
                <a:effectLst/>
                <a:latin typeface="+mn-lt"/>
                <a:ea typeface="+mn-ea"/>
                <a:cs typeface="+mn-cs"/>
              </a:rPr>
              <a:t>‘the</a:t>
            </a:r>
            <a:r>
              <a:rPr lang="en-US" sz="3200" b="1" dirty="0" smtClean="0">
                <a:solidFill>
                  <a:schemeClr val="tx1"/>
                </a:solidFill>
                <a:effectLst/>
                <a:latin typeface="+mn-lt"/>
                <a:ea typeface="+mn-ea"/>
                <a:cs typeface="+mn-cs"/>
              </a:rPr>
              <a:t> concept of a textual commitment to a coordinate political department is not completely separate from the concept of a lack of judicially discoverable and manageable standards for resolving it’’?</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11</a:t>
            </a:fld>
            <a:endParaRPr lang="en-US"/>
          </a:p>
        </p:txBody>
      </p:sp>
    </p:spTree>
    <p:extLst>
      <p:ext uri="{BB962C8B-B14F-4D97-AF65-F5344CB8AC3E}">
        <p14:creationId xmlns:p14="http://schemas.microsoft.com/office/powerpoint/2010/main" val="569204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1673E40-A4F1-4EA2-A26A-5E480365ADF0}" type="slidenum">
              <a:rPr lang="en-US" smtClean="0"/>
              <a:pPr/>
              <a:t>12</a:t>
            </a:fld>
            <a:endParaRPr lang="en-US"/>
          </a:p>
        </p:txBody>
      </p:sp>
    </p:spTree>
    <p:extLst>
      <p:ext uri="{BB962C8B-B14F-4D97-AF65-F5344CB8AC3E}">
        <p14:creationId xmlns:p14="http://schemas.microsoft.com/office/powerpoint/2010/main" val="385759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Campbell v. Clinton, 203 F.3d 19, 24-25 (D.C. Cir. 2000)</a:t>
            </a:r>
            <a:endParaRPr lang="en-US" dirty="0"/>
          </a:p>
        </p:txBody>
      </p:sp>
      <p:sp>
        <p:nvSpPr>
          <p:cNvPr id="3" name="Content Placeholder 2"/>
          <p:cNvSpPr>
            <a:spLocks noGrp="1"/>
          </p:cNvSpPr>
          <p:nvPr>
            <p:ph idx="1"/>
          </p:nvPr>
        </p:nvSpPr>
        <p:spPr>
          <a:xfrm>
            <a:off x="152400" y="1981200"/>
            <a:ext cx="8839200" cy="4572000"/>
          </a:xfrm>
        </p:spPr>
        <p:txBody>
          <a:bodyPr>
            <a:normAutofit fontScale="70000" lnSpcReduction="20000"/>
          </a:bodyPr>
          <a:lstStyle/>
          <a:p>
            <a:pPr lvl="0"/>
            <a:r>
              <a:rPr lang="en-US" sz="3600" b="1" dirty="0" smtClean="0">
                <a:solidFill>
                  <a:schemeClr val="tx1"/>
                </a:solidFill>
                <a:effectLst/>
                <a:latin typeface="+mj-lt"/>
                <a:ea typeface="+mj-ea"/>
                <a:cs typeface="+mj-cs"/>
              </a:rPr>
              <a:t>Judge </a:t>
            </a:r>
            <a:r>
              <a:rPr lang="en-US" sz="3600" b="1" dirty="0" err="1" smtClean="0">
                <a:solidFill>
                  <a:schemeClr val="tx1"/>
                </a:solidFill>
                <a:effectLst/>
                <a:latin typeface="+mj-lt"/>
                <a:ea typeface="+mj-ea"/>
                <a:cs typeface="+mj-cs"/>
              </a:rPr>
              <a:t>Silberman</a:t>
            </a:r>
            <a:r>
              <a:rPr lang="en-US" sz="3600" b="1" dirty="0" smtClean="0">
                <a:solidFill>
                  <a:schemeClr val="tx1"/>
                </a:solidFill>
                <a:effectLst/>
                <a:latin typeface="+mj-lt"/>
                <a:ea typeface="+mj-ea"/>
                <a:cs typeface="+mj-cs"/>
              </a:rPr>
              <a:t> maintained that ‘‘no one’’ could challenge the President’s actions because of a lack of ‘‘judicially discoverable and manageable standards’’ and because ‘</a:t>
            </a:r>
            <a:r>
              <a:rPr lang="en-US" sz="3600" b="1" dirty="0" err="1" smtClean="0">
                <a:solidFill>
                  <a:schemeClr val="tx1"/>
                </a:solidFill>
                <a:effectLst/>
                <a:latin typeface="+mj-lt"/>
                <a:ea typeface="+mj-ea"/>
                <a:cs typeface="+mj-cs"/>
              </a:rPr>
              <a:t>‘the</a:t>
            </a:r>
            <a:r>
              <a:rPr lang="en-US" sz="3600" b="1" dirty="0" smtClean="0">
                <a:solidFill>
                  <a:schemeClr val="tx1"/>
                </a:solidFill>
                <a:effectLst/>
                <a:latin typeface="+mj-lt"/>
                <a:ea typeface="+mj-ea"/>
                <a:cs typeface="+mj-cs"/>
              </a:rPr>
              <a:t> War Powers Clause claim implicates the political question doctrine.’’</a:t>
            </a:r>
          </a:p>
          <a:p>
            <a:pPr lvl="0"/>
            <a:r>
              <a:rPr lang="en-US" sz="3600" b="1" dirty="0" smtClean="0">
                <a:solidFill>
                  <a:schemeClr val="tx1"/>
                </a:solidFill>
                <a:effectLst/>
                <a:latin typeface="+mj-lt"/>
                <a:ea typeface="+mj-ea"/>
                <a:cs typeface="+mj-cs"/>
              </a:rPr>
              <a:t>Judge </a:t>
            </a:r>
            <a:r>
              <a:rPr lang="en-US" sz="3600" b="1" dirty="0" err="1" smtClean="0">
                <a:solidFill>
                  <a:schemeClr val="tx1"/>
                </a:solidFill>
                <a:effectLst/>
                <a:latin typeface="+mj-lt"/>
                <a:ea typeface="+mj-ea"/>
                <a:cs typeface="+mj-cs"/>
              </a:rPr>
              <a:t>Tatel</a:t>
            </a:r>
            <a:r>
              <a:rPr lang="en-US" sz="3600" b="1" dirty="0" smtClean="0">
                <a:solidFill>
                  <a:schemeClr val="tx1"/>
                </a:solidFill>
                <a:effectLst/>
                <a:latin typeface="+mj-lt"/>
                <a:ea typeface="+mj-ea"/>
                <a:cs typeface="+mj-cs"/>
              </a:rPr>
              <a:t> opined that ‘‘[w]</a:t>
            </a:r>
            <a:r>
              <a:rPr lang="en-US" sz="3600" b="1" dirty="0" err="1" smtClean="0">
                <a:solidFill>
                  <a:schemeClr val="tx1"/>
                </a:solidFill>
                <a:effectLst/>
                <a:latin typeface="+mj-lt"/>
                <a:ea typeface="+mj-ea"/>
                <a:cs typeface="+mj-cs"/>
              </a:rPr>
              <a:t>hether</a:t>
            </a:r>
            <a:r>
              <a:rPr lang="en-US" sz="3600" b="1" dirty="0" smtClean="0">
                <a:solidFill>
                  <a:schemeClr val="tx1"/>
                </a:solidFill>
                <a:effectLst/>
                <a:latin typeface="+mj-lt"/>
                <a:ea typeface="+mj-ea"/>
                <a:cs typeface="+mj-cs"/>
              </a:rPr>
              <a:t> the military activity in Yugoslavia amounted to ‘war’ within the meaning of the Declare War Clause . . . is no more </a:t>
            </a:r>
            <a:r>
              <a:rPr lang="en-US" sz="3600" b="1" dirty="0" err="1" smtClean="0">
                <a:solidFill>
                  <a:schemeClr val="tx1"/>
                </a:solidFill>
                <a:effectLst/>
                <a:latin typeface="+mj-lt"/>
                <a:ea typeface="+mj-ea"/>
                <a:cs typeface="+mj-cs"/>
              </a:rPr>
              <a:t>standardless</a:t>
            </a:r>
            <a:r>
              <a:rPr lang="en-US" sz="3600" b="1" dirty="0" smtClean="0">
                <a:solidFill>
                  <a:schemeClr val="tx1"/>
                </a:solidFill>
                <a:effectLst/>
                <a:latin typeface="+mj-lt"/>
                <a:ea typeface="+mj-ea"/>
                <a:cs typeface="+mj-cs"/>
              </a:rPr>
              <a:t> than any other question regarding the constitutionality of government action. . . . Courts have proven no less capable of developing standards to resolve war power challenges [than Fourth or First Amendment actions].’’</a:t>
            </a:r>
          </a:p>
          <a:p>
            <a:pPr lvl="0"/>
            <a:r>
              <a:rPr lang="en-US" sz="3600" b="1" dirty="0" smtClean="0">
                <a:solidFill>
                  <a:schemeClr val="tx1"/>
                </a:solidFill>
                <a:effectLst/>
                <a:latin typeface="+mj-lt"/>
                <a:ea typeface="+mj-ea"/>
                <a:cs typeface="+mj-cs"/>
              </a:rPr>
              <a:t>Why is deciding whether there is a war in this case different from deciding it in a case where an insurance company does not want to pay a claim because the policy excludes coverage in times of war?</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13</a:t>
            </a:fld>
            <a:endParaRPr lang="en-US"/>
          </a:p>
        </p:txBody>
      </p:sp>
    </p:spTree>
    <p:extLst>
      <p:ext uri="{BB962C8B-B14F-4D97-AF65-F5344CB8AC3E}">
        <p14:creationId xmlns:p14="http://schemas.microsoft.com/office/powerpoint/2010/main" val="651221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Standing</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What must a party show to have constitutional standing?</a:t>
            </a:r>
          </a:p>
          <a:p>
            <a:pPr lvl="0"/>
            <a:r>
              <a:rPr lang="en-US" sz="3600" b="1" dirty="0" smtClean="0">
                <a:solidFill>
                  <a:schemeClr val="tx1"/>
                </a:solidFill>
                <a:effectLst/>
                <a:latin typeface="+mj-lt"/>
                <a:ea typeface="+mj-ea"/>
                <a:cs typeface="+mj-cs"/>
              </a:rPr>
              <a:t>Could Congress give individuals the right to challenge a president’s deployment of troops without a declaration of war?</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14</a:t>
            </a:fld>
            <a:endParaRPr lang="en-US"/>
          </a:p>
        </p:txBody>
      </p:sp>
    </p:spTree>
    <p:extLst>
      <p:ext uri="{BB962C8B-B14F-4D97-AF65-F5344CB8AC3E}">
        <p14:creationId xmlns:p14="http://schemas.microsoft.com/office/powerpoint/2010/main" val="2992036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a:t>
            </a:r>
            <a:r>
              <a:rPr lang="en-US" baseline="0" dirty="0" smtClean="0"/>
              <a:t> Standing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1673E40-A4F1-4EA2-A26A-5E480365ADF0}" type="slidenum">
              <a:rPr lang="en-US" smtClean="0"/>
              <a:pPr/>
              <a:t>15</a:t>
            </a:fld>
            <a:endParaRPr lang="en-US"/>
          </a:p>
        </p:txBody>
      </p:sp>
    </p:spTree>
    <p:extLst>
      <p:ext uri="{BB962C8B-B14F-4D97-AF65-F5344CB8AC3E}">
        <p14:creationId xmlns:p14="http://schemas.microsoft.com/office/powerpoint/2010/main" val="754135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smtClean="0">
                <a:solidFill>
                  <a:schemeClr val="tx1"/>
                </a:solidFill>
                <a:effectLst/>
                <a:latin typeface="+mj-lt"/>
                <a:ea typeface="+mj-ea"/>
                <a:cs typeface="+mj-cs"/>
              </a:rPr>
              <a:t>Pietsch</a:t>
            </a:r>
            <a:r>
              <a:rPr lang="en-US" sz="3600" b="1" dirty="0" smtClean="0">
                <a:solidFill>
                  <a:schemeClr val="tx1"/>
                </a:solidFill>
                <a:effectLst/>
                <a:latin typeface="+mj-lt"/>
                <a:ea typeface="+mj-ea"/>
                <a:cs typeface="+mj-cs"/>
              </a:rPr>
              <a:t> v. Bush, 755 F. Supp. 62 (E.D.N.Y. 1991)</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What was plaintiff's claimed injury in fact?</a:t>
            </a:r>
          </a:p>
          <a:p>
            <a:pPr lvl="0"/>
            <a:r>
              <a:rPr lang="en-US" sz="3600" b="1" dirty="0" smtClean="0">
                <a:solidFill>
                  <a:schemeClr val="tx1"/>
                </a:solidFill>
                <a:effectLst/>
                <a:latin typeface="+mj-lt"/>
                <a:ea typeface="+mj-ea"/>
                <a:cs typeface="+mj-cs"/>
              </a:rPr>
              <a:t>What did the court say about this?</a:t>
            </a:r>
          </a:p>
          <a:p>
            <a:pPr lvl="0"/>
            <a:r>
              <a:rPr lang="en-US" sz="3600" b="1" dirty="0" smtClean="0">
                <a:solidFill>
                  <a:schemeClr val="tx1"/>
                </a:solidFill>
                <a:effectLst/>
                <a:latin typeface="+mj-lt"/>
                <a:ea typeface="+mj-ea"/>
                <a:cs typeface="+mj-cs"/>
              </a:rPr>
              <a:t>Why not accept this claim?</a:t>
            </a:r>
          </a:p>
          <a:p>
            <a:pPr lvl="0"/>
            <a:r>
              <a:rPr lang="en-US" sz="3600" b="1" dirty="0" smtClean="0">
                <a:solidFill>
                  <a:schemeClr val="tx1"/>
                </a:solidFill>
                <a:effectLst/>
                <a:latin typeface="+mj-lt"/>
                <a:ea typeface="+mj-ea"/>
                <a:cs typeface="+mj-cs"/>
              </a:rPr>
              <a:t>What about taxpayers who do not want their taxes spent on war?</a:t>
            </a:r>
          </a:p>
        </p:txBody>
      </p:sp>
      <p:sp>
        <p:nvSpPr>
          <p:cNvPr id="4" name="Slide Number Placeholder 3"/>
          <p:cNvSpPr>
            <a:spLocks noGrp="1"/>
          </p:cNvSpPr>
          <p:nvPr>
            <p:ph type="sldNum" sz="quarter" idx="12"/>
          </p:nvPr>
        </p:nvSpPr>
        <p:spPr/>
        <p:txBody>
          <a:bodyPr/>
          <a:lstStyle/>
          <a:p>
            <a:fld id="{F1673E40-A4F1-4EA2-A26A-5E480365ADF0}" type="slidenum">
              <a:rPr lang="en-US" smtClean="0"/>
              <a:pPr/>
              <a:t>16</a:t>
            </a:fld>
            <a:endParaRPr lang="en-US"/>
          </a:p>
        </p:txBody>
      </p:sp>
    </p:spTree>
    <p:extLst>
      <p:ext uri="{BB962C8B-B14F-4D97-AF65-F5344CB8AC3E}">
        <p14:creationId xmlns:p14="http://schemas.microsoft.com/office/powerpoint/2010/main" val="444912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American Civil Liberties Union v. NSA, 493 F.3d 644 (6th Cir. 2007) – Round I</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Why couldn’t the reporters and others show standing to sue over the government’s illegal eavesdropping?</a:t>
            </a:r>
          </a:p>
        </p:txBody>
      </p:sp>
      <p:sp>
        <p:nvSpPr>
          <p:cNvPr id="4" name="Slide Number Placeholder 3"/>
          <p:cNvSpPr>
            <a:spLocks noGrp="1"/>
          </p:cNvSpPr>
          <p:nvPr>
            <p:ph type="sldNum" sz="quarter" idx="12"/>
          </p:nvPr>
        </p:nvSpPr>
        <p:spPr/>
        <p:txBody>
          <a:bodyPr/>
          <a:lstStyle/>
          <a:p>
            <a:fld id="{F1673E40-A4F1-4EA2-A26A-5E480365ADF0}" type="slidenum">
              <a:rPr lang="en-US" smtClean="0"/>
              <a:pPr/>
              <a:t>17</a:t>
            </a:fld>
            <a:endParaRPr lang="en-US"/>
          </a:p>
        </p:txBody>
      </p:sp>
    </p:spTree>
    <p:extLst>
      <p:ext uri="{BB962C8B-B14F-4D97-AF65-F5344CB8AC3E}">
        <p14:creationId xmlns:p14="http://schemas.microsoft.com/office/powerpoint/2010/main" val="2990123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dirty="0" smtClean="0">
                <a:solidFill>
                  <a:schemeClr val="tx1"/>
                </a:solidFill>
                <a:effectLst/>
                <a:latin typeface="+mj-lt"/>
                <a:ea typeface="+mj-ea"/>
                <a:cs typeface="+mj-cs"/>
              </a:rPr>
              <a:t>Amnesty International USA v. Clapper, 638 F.3d 118 (2d Cir. 2011) – Round II</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How did the change in the law and timing overcome the problem in round I?</a:t>
            </a:r>
          </a:p>
          <a:p>
            <a:pPr lvl="0"/>
            <a:r>
              <a:rPr lang="en-US" sz="3600" dirty="0" smtClean="0">
                <a:latin typeface="+mj-lt"/>
                <a:ea typeface="+mj-ea"/>
                <a:cs typeface="+mj-cs"/>
              </a:rPr>
              <a:t>What was the ruling in this case?</a:t>
            </a:r>
            <a:endParaRPr lang="en-US" sz="3600" b="1" dirty="0" smtClean="0">
              <a:solidFill>
                <a:schemeClr val="tx1"/>
              </a:solidFill>
              <a:effectLst/>
              <a:latin typeface="+mj-lt"/>
              <a:ea typeface="+mj-ea"/>
              <a:cs typeface="+mj-cs"/>
            </a:endParaRPr>
          </a:p>
          <a:p>
            <a:pPr lvl="0"/>
            <a:r>
              <a:rPr lang="en-US" sz="3600" b="1" dirty="0" smtClean="0">
                <a:solidFill>
                  <a:schemeClr val="tx1"/>
                </a:solidFill>
                <a:effectLst/>
                <a:latin typeface="+mj-lt"/>
                <a:ea typeface="+mj-ea"/>
                <a:cs typeface="+mj-cs"/>
              </a:rPr>
              <a:t>This is being reviewed by the United States Supreme Court in the Oct 2012 term. </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18</a:t>
            </a:fld>
            <a:endParaRPr lang="en-US"/>
          </a:p>
        </p:txBody>
      </p:sp>
    </p:spTree>
    <p:extLst>
      <p:ext uri="{BB962C8B-B14F-4D97-AF65-F5344CB8AC3E}">
        <p14:creationId xmlns:p14="http://schemas.microsoft.com/office/powerpoint/2010/main" val="1757131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C084295-D3BE-4D6E-ABC9-90DBBB08CB00}" type="slidenum">
              <a:rPr lang="en-US"/>
              <a:pPr/>
              <a:t>19</a:t>
            </a:fld>
            <a:endParaRPr lang="en-US"/>
          </a:p>
        </p:txBody>
      </p:sp>
      <p:sp>
        <p:nvSpPr>
          <p:cNvPr id="158722" name="Rectangle 2"/>
          <p:cNvSpPr>
            <a:spLocks noGrp="1" noChangeArrowheads="1"/>
          </p:cNvSpPr>
          <p:nvPr>
            <p:ph type="title"/>
          </p:nvPr>
        </p:nvSpPr>
        <p:spPr/>
        <p:txBody>
          <a:bodyPr/>
          <a:lstStyle/>
          <a:p>
            <a:r>
              <a:rPr lang="en-US" dirty="0" err="1"/>
              <a:t>Ange</a:t>
            </a:r>
            <a:r>
              <a:rPr lang="en-US" dirty="0"/>
              <a:t> v. Bush, 752 F </a:t>
            </a:r>
            <a:r>
              <a:rPr lang="en-US" dirty="0" err="1"/>
              <a:t>Supp</a:t>
            </a:r>
            <a:r>
              <a:rPr lang="en-US" dirty="0"/>
              <a:t> 509 (1990)</a:t>
            </a:r>
          </a:p>
        </p:txBody>
      </p:sp>
      <p:sp>
        <p:nvSpPr>
          <p:cNvPr id="158723" name="Rectangle 3"/>
          <p:cNvSpPr>
            <a:spLocks noGrp="1" noChangeArrowheads="1"/>
          </p:cNvSpPr>
          <p:nvPr>
            <p:ph type="body" idx="1"/>
          </p:nvPr>
        </p:nvSpPr>
        <p:spPr/>
        <p:txBody>
          <a:bodyPr/>
          <a:lstStyle/>
          <a:p>
            <a:r>
              <a:rPr lang="en-US" dirty="0"/>
              <a:t>What is the plaintiff's basis for the claim that the president does not have the authority to order him to Iraq?</a:t>
            </a:r>
          </a:p>
          <a:p>
            <a:r>
              <a:rPr lang="en-US" dirty="0"/>
              <a:t>What does the plaintiff want?</a:t>
            </a:r>
          </a:p>
          <a:p>
            <a:r>
              <a:rPr lang="en-US" dirty="0"/>
              <a:t>What would be the effect on the military if plaintiff prevails</a:t>
            </a:r>
            <a:r>
              <a:rPr lang="en-US" dirty="0" smtClean="0"/>
              <a:t>?</a:t>
            </a:r>
            <a:endParaRPr lang="en-US" dirty="0"/>
          </a:p>
        </p:txBody>
      </p:sp>
    </p:spTree>
    <p:extLst>
      <p:ext uri="{BB962C8B-B14F-4D97-AF65-F5344CB8AC3E}">
        <p14:creationId xmlns:p14="http://schemas.microsoft.com/office/powerpoint/2010/main" val="4206023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Marbury v. </a:t>
            </a:r>
            <a:r>
              <a:rPr lang="en-US" dirty="0"/>
              <a:t>Madison, 5 U.S. </a:t>
            </a:r>
            <a:r>
              <a:rPr lang="en-US" dirty="0" smtClean="0"/>
              <a:t>137 </a:t>
            </a:r>
            <a:r>
              <a:rPr lang="en-US" dirty="0"/>
              <a:t>(1803)</a:t>
            </a:r>
          </a:p>
        </p:txBody>
      </p:sp>
      <p:sp>
        <p:nvSpPr>
          <p:cNvPr id="3" name="Content Placeholder 2"/>
          <p:cNvSpPr>
            <a:spLocks noGrp="1"/>
          </p:cNvSpPr>
          <p:nvPr>
            <p:ph idx="1"/>
          </p:nvPr>
        </p:nvSpPr>
        <p:spPr/>
        <p:txBody>
          <a:bodyPr>
            <a:normAutofit lnSpcReduction="10000"/>
          </a:bodyPr>
          <a:lstStyle/>
          <a:p>
            <a:r>
              <a:rPr lang="en-US" dirty="0" smtClean="0"/>
              <a:t>What is a mandamus action?</a:t>
            </a:r>
          </a:p>
          <a:p>
            <a:r>
              <a:rPr lang="en-US" dirty="0" smtClean="0"/>
              <a:t>What does it require the movant to show to be granted mandamus?</a:t>
            </a:r>
          </a:p>
          <a:p>
            <a:r>
              <a:rPr lang="en-US" dirty="0"/>
              <a:t>Why would this make it really hard to get a mandamus in a national security case?</a:t>
            </a:r>
          </a:p>
          <a:p>
            <a:r>
              <a:rPr lang="en-US" dirty="0"/>
              <a:t>Did Marbury satisfy the requirements for mandamus?</a:t>
            </a:r>
          </a:p>
          <a:p>
            <a:r>
              <a:rPr lang="en-US"/>
              <a:t>Why didn't the Supreme Court issue the mandamus?</a:t>
            </a:r>
          </a:p>
          <a:p>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2</a:t>
            </a:fld>
            <a:endParaRPr lang="en-US"/>
          </a:p>
        </p:txBody>
      </p:sp>
    </p:spTree>
    <p:extLst>
      <p:ext uri="{BB962C8B-B14F-4D97-AF65-F5344CB8AC3E}">
        <p14:creationId xmlns:p14="http://schemas.microsoft.com/office/powerpoint/2010/main" val="3862033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7111755-B168-4452-9AEB-190A5F9D1069}" type="slidenum">
              <a:rPr lang="en-US"/>
              <a:pPr/>
              <a:t>20</a:t>
            </a:fld>
            <a:endParaRPr lang="en-US"/>
          </a:p>
        </p:txBody>
      </p:sp>
      <p:sp>
        <p:nvSpPr>
          <p:cNvPr id="182274" name="Rectangle 2"/>
          <p:cNvSpPr>
            <a:spLocks noGrp="1" noChangeArrowheads="1"/>
          </p:cNvSpPr>
          <p:nvPr>
            <p:ph type="title"/>
          </p:nvPr>
        </p:nvSpPr>
        <p:spPr/>
        <p:txBody>
          <a:bodyPr/>
          <a:lstStyle/>
          <a:p>
            <a:r>
              <a:rPr lang="en-US" dirty="0"/>
              <a:t>How does Judge Lambert argue that this is a classic political question?</a:t>
            </a:r>
          </a:p>
        </p:txBody>
      </p:sp>
      <p:sp>
        <p:nvSpPr>
          <p:cNvPr id="182275" name="Rectangle 3"/>
          <p:cNvSpPr>
            <a:spLocks noGrp="1" noChangeArrowheads="1"/>
          </p:cNvSpPr>
          <p:nvPr>
            <p:ph type="body" idx="1"/>
          </p:nvPr>
        </p:nvSpPr>
        <p:spPr/>
        <p:txBody>
          <a:bodyPr/>
          <a:lstStyle/>
          <a:p>
            <a:r>
              <a:rPr lang="en-US" dirty="0"/>
              <a:t>This court’s refusal to exercise jurisdiction under the . . . political question doctrine by no means permits the President to interpret the executive’s powers as he sees fit, nor does it mean that the legislative branch is helpless without the assistance of the judicial branch. Congress possesses ample powers under the Constitution to prevent Presidential overreaching, should Congress choose to exercise them.</a:t>
            </a:r>
          </a:p>
        </p:txBody>
      </p:sp>
    </p:spTree>
    <p:extLst>
      <p:ext uri="{BB962C8B-B14F-4D97-AF65-F5344CB8AC3E}">
        <p14:creationId xmlns:p14="http://schemas.microsoft.com/office/powerpoint/2010/main" val="1470344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266322A-E03C-4454-8DA6-25DAC81F1DEC}" type="slidenum">
              <a:rPr lang="en-US"/>
              <a:pPr/>
              <a:t>21</a:t>
            </a:fld>
            <a:endParaRPr lang="en-US"/>
          </a:p>
        </p:txBody>
      </p:sp>
      <p:sp>
        <p:nvSpPr>
          <p:cNvPr id="159746" name="Rectangle 2"/>
          <p:cNvSpPr>
            <a:spLocks noGrp="1" noChangeArrowheads="1"/>
          </p:cNvSpPr>
          <p:nvPr>
            <p:ph type="title"/>
          </p:nvPr>
        </p:nvSpPr>
        <p:spPr/>
        <p:txBody>
          <a:bodyPr/>
          <a:lstStyle/>
          <a:p>
            <a:r>
              <a:rPr lang="en-US" dirty="0"/>
              <a:t>The Problem of Standards for War Powers Cases</a:t>
            </a:r>
          </a:p>
        </p:txBody>
      </p:sp>
      <p:sp>
        <p:nvSpPr>
          <p:cNvPr id="159747" name="Rectangle 3"/>
          <p:cNvSpPr>
            <a:spLocks noGrp="1" noChangeArrowheads="1"/>
          </p:cNvSpPr>
          <p:nvPr>
            <p:ph type="body" idx="1"/>
          </p:nvPr>
        </p:nvSpPr>
        <p:spPr/>
        <p:txBody>
          <a:bodyPr/>
          <a:lstStyle/>
          <a:p>
            <a:r>
              <a:rPr lang="en-US" sz="2800" dirty="0"/>
              <a:t>Does the constitution clearly prevent the president from using troops to invade other countries?</a:t>
            </a:r>
          </a:p>
          <a:p>
            <a:r>
              <a:rPr lang="en-US" sz="2800" dirty="0"/>
              <a:t>Has the president done this without a declaration of war since the beginning?</a:t>
            </a:r>
          </a:p>
          <a:p>
            <a:r>
              <a:rPr lang="en-US" sz="2800" dirty="0"/>
              <a:t>What standard could a court use to decide that a military action is illegal?</a:t>
            </a:r>
          </a:p>
          <a:p>
            <a:pPr lvl="1"/>
            <a:r>
              <a:rPr lang="en-US" sz="2800" dirty="0"/>
              <a:t>Why does being against a law passed by Congress not solve the problem?</a:t>
            </a:r>
          </a:p>
          <a:p>
            <a:pPr lvl="1"/>
            <a:r>
              <a:rPr lang="en-US" sz="2800" dirty="0"/>
              <a:t>What would it take to pass such a law?</a:t>
            </a:r>
          </a:p>
        </p:txBody>
      </p:sp>
    </p:spTree>
    <p:extLst>
      <p:ext uri="{BB962C8B-B14F-4D97-AF65-F5344CB8AC3E}">
        <p14:creationId xmlns:p14="http://schemas.microsoft.com/office/powerpoint/2010/main" val="2470958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Congressional Standing</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What does Mitchell v. Laird, 488 F.2d 611, 614 (D.C. Cir. 1973) tell us about congressional standing to contest an illegal war?</a:t>
            </a:r>
          </a:p>
          <a:p>
            <a:pPr lvl="0"/>
            <a:r>
              <a:rPr lang="en-US" sz="3600" b="1" dirty="0" smtClean="0">
                <a:solidFill>
                  <a:schemeClr val="tx1"/>
                </a:solidFill>
                <a:effectLst/>
                <a:latin typeface="+mj-lt"/>
                <a:ea typeface="+mj-ea"/>
                <a:cs typeface="+mj-cs"/>
              </a:rPr>
              <a:t>Why?</a:t>
            </a:r>
          </a:p>
          <a:p>
            <a:pPr lvl="0"/>
            <a:r>
              <a:rPr lang="en-US" sz="3600" b="1" dirty="0" smtClean="0">
                <a:solidFill>
                  <a:schemeClr val="tx1"/>
                </a:solidFill>
                <a:effectLst/>
                <a:latin typeface="+mj-lt"/>
                <a:ea typeface="+mj-ea"/>
                <a:cs typeface="+mj-cs"/>
              </a:rPr>
              <a:t>How did the court decide the case?</a:t>
            </a:r>
          </a:p>
          <a:p>
            <a:pPr lvl="0"/>
            <a:r>
              <a:rPr lang="en-US" sz="3600" b="1" dirty="0" smtClean="0">
                <a:solidFill>
                  <a:schemeClr val="tx1"/>
                </a:solidFill>
                <a:effectLst/>
                <a:latin typeface="+mj-lt"/>
                <a:ea typeface="+mj-ea"/>
                <a:cs typeface="+mj-cs"/>
              </a:rPr>
              <a:t>Will this always be the result? </a:t>
            </a:r>
          </a:p>
          <a:p>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22</a:t>
            </a:fld>
            <a:endParaRPr lang="en-US"/>
          </a:p>
        </p:txBody>
      </p:sp>
    </p:spTree>
    <p:extLst>
      <p:ext uri="{BB962C8B-B14F-4D97-AF65-F5344CB8AC3E}">
        <p14:creationId xmlns:p14="http://schemas.microsoft.com/office/powerpoint/2010/main" val="1025327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Raines v. Bird, 521 U.S. 811, 829 (1997)</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600" b="1" dirty="0" smtClean="0">
                <a:solidFill>
                  <a:schemeClr val="tx1"/>
                </a:solidFill>
                <a:effectLst/>
                <a:latin typeface="+mj-lt"/>
                <a:ea typeface="+mj-ea"/>
                <a:cs typeface="+mj-cs"/>
              </a:rPr>
              <a:t>What did the plaintiffs want the court to rule?</a:t>
            </a:r>
          </a:p>
          <a:p>
            <a:pPr lvl="0"/>
            <a:r>
              <a:rPr lang="en-US" sz="3600" b="1" dirty="0" smtClean="0">
                <a:solidFill>
                  <a:schemeClr val="tx1"/>
                </a:solidFill>
                <a:effectLst/>
                <a:latin typeface="+mj-lt"/>
                <a:ea typeface="+mj-ea"/>
                <a:cs typeface="+mj-cs"/>
              </a:rPr>
              <a:t>What was their standing problem?</a:t>
            </a:r>
          </a:p>
          <a:p>
            <a:pPr lvl="0"/>
            <a:r>
              <a:rPr lang="en-US" sz="3600" b="1" dirty="0" smtClean="0">
                <a:solidFill>
                  <a:schemeClr val="tx1"/>
                </a:solidFill>
                <a:effectLst/>
                <a:latin typeface="+mj-lt"/>
                <a:ea typeface="+mj-ea"/>
                <a:cs typeface="+mj-cs"/>
              </a:rPr>
              <a:t>If congress really thought this law was unconstitutional, what could it do?</a:t>
            </a:r>
          </a:p>
          <a:p>
            <a:pPr lvl="1"/>
            <a:r>
              <a:rPr lang="en-US" sz="3600" b="1" dirty="0" smtClean="0">
                <a:solidFill>
                  <a:schemeClr val="tx1"/>
                </a:solidFill>
                <a:effectLst/>
                <a:latin typeface="+mj-lt"/>
                <a:ea typeface="+mj-ea"/>
                <a:cs typeface="+mj-cs"/>
              </a:rPr>
              <a:t>What did the court eventually rule about the line item veto?</a:t>
            </a:r>
          </a:p>
          <a:p>
            <a:pPr lvl="0"/>
            <a:r>
              <a:rPr lang="en-US" sz="3600" b="1" dirty="0" smtClean="0">
                <a:solidFill>
                  <a:schemeClr val="tx1"/>
                </a:solidFill>
                <a:effectLst/>
                <a:latin typeface="+mj-lt"/>
                <a:ea typeface="+mj-ea"/>
                <a:cs typeface="+mj-cs"/>
              </a:rPr>
              <a:t>Does Raines end the ability of a congressperson to effectively litigate the constitutionality of a law?</a:t>
            </a:r>
          </a:p>
        </p:txBody>
      </p:sp>
      <p:sp>
        <p:nvSpPr>
          <p:cNvPr id="4" name="Slide Number Placeholder 3"/>
          <p:cNvSpPr>
            <a:spLocks noGrp="1"/>
          </p:cNvSpPr>
          <p:nvPr>
            <p:ph type="sldNum" sz="quarter" idx="12"/>
          </p:nvPr>
        </p:nvSpPr>
        <p:spPr/>
        <p:txBody>
          <a:bodyPr/>
          <a:lstStyle/>
          <a:p>
            <a:fld id="{F1673E40-A4F1-4EA2-A26A-5E480365ADF0}" type="slidenum">
              <a:rPr lang="en-US" smtClean="0"/>
              <a:pPr/>
              <a:t>23</a:t>
            </a:fld>
            <a:endParaRPr lang="en-US"/>
          </a:p>
        </p:txBody>
      </p:sp>
    </p:spTree>
    <p:extLst>
      <p:ext uri="{BB962C8B-B14F-4D97-AF65-F5344CB8AC3E}">
        <p14:creationId xmlns:p14="http://schemas.microsoft.com/office/powerpoint/2010/main" val="2858684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Campbell v. Clinton, 52 F. Supp. 2d 34 (DDC 1999), </a:t>
            </a:r>
            <a:r>
              <a:rPr lang="en-US" sz="3600" b="1" dirty="0" err="1" smtClean="0">
                <a:solidFill>
                  <a:schemeClr val="tx1"/>
                </a:solidFill>
                <a:effectLst/>
                <a:latin typeface="+mj-lt"/>
                <a:ea typeface="+mj-ea"/>
                <a:cs typeface="+mj-cs"/>
              </a:rPr>
              <a:t>aff’d</a:t>
            </a:r>
            <a:r>
              <a:rPr lang="en-US" sz="3600" b="1" dirty="0" smtClean="0">
                <a:solidFill>
                  <a:schemeClr val="tx1"/>
                </a:solidFill>
                <a:effectLst/>
                <a:latin typeface="+mj-lt"/>
                <a:ea typeface="+mj-ea"/>
                <a:cs typeface="+mj-cs"/>
              </a:rPr>
              <a:t>, 203 F.3d 19 (DCC 2000)</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600" b="1" dirty="0" smtClean="0">
                <a:solidFill>
                  <a:schemeClr val="tx1"/>
                </a:solidFill>
                <a:effectLst/>
                <a:latin typeface="+mj-lt"/>
                <a:ea typeface="+mj-ea"/>
                <a:cs typeface="+mj-cs"/>
              </a:rPr>
              <a:t>What were the congressmen arguing?</a:t>
            </a:r>
          </a:p>
          <a:p>
            <a:pPr lvl="0"/>
            <a:r>
              <a:rPr lang="en-US" sz="3600" b="1" dirty="0" smtClean="0">
                <a:solidFill>
                  <a:schemeClr val="tx1"/>
                </a:solidFill>
                <a:effectLst/>
                <a:latin typeface="+mj-lt"/>
                <a:ea typeface="+mj-ea"/>
                <a:cs typeface="+mj-cs"/>
              </a:rPr>
              <a:t>What did the plaintiffs claim was the significance of “congressional votes defeating a declaration of war (427-2), defeating an authorization of the air strikes (213-213), defeating a resolution ordering an immediate end to U.S. participation in the NATO operation (290-139)?</a:t>
            </a:r>
          </a:p>
          <a:p>
            <a:pPr lvl="0"/>
            <a:r>
              <a:rPr lang="en-US" sz="3600" b="1" dirty="0" smtClean="0">
                <a:solidFill>
                  <a:schemeClr val="tx1"/>
                </a:solidFill>
                <a:effectLst/>
                <a:latin typeface="+mj-lt"/>
                <a:ea typeface="+mj-ea"/>
                <a:cs typeface="+mj-cs"/>
              </a:rPr>
              <a:t>What is the legal status of a bill that does not pass?</a:t>
            </a:r>
          </a:p>
        </p:txBody>
      </p:sp>
      <p:sp>
        <p:nvSpPr>
          <p:cNvPr id="4" name="Slide Number Placeholder 3"/>
          <p:cNvSpPr>
            <a:spLocks noGrp="1"/>
          </p:cNvSpPr>
          <p:nvPr>
            <p:ph type="sldNum" sz="quarter" idx="12"/>
          </p:nvPr>
        </p:nvSpPr>
        <p:spPr/>
        <p:txBody>
          <a:bodyPr/>
          <a:lstStyle/>
          <a:p>
            <a:fld id="{F1673E40-A4F1-4EA2-A26A-5E480365ADF0}" type="slidenum">
              <a:rPr lang="en-US" smtClean="0"/>
              <a:pPr/>
              <a:t>24</a:t>
            </a:fld>
            <a:endParaRPr lang="en-US"/>
          </a:p>
        </p:txBody>
      </p:sp>
    </p:spTree>
    <p:extLst>
      <p:ext uri="{BB962C8B-B14F-4D97-AF65-F5344CB8AC3E}">
        <p14:creationId xmlns:p14="http://schemas.microsoft.com/office/powerpoint/2010/main" val="1023993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Appropriations as Ratification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600" b="1" dirty="0" smtClean="0">
                <a:solidFill>
                  <a:schemeClr val="tx1"/>
                </a:solidFill>
                <a:effectLst/>
                <a:latin typeface="+mj-lt"/>
                <a:ea typeface="+mj-ea"/>
                <a:cs typeface="+mj-cs"/>
              </a:rPr>
              <a:t>What did Congress vote for?</a:t>
            </a:r>
          </a:p>
          <a:p>
            <a:pPr lvl="0"/>
            <a:r>
              <a:rPr lang="en-US" sz="3600" b="1" dirty="0" smtClean="0">
                <a:solidFill>
                  <a:schemeClr val="tx1"/>
                </a:solidFill>
                <a:effectLst/>
                <a:latin typeface="+mj-lt"/>
                <a:ea typeface="+mj-ea"/>
                <a:cs typeface="+mj-cs"/>
              </a:rPr>
              <a:t>Why does one appropriations bill trump a thousand failed bills?</a:t>
            </a:r>
          </a:p>
          <a:p>
            <a:pPr lvl="0"/>
            <a:r>
              <a:rPr lang="en-US" sz="3600" b="1" dirty="0" smtClean="0">
                <a:solidFill>
                  <a:schemeClr val="tx1"/>
                </a:solidFill>
                <a:effectLst/>
                <a:latin typeface="+mj-lt"/>
                <a:ea typeface="+mj-ea"/>
                <a:cs typeface="+mj-cs"/>
              </a:rPr>
              <a:t>Would it even trump a successful join resolution telling the president to get out of Yugoslavia?</a:t>
            </a:r>
          </a:p>
          <a:p>
            <a:pPr lvl="0"/>
            <a:r>
              <a:rPr lang="en-US" sz="3600" b="1" dirty="0" smtClean="0">
                <a:solidFill>
                  <a:schemeClr val="tx1"/>
                </a:solidFill>
                <a:effectLst/>
                <a:latin typeface="+mj-lt"/>
                <a:ea typeface="+mj-ea"/>
                <a:cs typeface="+mj-cs"/>
              </a:rPr>
              <a:t>What can congress do if it does not like a war the president is in?</a:t>
            </a:r>
          </a:p>
          <a:p>
            <a:pPr lvl="0"/>
            <a:r>
              <a:rPr lang="en-US" sz="3600" b="1" dirty="0" smtClean="0">
                <a:solidFill>
                  <a:schemeClr val="tx1"/>
                </a:solidFill>
                <a:effectLst/>
                <a:latin typeface="+mj-lt"/>
                <a:ea typeface="+mj-ea"/>
                <a:cs typeface="+mj-cs"/>
              </a:rPr>
              <a:t>What can congress do if the president orders in troops in violation of provisions of the appropriations bill supporting the troops?</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25</a:t>
            </a:fld>
            <a:endParaRPr lang="en-US"/>
          </a:p>
        </p:txBody>
      </p:sp>
    </p:spTree>
    <p:extLst>
      <p:ext uri="{BB962C8B-B14F-4D97-AF65-F5344CB8AC3E}">
        <p14:creationId xmlns:p14="http://schemas.microsoft.com/office/powerpoint/2010/main" val="3200343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Kucinich v. Bush, 236 F. Supp. 2d 1 (D.D.C. 2002)</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Do Congresspersons have standing to contest the president abrogating a treaty?</a:t>
            </a:r>
          </a:p>
          <a:p>
            <a:pPr lvl="0"/>
            <a:r>
              <a:rPr lang="en-US" sz="3600" b="1" dirty="0" smtClean="0">
                <a:solidFill>
                  <a:schemeClr val="tx1"/>
                </a:solidFill>
                <a:effectLst/>
                <a:latin typeface="+mj-lt"/>
                <a:ea typeface="+mj-ea"/>
                <a:cs typeface="+mj-cs"/>
              </a:rPr>
              <a:t>Do they have any greater interest than a citizen?</a:t>
            </a:r>
          </a:p>
          <a:p>
            <a:pPr lvl="0"/>
            <a:r>
              <a:rPr lang="en-US" sz="3600" b="1" dirty="0" smtClean="0">
                <a:solidFill>
                  <a:schemeClr val="tx1"/>
                </a:solidFill>
                <a:effectLst/>
                <a:latin typeface="+mj-lt"/>
                <a:ea typeface="+mj-ea"/>
                <a:cs typeface="+mj-cs"/>
              </a:rPr>
              <a:t>How is this different from Mitchell v. Laird?</a:t>
            </a:r>
          </a:p>
          <a:p>
            <a:pPr lvl="1"/>
            <a:r>
              <a:rPr lang="en-US" sz="3600" dirty="0" smtClean="0">
                <a:latin typeface="+mj-lt"/>
                <a:ea typeface="+mj-ea"/>
                <a:cs typeface="+mj-cs"/>
              </a:rPr>
              <a:t>Is there anything Congress can do to reinstate an abrogated treaty?</a:t>
            </a:r>
            <a:endParaRPr lang="en-US" sz="3600" b="1" dirty="0" smtClean="0">
              <a:solidFill>
                <a:schemeClr val="tx1"/>
              </a:solidFill>
              <a:effectLst/>
              <a:latin typeface="+mj-lt"/>
              <a:ea typeface="+mj-ea"/>
              <a:cs typeface="+mj-cs"/>
            </a:endParaRPr>
          </a:p>
        </p:txBody>
      </p:sp>
      <p:sp>
        <p:nvSpPr>
          <p:cNvPr id="4" name="Slide Number Placeholder 3"/>
          <p:cNvSpPr>
            <a:spLocks noGrp="1"/>
          </p:cNvSpPr>
          <p:nvPr>
            <p:ph type="sldNum" sz="quarter" idx="12"/>
          </p:nvPr>
        </p:nvSpPr>
        <p:spPr/>
        <p:txBody>
          <a:bodyPr/>
          <a:lstStyle/>
          <a:p>
            <a:fld id="{F1673E40-A4F1-4EA2-A26A-5E480365ADF0}" type="slidenum">
              <a:rPr lang="en-US" smtClean="0"/>
              <a:pPr/>
              <a:t>26</a:t>
            </a:fld>
            <a:endParaRPr lang="en-US"/>
          </a:p>
        </p:txBody>
      </p:sp>
    </p:spTree>
    <p:extLst>
      <p:ext uri="{BB962C8B-B14F-4D97-AF65-F5344CB8AC3E}">
        <p14:creationId xmlns:p14="http://schemas.microsoft.com/office/powerpoint/2010/main" val="2609527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Ripeness</a:t>
            </a:r>
            <a:endParaRPr lang="en-US" dirty="0"/>
          </a:p>
        </p:txBody>
      </p:sp>
      <p:sp>
        <p:nvSpPr>
          <p:cNvPr id="3" name="Content Placeholder 2"/>
          <p:cNvSpPr>
            <a:spLocks noGrp="1"/>
          </p:cNvSpPr>
          <p:nvPr>
            <p:ph idx="1"/>
          </p:nvPr>
        </p:nvSpPr>
        <p:spPr/>
        <p:txBody>
          <a:bodyPr/>
          <a:lstStyle/>
          <a:p>
            <a:pPr lvl="0"/>
            <a:r>
              <a:rPr lang="en-US" sz="3600" b="1" dirty="0" smtClean="0">
                <a:solidFill>
                  <a:schemeClr val="tx1"/>
                </a:solidFill>
                <a:effectLst/>
                <a:latin typeface="+mj-lt"/>
                <a:ea typeface="+mj-ea"/>
                <a:cs typeface="+mj-cs"/>
              </a:rPr>
              <a:t>Why is there a ripeness doctrine in the federal courts?</a:t>
            </a:r>
          </a:p>
          <a:p>
            <a:pPr lvl="0"/>
            <a:r>
              <a:rPr lang="en-US" sz="3600" b="1" dirty="0" smtClean="0">
                <a:solidFill>
                  <a:schemeClr val="tx1"/>
                </a:solidFill>
                <a:effectLst/>
                <a:latin typeface="+mj-lt"/>
                <a:ea typeface="+mj-ea"/>
                <a:cs typeface="+mj-cs"/>
              </a:rPr>
              <a:t>Is this different in some state courts?</a:t>
            </a:r>
          </a:p>
          <a:p>
            <a:pPr lvl="0"/>
            <a:r>
              <a:rPr lang="en-US" sz="3600" b="1" dirty="0" smtClean="0">
                <a:solidFill>
                  <a:schemeClr val="tx1"/>
                </a:solidFill>
                <a:effectLst/>
                <a:latin typeface="+mj-lt"/>
                <a:ea typeface="+mj-ea"/>
                <a:cs typeface="+mj-cs"/>
              </a:rPr>
              <a:t>When did Justice Powell say that a fight between the congress and the president is ripe?</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27</a:t>
            </a:fld>
            <a:endParaRPr lang="en-US"/>
          </a:p>
        </p:txBody>
      </p:sp>
    </p:spTree>
    <p:extLst>
      <p:ext uri="{BB962C8B-B14F-4D97-AF65-F5344CB8AC3E}">
        <p14:creationId xmlns:p14="http://schemas.microsoft.com/office/powerpoint/2010/main" val="18670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smtClean="0">
                <a:solidFill>
                  <a:schemeClr val="tx1"/>
                </a:solidFill>
                <a:effectLst/>
                <a:latin typeface="+mj-lt"/>
                <a:ea typeface="+mj-ea"/>
                <a:cs typeface="+mj-cs"/>
              </a:rPr>
              <a:t>Dellums</a:t>
            </a:r>
            <a:r>
              <a:rPr lang="en-US" sz="3600" b="1" dirty="0" smtClean="0">
                <a:solidFill>
                  <a:schemeClr val="tx1"/>
                </a:solidFill>
                <a:effectLst/>
                <a:latin typeface="+mj-lt"/>
                <a:ea typeface="+mj-ea"/>
                <a:cs typeface="+mj-cs"/>
              </a:rPr>
              <a:t> v. Bush, 752 F. Supp. 1141 (D.D.C. 1990)</a:t>
            </a:r>
            <a:endParaRPr lang="en-US" dirty="0"/>
          </a:p>
        </p:txBody>
      </p:sp>
      <p:sp>
        <p:nvSpPr>
          <p:cNvPr id="3" name="Content Placeholder 2"/>
          <p:cNvSpPr>
            <a:spLocks noGrp="1"/>
          </p:cNvSpPr>
          <p:nvPr>
            <p:ph idx="1"/>
          </p:nvPr>
        </p:nvSpPr>
        <p:spPr/>
        <p:txBody>
          <a:bodyPr/>
          <a:lstStyle/>
          <a:p>
            <a:r>
              <a:rPr lang="en-US" sz="3200" b="1" dirty="0" smtClean="0">
                <a:solidFill>
                  <a:schemeClr val="tx1"/>
                </a:solidFill>
                <a:effectLst/>
                <a:latin typeface="+mn-lt"/>
                <a:ea typeface="+mn-ea"/>
                <a:cs typeface="+mn-cs"/>
              </a:rPr>
              <a:t>What was the legal claim in </a:t>
            </a:r>
            <a:r>
              <a:rPr lang="en-US" sz="3200" b="1" dirty="0" err="1" smtClean="0">
                <a:solidFill>
                  <a:schemeClr val="tx1"/>
                </a:solidFill>
                <a:effectLst/>
                <a:latin typeface="+mn-lt"/>
                <a:ea typeface="+mn-ea"/>
                <a:cs typeface="+mn-cs"/>
              </a:rPr>
              <a:t>Dellums</a:t>
            </a:r>
            <a:r>
              <a:rPr lang="en-US" sz="3200" b="1" dirty="0" smtClean="0">
                <a:solidFill>
                  <a:schemeClr val="tx1"/>
                </a:solidFill>
                <a:effectLst/>
                <a:latin typeface="+mn-lt"/>
                <a:ea typeface="+mn-ea"/>
                <a:cs typeface="+mn-cs"/>
              </a:rPr>
              <a:t> v. Bush, 752 F. Supp. 1141 (D.D.C. 1990)?</a:t>
            </a:r>
          </a:p>
          <a:p>
            <a:r>
              <a:rPr lang="en-US" sz="3200" b="1" dirty="0" smtClean="0">
                <a:solidFill>
                  <a:schemeClr val="tx1"/>
                </a:solidFill>
                <a:effectLst/>
                <a:latin typeface="+mn-lt"/>
                <a:ea typeface="+mn-ea"/>
                <a:cs typeface="+mn-cs"/>
              </a:rPr>
              <a:t>Why did the court reject this request for a preliminary injunction?</a:t>
            </a:r>
          </a:p>
          <a:p>
            <a:r>
              <a:rPr lang="en-US" sz="3200" b="1" dirty="0" smtClean="0">
                <a:solidFill>
                  <a:schemeClr val="tx1"/>
                </a:solidFill>
                <a:effectLst/>
                <a:latin typeface="+mn-lt"/>
                <a:ea typeface="+mn-ea"/>
                <a:cs typeface="+mn-cs"/>
              </a:rPr>
              <a:t>What will be the problem once this happens?</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28</a:t>
            </a:fld>
            <a:endParaRPr lang="en-US"/>
          </a:p>
        </p:txBody>
      </p:sp>
    </p:spTree>
    <p:extLst>
      <p:ext uri="{BB962C8B-B14F-4D97-AF65-F5344CB8AC3E}">
        <p14:creationId xmlns:p14="http://schemas.microsoft.com/office/powerpoint/2010/main" val="2576631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Doe v. Bush, 323 F.3d 133 (1st Cir. 2003)</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3600" b="1" dirty="0" smtClean="0">
                <a:solidFill>
                  <a:schemeClr val="tx1"/>
                </a:solidFill>
                <a:effectLst/>
                <a:latin typeface="+mj-lt"/>
                <a:ea typeface="+mj-ea"/>
                <a:cs typeface="+mj-cs"/>
              </a:rPr>
              <a:t>Who were the plaintiffs?</a:t>
            </a:r>
          </a:p>
          <a:p>
            <a:pPr lvl="0"/>
            <a:r>
              <a:rPr lang="en-US" sz="3600" b="1" dirty="0" smtClean="0">
                <a:solidFill>
                  <a:schemeClr val="tx1"/>
                </a:solidFill>
                <a:effectLst/>
                <a:latin typeface="+mj-lt"/>
                <a:ea typeface="+mj-ea"/>
                <a:cs typeface="+mj-cs"/>
              </a:rPr>
              <a:t>Why did they say that it was illegal for Bush II to invade Iraq?</a:t>
            </a:r>
          </a:p>
          <a:p>
            <a:pPr lvl="0"/>
            <a:r>
              <a:rPr lang="en-US" sz="3600" b="1" dirty="0" smtClean="0">
                <a:solidFill>
                  <a:schemeClr val="tx1"/>
                </a:solidFill>
                <a:effectLst/>
                <a:latin typeface="+mj-lt"/>
                <a:ea typeface="+mj-ea"/>
                <a:cs typeface="+mj-cs"/>
              </a:rPr>
              <a:t>What is wrong with the claim that congress colluded with the president?</a:t>
            </a:r>
          </a:p>
          <a:p>
            <a:pPr lvl="0"/>
            <a:r>
              <a:rPr lang="en-US" sz="3600" b="1" dirty="0" smtClean="0">
                <a:solidFill>
                  <a:schemeClr val="tx1"/>
                </a:solidFill>
                <a:effectLst/>
                <a:latin typeface="+mj-lt"/>
                <a:ea typeface="+mj-ea"/>
                <a:cs typeface="+mj-cs"/>
              </a:rPr>
              <a:t>Why did the court find that the case was not ripe?</a:t>
            </a:r>
          </a:p>
          <a:p>
            <a:pPr lvl="0"/>
            <a:r>
              <a:rPr lang="en-US" sz="3600" b="1" dirty="0" smtClean="0">
                <a:solidFill>
                  <a:schemeClr val="tx1"/>
                </a:solidFill>
                <a:effectLst/>
                <a:latin typeface="+mj-lt"/>
                <a:ea typeface="+mj-ea"/>
                <a:cs typeface="+mj-cs"/>
              </a:rPr>
              <a:t>Do you think the court would have reached a different result if they had waited a few days and the war had started</a:t>
            </a:r>
            <a:r>
              <a:rPr lang="en-US" sz="3600" b="1" dirty="0" smtClean="0">
                <a:solidFill>
                  <a:schemeClr val="tx1"/>
                </a:solidFill>
                <a:effectLst/>
                <a:latin typeface="+mj-lt"/>
                <a:ea typeface="+mj-ea"/>
                <a:cs typeface="+mj-cs"/>
              </a:rPr>
              <a:t>?</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29</a:t>
            </a:fld>
            <a:endParaRPr lang="en-US"/>
          </a:p>
        </p:txBody>
      </p:sp>
    </p:spTree>
    <p:extLst>
      <p:ext uri="{BB962C8B-B14F-4D97-AF65-F5344CB8AC3E}">
        <p14:creationId xmlns:p14="http://schemas.microsoft.com/office/powerpoint/2010/main" val="1125132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El-</a:t>
            </a:r>
            <a:r>
              <a:rPr lang="en-US" sz="3600" b="1" dirty="0" err="1" smtClean="0">
                <a:solidFill>
                  <a:schemeClr val="tx1"/>
                </a:solidFill>
                <a:effectLst/>
                <a:latin typeface="+mj-lt"/>
                <a:ea typeface="+mj-ea"/>
                <a:cs typeface="+mj-cs"/>
              </a:rPr>
              <a:t>Shifa</a:t>
            </a:r>
            <a:r>
              <a:rPr lang="en-US" sz="3600" b="1" dirty="0" smtClean="0">
                <a:solidFill>
                  <a:schemeClr val="tx1"/>
                </a:solidFill>
                <a:effectLst/>
                <a:latin typeface="+mj-lt"/>
                <a:ea typeface="+mj-ea"/>
                <a:cs typeface="+mj-cs"/>
              </a:rPr>
              <a:t> Pharmaceutical Industries Co. v. United States 607 F.3d 836 (DCC 2010)</a:t>
            </a:r>
            <a:endParaRPr lang="en-US" dirty="0"/>
          </a:p>
        </p:txBody>
      </p:sp>
      <p:sp>
        <p:nvSpPr>
          <p:cNvPr id="3" name="Content Placeholder 2"/>
          <p:cNvSpPr>
            <a:spLocks noGrp="1"/>
          </p:cNvSpPr>
          <p:nvPr>
            <p:ph idx="1"/>
          </p:nvPr>
        </p:nvSpPr>
        <p:spPr/>
        <p:txBody>
          <a:bodyPr>
            <a:normAutofit lnSpcReduction="10000"/>
          </a:bodyPr>
          <a:lstStyle/>
          <a:p>
            <a:pPr lvl="0"/>
            <a:r>
              <a:rPr lang="en-US" sz="3600" b="1" dirty="0" smtClean="0">
                <a:solidFill>
                  <a:schemeClr val="tx1"/>
                </a:solidFill>
                <a:effectLst/>
                <a:latin typeface="+mj-lt"/>
                <a:ea typeface="+mj-ea"/>
                <a:cs typeface="+mj-cs"/>
              </a:rPr>
              <a:t>What happened on August 7, 1998?</a:t>
            </a:r>
          </a:p>
          <a:p>
            <a:pPr lvl="0"/>
            <a:r>
              <a:rPr lang="en-US" sz="3600" b="1" dirty="0" smtClean="0">
                <a:solidFill>
                  <a:schemeClr val="tx1"/>
                </a:solidFill>
                <a:effectLst/>
                <a:latin typeface="+mj-lt"/>
                <a:ea typeface="+mj-ea"/>
                <a:cs typeface="+mj-cs"/>
              </a:rPr>
              <a:t>What happened on August 20</a:t>
            </a:r>
            <a:r>
              <a:rPr lang="en-US" sz="3600" b="1" baseline="30000" dirty="0" smtClean="0">
                <a:solidFill>
                  <a:schemeClr val="tx1"/>
                </a:solidFill>
                <a:effectLst/>
                <a:latin typeface="+mj-lt"/>
                <a:ea typeface="+mj-ea"/>
                <a:cs typeface="+mj-cs"/>
              </a:rPr>
              <a:t>th</a:t>
            </a:r>
            <a:r>
              <a:rPr lang="en-US" sz="3600" b="1" dirty="0" smtClean="0">
                <a:solidFill>
                  <a:schemeClr val="tx1"/>
                </a:solidFill>
                <a:effectLst/>
                <a:latin typeface="+mj-lt"/>
                <a:ea typeface="+mj-ea"/>
                <a:cs typeface="+mj-cs"/>
              </a:rPr>
              <a:t>, 1998?</a:t>
            </a:r>
          </a:p>
          <a:p>
            <a:pPr lvl="0"/>
            <a:r>
              <a:rPr lang="en-US" sz="3600" b="1" dirty="0" smtClean="0">
                <a:solidFill>
                  <a:schemeClr val="tx1"/>
                </a:solidFill>
                <a:effectLst/>
                <a:latin typeface="+mj-lt"/>
                <a:ea typeface="+mj-ea"/>
                <a:cs typeface="+mj-cs"/>
              </a:rPr>
              <a:t>What notice did the president give congress under the War Powers Resolution?</a:t>
            </a:r>
          </a:p>
          <a:p>
            <a:pPr lvl="0"/>
            <a:r>
              <a:rPr lang="en-US" sz="3600" b="1" dirty="0" smtClean="0">
                <a:solidFill>
                  <a:schemeClr val="tx1"/>
                </a:solidFill>
                <a:effectLst/>
                <a:latin typeface="+mj-lt"/>
                <a:ea typeface="+mj-ea"/>
                <a:cs typeface="+mj-cs"/>
              </a:rPr>
              <a:t>What was the tie between Bin Laden and the plant?</a:t>
            </a:r>
          </a:p>
          <a:p>
            <a:pPr lvl="0"/>
            <a:r>
              <a:rPr lang="en-US" sz="3600" b="1" dirty="0" smtClean="0">
                <a:solidFill>
                  <a:schemeClr val="tx1"/>
                </a:solidFill>
                <a:effectLst/>
                <a:latin typeface="+mj-lt"/>
                <a:ea typeface="+mj-ea"/>
                <a:cs typeface="+mj-cs"/>
              </a:rPr>
              <a:t>Who are the plaintiffs and what is their claim?</a:t>
            </a:r>
          </a:p>
        </p:txBody>
      </p:sp>
      <p:sp>
        <p:nvSpPr>
          <p:cNvPr id="4" name="Slide Number Placeholder 3"/>
          <p:cNvSpPr>
            <a:spLocks noGrp="1"/>
          </p:cNvSpPr>
          <p:nvPr>
            <p:ph type="sldNum" sz="quarter" idx="12"/>
          </p:nvPr>
        </p:nvSpPr>
        <p:spPr/>
        <p:txBody>
          <a:bodyPr/>
          <a:lstStyle/>
          <a:p>
            <a:fld id="{F1673E40-A4F1-4EA2-A26A-5E480365ADF0}" type="slidenum">
              <a:rPr lang="en-US" smtClean="0"/>
              <a:pPr/>
              <a:t>3</a:t>
            </a:fld>
            <a:endParaRPr lang="en-US"/>
          </a:p>
        </p:txBody>
      </p:sp>
    </p:spTree>
    <p:extLst>
      <p:ext uri="{BB962C8B-B14F-4D97-AF65-F5344CB8AC3E}">
        <p14:creationId xmlns:p14="http://schemas.microsoft.com/office/powerpoint/2010/main" val="22996558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82BB045-7FE6-4A2C-AFFE-48519622F42C}" type="slidenum">
              <a:rPr lang="en-US"/>
              <a:pPr/>
              <a:t>30</a:t>
            </a:fld>
            <a:endParaRPr lang="en-US"/>
          </a:p>
        </p:txBody>
      </p:sp>
      <p:sp>
        <p:nvSpPr>
          <p:cNvPr id="160770" name="Rectangle 2"/>
          <p:cNvSpPr>
            <a:spLocks noGrp="1" noChangeArrowheads="1"/>
          </p:cNvSpPr>
          <p:nvPr>
            <p:ph type="title"/>
          </p:nvPr>
        </p:nvSpPr>
        <p:spPr/>
        <p:txBody>
          <a:bodyPr/>
          <a:lstStyle/>
          <a:p>
            <a:r>
              <a:rPr lang="en-US" dirty="0"/>
              <a:t>What does Judicial Abstention Mean to Separation of Powers?</a:t>
            </a:r>
          </a:p>
        </p:txBody>
      </p:sp>
      <p:sp>
        <p:nvSpPr>
          <p:cNvPr id="160771" name="Rectangle 3"/>
          <p:cNvSpPr>
            <a:spLocks noGrp="1" noChangeArrowheads="1"/>
          </p:cNvSpPr>
          <p:nvPr>
            <p:ph type="body" idx="1"/>
          </p:nvPr>
        </p:nvSpPr>
        <p:spPr/>
        <p:txBody>
          <a:bodyPr/>
          <a:lstStyle/>
          <a:p>
            <a:pPr>
              <a:lnSpc>
                <a:spcPct val="90000"/>
              </a:lnSpc>
            </a:pPr>
            <a:r>
              <a:rPr lang="en-US" dirty="0"/>
              <a:t>Who "wins" when the court invokes political question abstention in a war powers case?</a:t>
            </a:r>
          </a:p>
          <a:p>
            <a:pPr>
              <a:lnSpc>
                <a:spcPct val="90000"/>
              </a:lnSpc>
            </a:pPr>
            <a:r>
              <a:rPr lang="en-US" dirty="0"/>
              <a:t>Does this shift the balance of powers between the branches of the government?</a:t>
            </a:r>
          </a:p>
          <a:p>
            <a:pPr>
              <a:lnSpc>
                <a:spcPct val="90000"/>
              </a:lnSpc>
            </a:pPr>
            <a:r>
              <a:rPr lang="en-US" dirty="0"/>
              <a:t>Is this better than the separation of powers problem posed if the court intervened in a war powers case?</a:t>
            </a:r>
          </a:p>
          <a:p>
            <a:pPr>
              <a:lnSpc>
                <a:spcPct val="90000"/>
              </a:lnSpc>
            </a:pPr>
            <a:r>
              <a:rPr lang="en-US" dirty="0"/>
              <a:t>Are the courts right to stay out of war powers cases?</a:t>
            </a:r>
          </a:p>
        </p:txBody>
      </p:sp>
    </p:spTree>
    <p:extLst>
      <p:ext uri="{BB962C8B-B14F-4D97-AF65-F5344CB8AC3E}">
        <p14:creationId xmlns:p14="http://schemas.microsoft.com/office/powerpoint/2010/main" val="3581122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Court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600" b="1" dirty="0" smtClean="0">
                <a:solidFill>
                  <a:schemeClr val="tx1"/>
                </a:solidFill>
                <a:effectLst/>
                <a:latin typeface="+mj-lt"/>
                <a:ea typeface="+mj-ea"/>
                <a:cs typeface="+mj-cs"/>
              </a:rPr>
              <a:t>What is the procedural posture of the case before the Circuit Court?</a:t>
            </a:r>
          </a:p>
          <a:p>
            <a:pPr lvl="0"/>
            <a:r>
              <a:rPr lang="en-US" sz="3600" b="1" dirty="0" smtClean="0">
                <a:solidFill>
                  <a:schemeClr val="tx1"/>
                </a:solidFill>
                <a:effectLst/>
                <a:latin typeface="+mj-lt"/>
                <a:ea typeface="+mj-ea"/>
                <a:cs typeface="+mj-cs"/>
              </a:rPr>
              <a:t>How does this affect how the plaintiffs’ allegations are treated?</a:t>
            </a:r>
          </a:p>
          <a:p>
            <a:pPr lvl="0"/>
            <a:r>
              <a:rPr lang="en-US" sz="3600" b="1" dirty="0" smtClean="0">
                <a:solidFill>
                  <a:schemeClr val="tx1"/>
                </a:solidFill>
                <a:effectLst/>
                <a:latin typeface="+mj-lt"/>
                <a:ea typeface="+mj-ea"/>
                <a:cs typeface="+mj-cs"/>
              </a:rPr>
              <a:t>Did the government even know who owned the plant when it was hit?</a:t>
            </a:r>
          </a:p>
          <a:p>
            <a:pPr lvl="0"/>
            <a:r>
              <a:rPr lang="en-US" sz="3600" b="1" dirty="0" smtClean="0">
                <a:solidFill>
                  <a:schemeClr val="tx1"/>
                </a:solidFill>
                <a:effectLst/>
                <a:latin typeface="+mj-lt"/>
                <a:ea typeface="+mj-ea"/>
                <a:cs typeface="+mj-cs"/>
              </a:rPr>
              <a:t>What did the government claim later about the owner?</a:t>
            </a:r>
          </a:p>
          <a:p>
            <a:pPr lvl="0"/>
            <a:r>
              <a:rPr lang="en-US" sz="3600" b="1" dirty="0" smtClean="0">
                <a:solidFill>
                  <a:schemeClr val="tx1"/>
                </a:solidFill>
                <a:effectLst/>
                <a:latin typeface="+mj-lt"/>
                <a:ea typeface="+mj-ea"/>
                <a:cs typeface="+mj-cs"/>
              </a:rPr>
              <a:t>What happened to plaintiffs’ claim under the Takings Clause?</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4</a:t>
            </a:fld>
            <a:endParaRPr lang="en-US"/>
          </a:p>
        </p:txBody>
      </p:sp>
    </p:spTree>
    <p:extLst>
      <p:ext uri="{BB962C8B-B14F-4D97-AF65-F5344CB8AC3E}">
        <p14:creationId xmlns:p14="http://schemas.microsoft.com/office/powerpoint/2010/main" val="3378539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F1780FA-6652-486D-9DD7-D65C6B032528}" type="slidenum">
              <a:rPr lang="en-US"/>
              <a:pPr/>
              <a:t>5</a:t>
            </a:fld>
            <a:endParaRPr lang="en-US"/>
          </a:p>
        </p:txBody>
      </p:sp>
      <p:sp>
        <p:nvSpPr>
          <p:cNvPr id="179202" name="Rectangle 2"/>
          <p:cNvSpPr>
            <a:spLocks noGrp="1" noChangeArrowheads="1"/>
          </p:cNvSpPr>
          <p:nvPr>
            <p:ph type="title"/>
          </p:nvPr>
        </p:nvSpPr>
        <p:spPr/>
        <p:txBody>
          <a:bodyPr/>
          <a:lstStyle/>
          <a:p>
            <a:r>
              <a:rPr lang="en-US" dirty="0"/>
              <a:t>Political Question Review:</a:t>
            </a:r>
            <a:br>
              <a:rPr lang="en-US" dirty="0"/>
            </a:br>
            <a:r>
              <a:rPr lang="en-US" dirty="0"/>
              <a:t>Baker v. Carr, 369 U.S. 186, 217 (1962)</a:t>
            </a:r>
          </a:p>
        </p:txBody>
      </p:sp>
      <p:sp>
        <p:nvSpPr>
          <p:cNvPr id="179203" name="Rectangle 3"/>
          <p:cNvSpPr>
            <a:spLocks noGrp="1" noChangeArrowheads="1"/>
          </p:cNvSpPr>
          <p:nvPr>
            <p:ph type="body" idx="1"/>
          </p:nvPr>
        </p:nvSpPr>
        <p:spPr/>
        <p:txBody>
          <a:bodyPr>
            <a:normAutofit fontScale="92500" lnSpcReduction="10000"/>
          </a:bodyPr>
          <a:lstStyle/>
          <a:p>
            <a:r>
              <a:rPr lang="en-US" sz="2400" dirty="0"/>
              <a:t>[1] a textually demonstrable constitutional commitment of the issue to a coordinate political department; or </a:t>
            </a:r>
          </a:p>
          <a:p>
            <a:r>
              <a:rPr lang="en-US" sz="2400" dirty="0"/>
              <a:t>[2] a lack of judicially discoverable and manageable standards for resolving it; or </a:t>
            </a:r>
          </a:p>
          <a:p>
            <a:r>
              <a:rPr lang="en-US" sz="2400" dirty="0"/>
              <a:t>[3] the impossibility of deciding without an initial policy determination of a kind clearly for </a:t>
            </a:r>
            <a:r>
              <a:rPr lang="en-US" sz="2400" dirty="0" err="1"/>
              <a:t>nonjudicial</a:t>
            </a:r>
            <a:r>
              <a:rPr lang="en-US" sz="2400" dirty="0"/>
              <a:t> discretion; or </a:t>
            </a:r>
          </a:p>
          <a:p>
            <a:r>
              <a:rPr lang="en-US" sz="2400" dirty="0"/>
              <a:t>[4] the impossibility of a court’s undertaking independent resolution without expressing lack of the respect due coordinate branches of government; or </a:t>
            </a:r>
          </a:p>
          <a:p>
            <a:r>
              <a:rPr lang="en-US" sz="2400" dirty="0"/>
              <a:t>[5] an unusual need for unquestioning adherence to a political decision already made; or </a:t>
            </a:r>
          </a:p>
          <a:p>
            <a:r>
              <a:rPr lang="en-US" sz="2400"/>
              <a:t>[6] the potentiality of embarrassment from multifarious pronouncements by various departments on one question.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a:t>
            </a:r>
            <a:r>
              <a:rPr lang="en-US" baseline="0" dirty="0" smtClean="0"/>
              <a:t> Question Analysis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600" b="1" dirty="0" smtClean="0">
                <a:solidFill>
                  <a:schemeClr val="tx1"/>
                </a:solidFill>
                <a:effectLst/>
                <a:latin typeface="+mj-lt"/>
                <a:ea typeface="+mj-ea"/>
                <a:cs typeface="+mj-cs"/>
              </a:rPr>
              <a:t>How many do you need to make a case a political question?</a:t>
            </a:r>
          </a:p>
          <a:p>
            <a:pPr lvl="0"/>
            <a:r>
              <a:rPr lang="en-US" sz="3600" b="1" dirty="0" smtClean="0">
                <a:solidFill>
                  <a:schemeClr val="tx1"/>
                </a:solidFill>
                <a:effectLst/>
                <a:latin typeface="+mj-lt"/>
                <a:ea typeface="+mj-ea"/>
                <a:cs typeface="+mj-cs"/>
              </a:rPr>
              <a:t>The constitution leaves setting immigration policy to Congress. </a:t>
            </a:r>
          </a:p>
          <a:p>
            <a:pPr lvl="1"/>
            <a:r>
              <a:rPr lang="en-US" sz="3600" b="1" dirty="0" smtClean="0">
                <a:solidFill>
                  <a:schemeClr val="tx1"/>
                </a:solidFill>
                <a:effectLst/>
                <a:latin typeface="+mj-lt"/>
                <a:ea typeface="+mj-ea"/>
                <a:cs typeface="+mj-cs"/>
              </a:rPr>
              <a:t>What wasn’t I.N.S. v. Chadha, 462 U.S. 919 (1983) dismissed as a political question?</a:t>
            </a:r>
          </a:p>
          <a:p>
            <a:pPr lvl="0"/>
            <a:r>
              <a:rPr lang="en-US" sz="3600" b="1" dirty="0" smtClean="0">
                <a:solidFill>
                  <a:schemeClr val="tx1"/>
                </a:solidFill>
                <a:effectLst/>
                <a:latin typeface="+mj-lt"/>
                <a:ea typeface="+mj-ea"/>
                <a:cs typeface="+mj-cs"/>
              </a:rPr>
              <a:t>What does the Steel Seizure Case tell us about dodging judicial review by claiming extraordinary authority during war time?</a:t>
            </a:r>
          </a:p>
          <a:p>
            <a:pPr lvl="0"/>
            <a:r>
              <a:rPr lang="en-US" sz="3600" b="1" dirty="0" smtClean="0">
                <a:solidFill>
                  <a:schemeClr val="tx1"/>
                </a:solidFill>
                <a:effectLst/>
                <a:latin typeface="+mj-lt"/>
                <a:ea typeface="+mj-ea"/>
                <a:cs typeface="+mj-cs"/>
              </a:rPr>
              <a:t>How does the standard for judging what is a political question resemble a mandamus proceeding?</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6</a:t>
            </a:fld>
            <a:endParaRPr lang="en-US"/>
          </a:p>
        </p:txBody>
      </p:sp>
    </p:spTree>
    <p:extLst>
      <p:ext uri="{BB962C8B-B14F-4D97-AF65-F5344CB8AC3E}">
        <p14:creationId xmlns:p14="http://schemas.microsoft.com/office/powerpoint/2010/main" val="1023157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Political Question Analysis</a:t>
            </a:r>
            <a:endParaRPr lang="en-US" dirty="0"/>
          </a:p>
        </p:txBody>
      </p:sp>
      <p:sp>
        <p:nvSpPr>
          <p:cNvPr id="3" name="Content Placeholder 2"/>
          <p:cNvSpPr>
            <a:spLocks noGrp="1"/>
          </p:cNvSpPr>
          <p:nvPr>
            <p:ph idx="1"/>
          </p:nvPr>
        </p:nvSpPr>
        <p:spPr/>
        <p:txBody>
          <a:bodyPr>
            <a:normAutofit fontScale="92500"/>
          </a:bodyPr>
          <a:lstStyle/>
          <a:p>
            <a:r>
              <a:rPr lang="en-US" sz="3200" b="1" dirty="0" smtClean="0">
                <a:solidFill>
                  <a:schemeClr val="tx1"/>
                </a:solidFill>
                <a:effectLst/>
                <a:latin typeface="+mn-lt"/>
                <a:ea typeface="+mn-ea"/>
                <a:cs typeface="+mn-cs"/>
              </a:rPr>
              <a:t>Can Congress give the Court the jurisdiction over political questions?</a:t>
            </a:r>
          </a:p>
          <a:p>
            <a:r>
              <a:rPr lang="en-US" sz="3200" b="1" dirty="0" smtClean="0">
                <a:solidFill>
                  <a:schemeClr val="tx1"/>
                </a:solidFill>
                <a:effectLst/>
                <a:latin typeface="+mn-lt"/>
                <a:ea typeface="+mn-ea"/>
                <a:cs typeface="+mn-cs"/>
              </a:rPr>
              <a:t>What can the court do when reviewing the Secretary of State’s designation of a group as a ‘‘foreign terrorist organization’’ under the Antiterrorism and Effective Death Penalty Act, 8 U.S.C. §1189 (2006)?</a:t>
            </a:r>
          </a:p>
          <a:p>
            <a:r>
              <a:rPr lang="en-US" sz="3200" b="1" dirty="0" smtClean="0">
                <a:solidFill>
                  <a:schemeClr val="tx1"/>
                </a:solidFill>
                <a:effectLst/>
                <a:latin typeface="+mn-lt"/>
                <a:ea typeface="+mn-ea"/>
                <a:cs typeface="+mn-cs"/>
              </a:rPr>
              <a:t>What does Gilligan tell us about reason that the court should stay out of reviewing military decisions?</a:t>
            </a:r>
          </a:p>
        </p:txBody>
      </p:sp>
      <p:sp>
        <p:nvSpPr>
          <p:cNvPr id="4" name="Slide Number Placeholder 3"/>
          <p:cNvSpPr>
            <a:spLocks noGrp="1"/>
          </p:cNvSpPr>
          <p:nvPr>
            <p:ph type="sldNum" sz="quarter" idx="12"/>
          </p:nvPr>
        </p:nvSpPr>
        <p:spPr/>
        <p:txBody>
          <a:bodyPr/>
          <a:lstStyle/>
          <a:p>
            <a:fld id="{F1673E40-A4F1-4EA2-A26A-5E480365ADF0}" type="slidenum">
              <a:rPr lang="en-US" smtClean="0"/>
              <a:pPr/>
              <a:t>7</a:t>
            </a:fld>
            <a:endParaRPr lang="en-US"/>
          </a:p>
        </p:txBody>
      </p:sp>
    </p:spTree>
    <p:extLst>
      <p:ext uri="{BB962C8B-B14F-4D97-AF65-F5344CB8AC3E}">
        <p14:creationId xmlns:p14="http://schemas.microsoft.com/office/powerpoint/2010/main" val="2350748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a:t>
            </a:r>
            <a:r>
              <a:rPr lang="en-US" baseline="0" dirty="0" smtClean="0"/>
              <a:t> of Nation’s Claim</a:t>
            </a:r>
            <a:endParaRPr lang="en-US" dirty="0"/>
          </a:p>
        </p:txBody>
      </p:sp>
      <p:sp>
        <p:nvSpPr>
          <p:cNvPr id="3" name="Content Placeholder 2"/>
          <p:cNvSpPr>
            <a:spLocks noGrp="1"/>
          </p:cNvSpPr>
          <p:nvPr>
            <p:ph idx="1"/>
          </p:nvPr>
        </p:nvSpPr>
        <p:spPr/>
        <p:txBody>
          <a:bodyPr/>
          <a:lstStyle/>
          <a:p>
            <a:r>
              <a:rPr lang="en-US" sz="3200" b="1" dirty="0" smtClean="0">
                <a:solidFill>
                  <a:schemeClr val="tx1"/>
                </a:solidFill>
                <a:effectLst/>
                <a:latin typeface="+mn-lt"/>
                <a:ea typeface="+mn-ea"/>
                <a:cs typeface="+mn-cs"/>
              </a:rPr>
              <a:t>What was </a:t>
            </a:r>
            <a:r>
              <a:rPr lang="en-US" sz="3200" b="1" dirty="0" err="1" smtClean="0">
                <a:solidFill>
                  <a:schemeClr val="tx1"/>
                </a:solidFill>
                <a:effectLst/>
                <a:latin typeface="+mn-lt"/>
                <a:ea typeface="+mn-ea"/>
                <a:cs typeface="+mn-cs"/>
              </a:rPr>
              <a:t>plaintiffs’s law</a:t>
            </a:r>
            <a:r>
              <a:rPr lang="en-US" sz="3200" b="1" dirty="0" smtClean="0">
                <a:solidFill>
                  <a:schemeClr val="tx1"/>
                </a:solidFill>
                <a:effectLst/>
                <a:latin typeface="+mn-lt"/>
                <a:ea typeface="+mn-ea"/>
                <a:cs typeface="+mn-cs"/>
              </a:rPr>
              <a:t> of nations claim?</a:t>
            </a:r>
          </a:p>
          <a:p>
            <a:r>
              <a:rPr lang="en-US" sz="3200" b="1" dirty="0" smtClean="0">
                <a:solidFill>
                  <a:schemeClr val="tx1"/>
                </a:solidFill>
                <a:effectLst/>
                <a:latin typeface="+mn-lt"/>
                <a:ea typeface="+mn-ea"/>
                <a:cs typeface="+mn-cs"/>
              </a:rPr>
              <a:t>What would the court have to find to address the claim?</a:t>
            </a:r>
          </a:p>
          <a:p>
            <a:r>
              <a:rPr lang="en-US" sz="3200" b="1" dirty="0" smtClean="0">
                <a:solidFill>
                  <a:schemeClr val="tx1"/>
                </a:solidFill>
                <a:effectLst/>
                <a:latin typeface="+mn-lt"/>
                <a:ea typeface="+mn-ea"/>
                <a:cs typeface="+mn-cs"/>
              </a:rPr>
              <a:t>What would be the standard the court would have to try to apply?</a:t>
            </a:r>
          </a:p>
          <a:p>
            <a:r>
              <a:rPr lang="en-US" sz="3200" b="1" dirty="0" smtClean="0">
                <a:solidFill>
                  <a:schemeClr val="tx1"/>
                </a:solidFill>
                <a:effectLst/>
                <a:latin typeface="+mn-lt"/>
                <a:ea typeface="+mn-ea"/>
                <a:cs typeface="+mn-cs"/>
              </a:rPr>
              <a:t>Is the court saying that the attack was OK?</a:t>
            </a:r>
          </a:p>
        </p:txBody>
      </p:sp>
      <p:sp>
        <p:nvSpPr>
          <p:cNvPr id="4" name="Slide Number Placeholder 3"/>
          <p:cNvSpPr>
            <a:spLocks noGrp="1"/>
          </p:cNvSpPr>
          <p:nvPr>
            <p:ph type="sldNum" sz="quarter" idx="12"/>
          </p:nvPr>
        </p:nvSpPr>
        <p:spPr/>
        <p:txBody>
          <a:bodyPr/>
          <a:lstStyle/>
          <a:p>
            <a:fld id="{F1673E40-A4F1-4EA2-A26A-5E480365ADF0}" type="slidenum">
              <a:rPr lang="en-US" smtClean="0"/>
              <a:pPr/>
              <a:t>8</a:t>
            </a:fld>
            <a:endParaRPr lang="en-US"/>
          </a:p>
        </p:txBody>
      </p:sp>
    </p:spTree>
    <p:extLst>
      <p:ext uri="{BB962C8B-B14F-4D97-AF65-F5344CB8AC3E}">
        <p14:creationId xmlns:p14="http://schemas.microsoft.com/office/powerpoint/2010/main" val="2642465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Dissent’s View</a:t>
            </a:r>
            <a:endParaRPr lang="en-US" dirty="0"/>
          </a:p>
        </p:txBody>
      </p:sp>
      <p:sp>
        <p:nvSpPr>
          <p:cNvPr id="3" name="Content Placeholder 2"/>
          <p:cNvSpPr>
            <a:spLocks noGrp="1"/>
          </p:cNvSpPr>
          <p:nvPr>
            <p:ph idx="1"/>
          </p:nvPr>
        </p:nvSpPr>
        <p:spPr/>
        <p:txBody>
          <a:bodyPr/>
          <a:lstStyle/>
          <a:p>
            <a: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(not in casebook) Federal courts lack subject matter jurisdiction over claims that are “so insubstantial, implausible, foreclosed by prior decisions of this Court, or otherwise completely devoid of merit as not to involve a federal controversy.” Steel Co. v. Citizens for a Better </a:t>
            </a:r>
            <a:r>
              <a:rPr lang="en-US" sz="3200" b="1" dirty="0" err="1" smtClean="0">
                <a:solidFill>
                  <a:schemeClr val="tx1"/>
                </a:solidFill>
                <a:effectLst/>
                <a:latin typeface="+mn-lt"/>
                <a:ea typeface="+mn-ea"/>
                <a:cs typeface="+mn-cs"/>
              </a:rPr>
              <a:t>Env't</a:t>
            </a:r>
            <a:r>
              <a:rPr lang="en-US" sz="3200" b="1" dirty="0" smtClean="0">
                <a:solidFill>
                  <a:schemeClr val="tx1"/>
                </a:solidFill>
                <a:effectLst/>
                <a:latin typeface="+mn-lt"/>
                <a:ea typeface="+mn-ea"/>
                <a:cs typeface="+mn-cs"/>
              </a:rPr>
              <a:t>, 523 U.S. 83, 89 (1998) (internal quotation marks omitted). Plaintiffs' two claims in this case fall into that category.</a:t>
            </a:r>
            <a:endParaRPr lang="en-US" dirty="0"/>
          </a:p>
        </p:txBody>
      </p:sp>
      <p:sp>
        <p:nvSpPr>
          <p:cNvPr id="4" name="Slide Number Placeholder 3"/>
          <p:cNvSpPr>
            <a:spLocks noGrp="1"/>
          </p:cNvSpPr>
          <p:nvPr>
            <p:ph type="sldNum" sz="quarter" idx="12"/>
          </p:nvPr>
        </p:nvSpPr>
        <p:spPr/>
        <p:txBody>
          <a:bodyPr/>
          <a:lstStyle/>
          <a:p>
            <a:fld id="{F1673E40-A4F1-4EA2-A26A-5E480365ADF0}" type="slidenum">
              <a:rPr lang="en-US" smtClean="0"/>
              <a:pPr/>
              <a:t>9</a:t>
            </a:fld>
            <a:endParaRPr lang="en-US"/>
          </a:p>
        </p:txBody>
      </p:sp>
    </p:spTree>
    <p:extLst>
      <p:ext uri="{BB962C8B-B14F-4D97-AF65-F5344CB8AC3E}">
        <p14:creationId xmlns:p14="http://schemas.microsoft.com/office/powerpoint/2010/main" val="1438369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247</TotalTime>
  <Words>1985</Words>
  <Application>Microsoft Office PowerPoint</Application>
  <PresentationFormat>On-screen Show (4:3)</PresentationFormat>
  <Paragraphs>159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Blends</vt:lpstr>
      <vt:lpstr>Chapter 6 - The role of the Judiciary</vt:lpstr>
      <vt:lpstr>Marbury v. Madison, 5 U.S. 137 (1803)</vt:lpstr>
      <vt:lpstr>El-Shifa Pharmaceutical Industries Co. v. United States 607 F.3d 836 (DCC 2010)</vt:lpstr>
      <vt:lpstr>Lower Court</vt:lpstr>
      <vt:lpstr>Political Question Review: Baker v. Carr, 369 U.S. 186, 217 (1962)</vt:lpstr>
      <vt:lpstr>Political Question Analysis</vt:lpstr>
      <vt:lpstr>Applying Political Question Analysis</vt:lpstr>
      <vt:lpstr>The Law of Nation’s Claim</vt:lpstr>
      <vt:lpstr>Rationale for the Dissent’s View</vt:lpstr>
      <vt:lpstr>Dissent’s Limits to Political Question Jurisprudence</vt:lpstr>
      <vt:lpstr>Application in Other Cases</vt:lpstr>
      <vt:lpstr>Stopped here</vt:lpstr>
      <vt:lpstr>Campbell v. Clinton, 203 F.3d 19, 24-25 (D.C. Cir. 2000)</vt:lpstr>
      <vt:lpstr>Standing</vt:lpstr>
      <vt:lpstr>Citizen Standing</vt:lpstr>
      <vt:lpstr>Pietsch v. Bush, 755 F. Supp. 62 (E.D.N.Y. 1991)</vt:lpstr>
      <vt:lpstr>American Civil Liberties Union v. NSA, 493 F.3d 644 (6th Cir. 2007) – Round I</vt:lpstr>
      <vt:lpstr>Amnesty International USA v. Clapper, 638 F.3d 118 (2d Cir. 2011) – Round II</vt:lpstr>
      <vt:lpstr>Ange v. Bush, 752 F Supp 509 (1990)</vt:lpstr>
      <vt:lpstr>How does Judge Lambert argue that this is a classic political question?</vt:lpstr>
      <vt:lpstr>The Problem of Standards for War Powers Cases</vt:lpstr>
      <vt:lpstr>Congressional Standing</vt:lpstr>
      <vt:lpstr>Raines v. Bird, 521 U.S. 811, 829 (1997)</vt:lpstr>
      <vt:lpstr>Campbell v. Clinton, 52 F. Supp. 2d 34 (DDC 1999), aff’d, 203 F.3d 19 (DCC 2000)</vt:lpstr>
      <vt:lpstr>Appropriations as Ratification</vt:lpstr>
      <vt:lpstr>Kucinich v. Bush, 236 F. Supp. 2d 1 (D.D.C. 2002)</vt:lpstr>
      <vt:lpstr>Ripeness</vt:lpstr>
      <vt:lpstr>Dellums v. Bush, 752 F. Supp. 1141 (D.D.C. 1990)</vt:lpstr>
      <vt:lpstr>Doe v. Bush, 323 F.3d 133 (1st Cir. 2003)</vt:lpstr>
      <vt:lpstr>What does Judicial Abstention Mean to Separation of Powers?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 The role of the Judiciary</dc:title>
  <dc:creator>edward</dc:creator>
  <cp:lastModifiedBy>Edward Richards</cp:lastModifiedBy>
  <cp:revision>41</cp:revision>
  <dcterms:created xsi:type="dcterms:W3CDTF">2009-01-28T01:26:59Z</dcterms:created>
  <dcterms:modified xsi:type="dcterms:W3CDTF">2012-09-12T18:03:39Z</dcterms:modified>
</cp:coreProperties>
</file>