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468" r:id="rId2"/>
    <p:sldId id="463" r:id="rId3"/>
    <p:sldId id="464" r:id="rId4"/>
    <p:sldId id="467" r:id="rId5"/>
    <p:sldId id="465" r:id="rId6"/>
    <p:sldId id="466"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0" autoAdjust="0"/>
    <p:restoredTop sz="86478" autoAdjust="0"/>
  </p:normalViewPr>
  <p:slideViewPr>
    <p:cSldViewPr>
      <p:cViewPr varScale="1">
        <p:scale>
          <a:sx n="75" d="100"/>
          <a:sy n="75" d="100"/>
        </p:scale>
        <p:origin x="-10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426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42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26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26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426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49E4EC4-86D7-43D7-84D6-5B7300EF85C7}" type="slidenum">
              <a:rPr lang="en-US"/>
              <a:pPr/>
              <a:t>‹#›</a:t>
            </a:fld>
            <a:endParaRPr lang="en-US"/>
          </a:p>
        </p:txBody>
      </p:sp>
    </p:spTree>
    <p:extLst>
      <p:ext uri="{BB962C8B-B14F-4D97-AF65-F5344CB8AC3E}">
        <p14:creationId xmlns:p14="http://schemas.microsoft.com/office/powerpoint/2010/main" val="4272926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E4EC4-86D7-43D7-84D6-5B7300EF85C7}" type="slidenum">
              <a:rPr lang="en-US" smtClean="0"/>
              <a:pPr/>
              <a:t>1</a:t>
            </a:fld>
            <a:endParaRPr lang="en-US"/>
          </a:p>
        </p:txBody>
      </p:sp>
    </p:spTree>
    <p:extLst>
      <p:ext uri="{BB962C8B-B14F-4D97-AF65-F5344CB8AC3E}">
        <p14:creationId xmlns:p14="http://schemas.microsoft.com/office/powerpoint/2010/main" val="69162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1730" name="Group 2"/>
          <p:cNvGrpSpPr>
            <a:grpSpLocks/>
          </p:cNvGrpSpPr>
          <p:nvPr/>
        </p:nvGrpSpPr>
        <p:grpSpPr bwMode="auto">
          <a:xfrm>
            <a:off x="0" y="2438400"/>
            <a:ext cx="9009063" cy="1052513"/>
            <a:chOff x="0" y="1536"/>
            <a:chExt cx="5675" cy="663"/>
          </a:xfrm>
        </p:grpSpPr>
        <p:grpSp>
          <p:nvGrpSpPr>
            <p:cNvPr id="201731" name="Group 3"/>
            <p:cNvGrpSpPr>
              <a:grpSpLocks/>
            </p:cNvGrpSpPr>
            <p:nvPr/>
          </p:nvGrpSpPr>
          <p:grpSpPr bwMode="auto">
            <a:xfrm>
              <a:off x="183" y="1604"/>
              <a:ext cx="448" cy="299"/>
              <a:chOff x="720" y="336"/>
              <a:chExt cx="624" cy="432"/>
            </a:xfrm>
          </p:grpSpPr>
          <p:sp>
            <p:nvSpPr>
              <p:cNvPr id="20173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734" name="Group 6"/>
            <p:cNvGrpSpPr>
              <a:grpSpLocks/>
            </p:cNvGrpSpPr>
            <p:nvPr/>
          </p:nvGrpSpPr>
          <p:grpSpPr bwMode="auto">
            <a:xfrm>
              <a:off x="261" y="1870"/>
              <a:ext cx="465" cy="299"/>
              <a:chOff x="912" y="2640"/>
              <a:chExt cx="672" cy="432"/>
            </a:xfrm>
          </p:grpSpPr>
          <p:sp>
            <p:nvSpPr>
              <p:cNvPr id="201735"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3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017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0174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20174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20174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F4355F8-9098-4473-812A-9202C411EDE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75194-081D-49BB-A0B5-7647061630DA}" type="slidenum">
              <a:rPr lang="en-US"/>
              <a:pPr/>
              <a:t>‹#›</a:t>
            </a:fld>
            <a:endParaRPr lang="en-US"/>
          </a:p>
        </p:txBody>
      </p:sp>
    </p:spTree>
    <p:extLst>
      <p:ext uri="{BB962C8B-B14F-4D97-AF65-F5344CB8AC3E}">
        <p14:creationId xmlns:p14="http://schemas.microsoft.com/office/powerpoint/2010/main" val="78842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26D951-FCED-40E8-A422-6503C61EE879}" type="slidenum">
              <a:rPr lang="en-US"/>
              <a:pPr/>
              <a:t>‹#›</a:t>
            </a:fld>
            <a:endParaRPr lang="en-US"/>
          </a:p>
        </p:txBody>
      </p:sp>
    </p:spTree>
    <p:extLst>
      <p:ext uri="{BB962C8B-B14F-4D97-AF65-F5344CB8AC3E}">
        <p14:creationId xmlns:p14="http://schemas.microsoft.com/office/powerpoint/2010/main" val="45950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C21087-A49D-4470-98A1-5FCFA4653EB6}" type="slidenum">
              <a:rPr lang="en-US"/>
              <a:pPr/>
              <a:t>‹#›</a:t>
            </a:fld>
            <a:endParaRPr lang="en-US"/>
          </a:p>
        </p:txBody>
      </p:sp>
    </p:spTree>
    <p:extLst>
      <p:ext uri="{BB962C8B-B14F-4D97-AF65-F5344CB8AC3E}">
        <p14:creationId xmlns:p14="http://schemas.microsoft.com/office/powerpoint/2010/main" val="221402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5C98BA-6CC5-48EE-A4C9-9E50F1B2DD54}" type="slidenum">
              <a:rPr lang="en-US"/>
              <a:pPr/>
              <a:t>‹#›</a:t>
            </a:fld>
            <a:endParaRPr lang="en-US"/>
          </a:p>
        </p:txBody>
      </p:sp>
    </p:spTree>
    <p:extLst>
      <p:ext uri="{BB962C8B-B14F-4D97-AF65-F5344CB8AC3E}">
        <p14:creationId xmlns:p14="http://schemas.microsoft.com/office/powerpoint/2010/main" val="388558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3921C1-E0A4-4963-9D24-BFED2A38CF44}" type="slidenum">
              <a:rPr lang="en-US"/>
              <a:pPr/>
              <a:t>‹#›</a:t>
            </a:fld>
            <a:endParaRPr lang="en-US"/>
          </a:p>
        </p:txBody>
      </p:sp>
    </p:spTree>
    <p:extLst>
      <p:ext uri="{BB962C8B-B14F-4D97-AF65-F5344CB8AC3E}">
        <p14:creationId xmlns:p14="http://schemas.microsoft.com/office/powerpoint/2010/main" val="168612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7E10A5-89D4-46B2-85C7-043791069768}" type="slidenum">
              <a:rPr lang="en-US"/>
              <a:pPr/>
              <a:t>‹#›</a:t>
            </a:fld>
            <a:endParaRPr lang="en-US"/>
          </a:p>
        </p:txBody>
      </p:sp>
    </p:spTree>
    <p:extLst>
      <p:ext uri="{BB962C8B-B14F-4D97-AF65-F5344CB8AC3E}">
        <p14:creationId xmlns:p14="http://schemas.microsoft.com/office/powerpoint/2010/main" val="7387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C46A45-E962-4FA9-B5F5-4DA8F09D79A5}" type="slidenum">
              <a:rPr lang="en-US"/>
              <a:pPr/>
              <a:t>‹#›</a:t>
            </a:fld>
            <a:endParaRPr lang="en-US"/>
          </a:p>
        </p:txBody>
      </p:sp>
    </p:spTree>
    <p:extLst>
      <p:ext uri="{BB962C8B-B14F-4D97-AF65-F5344CB8AC3E}">
        <p14:creationId xmlns:p14="http://schemas.microsoft.com/office/powerpoint/2010/main" val="143738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4E4B15-02A8-4F1F-BDFE-62CB435D0E3C}" type="slidenum">
              <a:rPr lang="en-US"/>
              <a:pPr/>
              <a:t>‹#›</a:t>
            </a:fld>
            <a:endParaRPr lang="en-US"/>
          </a:p>
        </p:txBody>
      </p:sp>
    </p:spTree>
    <p:extLst>
      <p:ext uri="{BB962C8B-B14F-4D97-AF65-F5344CB8AC3E}">
        <p14:creationId xmlns:p14="http://schemas.microsoft.com/office/powerpoint/2010/main" val="22817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54F3D6-D28C-4B29-9352-6D96468A365F}" type="slidenum">
              <a:rPr lang="en-US"/>
              <a:pPr/>
              <a:t>‹#›</a:t>
            </a:fld>
            <a:endParaRPr lang="en-US"/>
          </a:p>
        </p:txBody>
      </p:sp>
    </p:spTree>
    <p:extLst>
      <p:ext uri="{BB962C8B-B14F-4D97-AF65-F5344CB8AC3E}">
        <p14:creationId xmlns:p14="http://schemas.microsoft.com/office/powerpoint/2010/main" val="225670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105F30-50EA-425C-8D4D-62E57F8C3FA1}" type="slidenum">
              <a:rPr lang="en-US"/>
              <a:pPr/>
              <a:t>‹#›</a:t>
            </a:fld>
            <a:endParaRPr lang="en-US"/>
          </a:p>
        </p:txBody>
      </p:sp>
    </p:spTree>
    <p:extLst>
      <p:ext uri="{BB962C8B-B14F-4D97-AF65-F5344CB8AC3E}">
        <p14:creationId xmlns:p14="http://schemas.microsoft.com/office/powerpoint/2010/main" val="240669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071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07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2007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2007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6591A025-CFBD-424B-A61F-29EAB95EBC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Arial Narrow" pitchFamily="34" charset="0"/>
        </a:defRPr>
      </a:lvl2pPr>
      <a:lvl3pPr algn="l" rtl="0" eaLnBrk="1" fontAlgn="base" hangingPunct="1">
        <a:spcBef>
          <a:spcPct val="0"/>
        </a:spcBef>
        <a:spcAft>
          <a:spcPct val="0"/>
        </a:spcAft>
        <a:defRPr sz="3600" b="1">
          <a:solidFill>
            <a:schemeClr val="tx1"/>
          </a:solidFill>
          <a:latin typeface="Arial Narrow" pitchFamily="34" charset="0"/>
        </a:defRPr>
      </a:lvl3pPr>
      <a:lvl4pPr algn="l" rtl="0" eaLnBrk="1" fontAlgn="base" hangingPunct="1">
        <a:spcBef>
          <a:spcPct val="0"/>
        </a:spcBef>
        <a:spcAft>
          <a:spcPct val="0"/>
        </a:spcAft>
        <a:defRPr sz="3600" b="1">
          <a:solidFill>
            <a:schemeClr val="tx1"/>
          </a:solidFill>
          <a:latin typeface="Arial Narrow" pitchFamily="34" charset="0"/>
        </a:defRPr>
      </a:lvl4pPr>
      <a:lvl5pPr algn="l" rtl="0" eaLnBrk="1" fontAlgn="base" hangingPunct="1">
        <a:spcBef>
          <a:spcPct val="0"/>
        </a:spcBef>
        <a:spcAft>
          <a:spcPct val="0"/>
        </a:spcAft>
        <a:defRPr sz="3600" b="1">
          <a:solidFill>
            <a:schemeClr val="tx1"/>
          </a:solidFill>
          <a:latin typeface="Arial Narrow" pitchFamily="34" charset="0"/>
        </a:defRPr>
      </a:lvl5pPr>
      <a:lvl6pPr marL="457200" algn="l" rtl="0" eaLnBrk="1" fontAlgn="base" hangingPunct="1">
        <a:spcBef>
          <a:spcPct val="0"/>
        </a:spcBef>
        <a:spcAft>
          <a:spcPct val="0"/>
        </a:spcAft>
        <a:defRPr sz="3600" b="1">
          <a:solidFill>
            <a:schemeClr val="tx1"/>
          </a:solidFill>
          <a:latin typeface="Arial Narrow" pitchFamily="34" charset="0"/>
        </a:defRPr>
      </a:lvl6pPr>
      <a:lvl7pPr marL="914400" algn="l" rtl="0" eaLnBrk="1" fontAlgn="base" hangingPunct="1">
        <a:spcBef>
          <a:spcPct val="0"/>
        </a:spcBef>
        <a:spcAft>
          <a:spcPct val="0"/>
        </a:spcAft>
        <a:defRPr sz="3600" b="1">
          <a:solidFill>
            <a:schemeClr val="tx1"/>
          </a:solidFill>
          <a:latin typeface="Arial Narrow" pitchFamily="34" charset="0"/>
        </a:defRPr>
      </a:lvl7pPr>
      <a:lvl8pPr marL="1371600" algn="l" rtl="0" eaLnBrk="1" fontAlgn="base" hangingPunct="1">
        <a:spcBef>
          <a:spcPct val="0"/>
        </a:spcBef>
        <a:spcAft>
          <a:spcPct val="0"/>
        </a:spcAft>
        <a:defRPr sz="3600" b="1">
          <a:solidFill>
            <a:schemeClr val="tx1"/>
          </a:solidFill>
          <a:latin typeface="Arial Narrow" pitchFamily="34" charset="0"/>
        </a:defRPr>
      </a:lvl8pPr>
      <a:lvl9pPr marL="1828800"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Proclamation No. 7463, Declaration of National Emergency by Reason of Certain Terrorist Attacks</a:t>
            </a:r>
          </a:p>
        </p:txBody>
      </p:sp>
      <p:sp>
        <p:nvSpPr>
          <p:cNvPr id="7" name="Content Placeholder 6"/>
          <p:cNvSpPr>
            <a:spLocks noGrp="1"/>
          </p:cNvSpPr>
          <p:nvPr>
            <p:ph idx="1"/>
          </p:nvPr>
        </p:nvSpPr>
        <p:spPr/>
        <p:txBody>
          <a:bodyPr>
            <a:normAutofit fontScale="62500" lnSpcReduction="20000"/>
          </a:bodyPr>
          <a:lstStyle/>
          <a:p>
            <a:r>
              <a:rPr lang="en-US" dirty="0"/>
              <a:t>A national emergency exists by reason of the terrorist attacks at the World Trade Center, New York, New York, and the Pentagon, and the continuing and immediate threat of further attacks on the United States. NOW, THEREFORE, I, GEORGE W. BUSH, President of the United States of America, by virtue of the authority vested in me as President by the Constitution and the laws of the United States, I [sic] hereby declare that the national emergency has existed since September 11, 2001, and, pursuant to the National Emergencies Act (50 U.S.C. 1601 et seq.), I intend to utilize the following statutes: sections 123, 123a, 527, 2201(c), 12006, and 12302 of title 10, United States Code, and sections 331, 359, and 367 of title 14, United States Code. This proclamation immediately shall be published in the Federal Register or disseminated through the Emergency Federal Register, and transmitted to the Congress. This proclamation is not intended to create any right or benefit, substantive or procedural, enforceable at law by a party against the United States, its agencies, its officers, or any person. IN WITNESS WHEREOF, I have hereunto set my hand this fourteenth day of September, in the year of our Lord two thousand one, and of the Independence of the United States of America the two hundred and twenty-sixth. George W. Bush</a:t>
            </a:r>
          </a:p>
        </p:txBody>
      </p:sp>
      <p:sp>
        <p:nvSpPr>
          <p:cNvPr id="4" name="Slide Number Placeholder 3"/>
          <p:cNvSpPr>
            <a:spLocks noGrp="1"/>
          </p:cNvSpPr>
          <p:nvPr>
            <p:ph type="sldNum" sz="quarter" idx="12"/>
          </p:nvPr>
        </p:nvSpPr>
        <p:spPr/>
        <p:txBody>
          <a:bodyPr/>
          <a:lstStyle/>
          <a:p>
            <a:fld id="{BCC21087-A49D-4470-98A1-5FCFA4653EB6}" type="slidenum">
              <a:rPr lang="en-US" smtClean="0"/>
              <a:pPr/>
              <a:t>1</a:t>
            </a:fld>
            <a:endParaRPr lang="en-US"/>
          </a:p>
        </p:txBody>
      </p:sp>
    </p:spTree>
    <p:extLst>
      <p:ext uri="{BB962C8B-B14F-4D97-AF65-F5344CB8AC3E}">
        <p14:creationId xmlns:p14="http://schemas.microsoft.com/office/powerpoint/2010/main" val="322444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794B8F5-E659-4C3A-8B9F-18695447CEED}" type="slidenum">
              <a:rPr lang="en-US"/>
              <a:pPr/>
              <a:t>2</a:t>
            </a:fld>
            <a:endParaRPr lang="en-US"/>
          </a:p>
        </p:txBody>
      </p:sp>
      <p:sp>
        <p:nvSpPr>
          <p:cNvPr id="234498" name="Rectangle 2"/>
          <p:cNvSpPr>
            <a:spLocks noGrp="1" noChangeArrowheads="1"/>
          </p:cNvSpPr>
          <p:nvPr>
            <p:ph type="title"/>
          </p:nvPr>
        </p:nvSpPr>
        <p:spPr/>
        <p:txBody>
          <a:bodyPr/>
          <a:lstStyle/>
          <a:p>
            <a:r>
              <a:rPr lang="en-US" sz="3200" dirty="0"/>
              <a:t>Proclamation No. 7463, Declaration of National Emergency by Reason of Certain Terrorist Attacks 66 Fed. Reg. 48,199 (Sept. 14, 2001)</a:t>
            </a:r>
          </a:p>
        </p:txBody>
      </p:sp>
      <p:sp>
        <p:nvSpPr>
          <p:cNvPr id="234499" name="Rectangle 3"/>
          <p:cNvSpPr>
            <a:spLocks noGrp="1" noChangeArrowheads="1"/>
          </p:cNvSpPr>
          <p:nvPr>
            <p:ph type="body" idx="1"/>
          </p:nvPr>
        </p:nvSpPr>
        <p:spPr/>
        <p:txBody>
          <a:bodyPr/>
          <a:lstStyle/>
          <a:p>
            <a:r>
              <a:rPr lang="en-US" sz="2800" dirty="0"/>
              <a:t>What is the legal purpose of this declaration?</a:t>
            </a:r>
          </a:p>
          <a:p>
            <a:r>
              <a:rPr lang="en-US" sz="2800" dirty="0"/>
              <a:t>What ends a state of national emergency?</a:t>
            </a:r>
          </a:p>
          <a:p>
            <a:pPr lvl="1"/>
            <a:r>
              <a:rPr lang="en-US" sz="2800" dirty="0"/>
              <a:t>What was the Feed and Forage Act of 1861 intended to authorize?</a:t>
            </a:r>
          </a:p>
          <a:p>
            <a:pPr lvl="1"/>
            <a:r>
              <a:rPr lang="en-US" sz="2800" dirty="0"/>
              <a:t>How did Nixon use the Feed and Forage Act of 1861?</a:t>
            </a:r>
          </a:p>
          <a:p>
            <a:pPr lvl="1"/>
            <a:r>
              <a:rPr lang="en-US" sz="2800" dirty="0"/>
              <a:t>When was the national emergency he relied on for contingent authority declared?</a:t>
            </a:r>
          </a:p>
          <a:p>
            <a:r>
              <a:rPr lang="en-US" sz="2800" dirty="0"/>
              <a:t>What does the National Emergencies Act require?</a:t>
            </a:r>
          </a:p>
          <a:p>
            <a:r>
              <a:rPr lang="en-US" sz="2800" dirty="0"/>
              <a:t>What does a formal declaration allow Congress to 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8A892C-CE9A-4541-A662-C8F6E49EE4FE}" type="slidenum">
              <a:rPr lang="en-US"/>
              <a:pPr/>
              <a:t>3</a:t>
            </a:fld>
            <a:endParaRPr lang="en-US"/>
          </a:p>
        </p:txBody>
      </p:sp>
      <p:sp>
        <p:nvSpPr>
          <p:cNvPr id="235522" name="Rectangle 2"/>
          <p:cNvSpPr>
            <a:spLocks noGrp="1" noChangeArrowheads="1"/>
          </p:cNvSpPr>
          <p:nvPr>
            <p:ph type="title"/>
          </p:nvPr>
        </p:nvSpPr>
        <p:spPr/>
        <p:txBody>
          <a:bodyPr/>
          <a:lstStyle/>
          <a:p>
            <a:r>
              <a:rPr lang="en-US" dirty="0"/>
              <a:t>Emergency Powers Laws</a:t>
            </a:r>
          </a:p>
        </p:txBody>
      </p:sp>
      <p:sp>
        <p:nvSpPr>
          <p:cNvPr id="235523" name="Rectangle 3"/>
          <p:cNvSpPr>
            <a:spLocks noGrp="1" noChangeArrowheads="1"/>
          </p:cNvSpPr>
          <p:nvPr>
            <p:ph type="body" idx="1"/>
          </p:nvPr>
        </p:nvSpPr>
        <p:spPr/>
        <p:txBody>
          <a:bodyPr/>
          <a:lstStyle/>
          <a:p>
            <a:pPr>
              <a:lnSpc>
                <a:spcPct val="80000"/>
              </a:lnSpc>
            </a:pPr>
            <a:r>
              <a:rPr lang="en-US" sz="2800" dirty="0"/>
              <a:t>There are </a:t>
            </a:r>
            <a:r>
              <a:rPr lang="en-US" sz="2800" dirty="0" smtClean="0"/>
              <a:t>more than 70 emergency </a:t>
            </a:r>
            <a:r>
              <a:rPr lang="en-US" sz="2800" dirty="0"/>
              <a:t>statutes that broaden the president's powers.</a:t>
            </a:r>
          </a:p>
          <a:p>
            <a:pPr lvl="1">
              <a:lnSpc>
                <a:spcPct val="80000"/>
              </a:lnSpc>
            </a:pPr>
            <a:r>
              <a:rPr lang="en-US" sz="2800" dirty="0"/>
              <a:t>Why does Congress apply different standards in these laws?</a:t>
            </a:r>
          </a:p>
          <a:p>
            <a:pPr lvl="1">
              <a:lnSpc>
                <a:spcPct val="80000"/>
              </a:lnSpc>
            </a:pPr>
            <a:r>
              <a:rPr lang="en-US" sz="2800" dirty="0"/>
              <a:t>Why does this make presidential flexibility in declaring an emergency more problematic?</a:t>
            </a:r>
          </a:p>
          <a:p>
            <a:pPr>
              <a:lnSpc>
                <a:spcPct val="80000"/>
              </a:lnSpc>
            </a:pPr>
            <a:r>
              <a:rPr lang="en-US" sz="2800" dirty="0"/>
              <a:t>Is it better for Congress to give the President broad powers in an emergency or to let the president use his intrinsic powers?</a:t>
            </a:r>
          </a:p>
          <a:p>
            <a:pPr lvl="1">
              <a:lnSpc>
                <a:spcPct val="80000"/>
              </a:lnSpc>
            </a:pPr>
            <a:r>
              <a:rPr lang="en-US" sz="2800" dirty="0"/>
              <a:t>How does a statute change subsequent review?</a:t>
            </a:r>
          </a:p>
          <a:p>
            <a:pPr lvl="1">
              <a:lnSpc>
                <a:spcPct val="80000"/>
              </a:lnSpc>
            </a:pPr>
            <a:r>
              <a:rPr lang="en-US" sz="2800" dirty="0"/>
              <a:t>Can it embolden the president?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 of Emergency Declarations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did the court find when plaintiffs challenged Regan's declaration of emergency trade restrictions on Nicaragua?</a:t>
            </a:r>
          </a:p>
          <a:p>
            <a:r>
              <a:rPr lang="en-US" dirty="0" smtClean="0"/>
              <a:t>In Milena Ship Mgmt. Co. v. Newcomb, 804 F. Supp. 846, 850 (E.D. La. 1992), </a:t>
            </a:r>
            <a:r>
              <a:rPr lang="en-US" dirty="0" err="1" smtClean="0"/>
              <a:t>aff’d</a:t>
            </a:r>
            <a:r>
              <a:rPr lang="en-US" dirty="0" smtClean="0"/>
              <a:t>, 995 F.2d 620 (5th Cir. 1993) the court said it could review the president’s orders, but then said everything he wanted to do was fine. Is this different from finding it non-judiciable?</a:t>
            </a:r>
          </a:p>
          <a:p>
            <a:r>
              <a:rPr lang="en-US" dirty="0" smtClean="0"/>
              <a:t>If the declaration of an emergency is non-judiciable, what do Congressional restrictions on the declaration mean?</a:t>
            </a:r>
          </a:p>
          <a:p>
            <a:r>
              <a:rPr lang="en-US" dirty="0" smtClean="0"/>
              <a:t>Could congress prevent a declaration of emergency?</a:t>
            </a:r>
            <a:endParaRPr lang="en-US" dirty="0"/>
          </a:p>
        </p:txBody>
      </p:sp>
      <p:sp>
        <p:nvSpPr>
          <p:cNvPr id="4" name="Slide Number Placeholder 3"/>
          <p:cNvSpPr>
            <a:spLocks noGrp="1"/>
          </p:cNvSpPr>
          <p:nvPr>
            <p:ph type="sldNum" sz="quarter" idx="12"/>
          </p:nvPr>
        </p:nvSpPr>
        <p:spPr/>
        <p:txBody>
          <a:bodyPr/>
          <a:lstStyle/>
          <a:p>
            <a:fld id="{BCC21087-A49D-4470-98A1-5FCFA4653EB6}" type="slidenum">
              <a:rPr lang="en-US" smtClean="0"/>
              <a:pPr/>
              <a:t>4</a:t>
            </a:fld>
            <a:endParaRPr lang="en-US"/>
          </a:p>
        </p:txBody>
      </p:sp>
    </p:spTree>
    <p:extLst>
      <p:ext uri="{BB962C8B-B14F-4D97-AF65-F5344CB8AC3E}">
        <p14:creationId xmlns:p14="http://schemas.microsoft.com/office/powerpoint/2010/main" val="23865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D94200-57A6-4F47-B980-05A9D53F0626}" type="slidenum">
              <a:rPr lang="en-US"/>
              <a:pPr/>
              <a:t>5</a:t>
            </a:fld>
            <a:endParaRPr lang="en-US"/>
          </a:p>
        </p:txBody>
      </p:sp>
      <p:sp>
        <p:nvSpPr>
          <p:cNvPr id="236546" name="Rectangle 2"/>
          <p:cNvSpPr>
            <a:spLocks noGrp="1" noChangeArrowheads="1"/>
          </p:cNvSpPr>
          <p:nvPr>
            <p:ph type="title"/>
          </p:nvPr>
        </p:nvSpPr>
        <p:spPr/>
        <p:txBody>
          <a:bodyPr/>
          <a:lstStyle/>
          <a:p>
            <a:r>
              <a:rPr lang="en-US" dirty="0"/>
              <a:t>State Emergency Powers Laws</a:t>
            </a:r>
          </a:p>
        </p:txBody>
      </p:sp>
      <p:sp>
        <p:nvSpPr>
          <p:cNvPr id="236547" name="Rectangle 3"/>
          <p:cNvSpPr>
            <a:spLocks noGrp="1" noChangeArrowheads="1"/>
          </p:cNvSpPr>
          <p:nvPr>
            <p:ph type="body" idx="1"/>
          </p:nvPr>
        </p:nvSpPr>
        <p:spPr/>
        <p:txBody>
          <a:bodyPr/>
          <a:lstStyle/>
          <a:p>
            <a:r>
              <a:rPr lang="en-US" sz="2800"/>
              <a:t>States, including LA, give governors the power to declare emergencies and to suspend many state laws and regulations during these emergencies.</a:t>
            </a:r>
          </a:p>
          <a:p>
            <a:pPr lvl="1"/>
            <a:r>
              <a:rPr lang="en-US" sz="2800"/>
              <a:t>How can this be a problem?</a:t>
            </a:r>
          </a:p>
          <a:p>
            <a:r>
              <a:rPr lang="en-US" sz="2800"/>
              <a:t>Why do governors like to declare emergencies?</a:t>
            </a:r>
          </a:p>
          <a:p>
            <a:pPr lvl="1"/>
            <a:r>
              <a:rPr lang="en-US" sz="2800"/>
              <a:t>Can emergency laws give agencies expertise they did not have before the emergency?</a:t>
            </a:r>
          </a:p>
          <a:p>
            <a:pPr lvl="1"/>
            <a:r>
              <a:rPr lang="en-US" sz="2800"/>
              <a:t>Supplies?</a:t>
            </a:r>
          </a:p>
          <a:p>
            <a:pPr lvl="1"/>
            <a:r>
              <a:rPr lang="en-US" sz="2800"/>
              <a:t>Personnel?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E38BD1-EFDE-49B0-AE72-26D72A6D674A}" type="slidenum">
              <a:rPr lang="en-US"/>
              <a:pPr/>
              <a:t>6</a:t>
            </a:fld>
            <a:endParaRPr lang="en-US"/>
          </a:p>
        </p:txBody>
      </p:sp>
      <p:sp>
        <p:nvSpPr>
          <p:cNvPr id="237570" name="Rectangle 2"/>
          <p:cNvSpPr>
            <a:spLocks noGrp="1" noChangeArrowheads="1"/>
          </p:cNvSpPr>
          <p:nvPr>
            <p:ph type="title"/>
          </p:nvPr>
        </p:nvSpPr>
        <p:spPr/>
        <p:txBody>
          <a:bodyPr/>
          <a:lstStyle/>
          <a:p>
            <a:r>
              <a:rPr lang="en-US"/>
              <a:t>Takings in National Security Emergencies</a:t>
            </a:r>
          </a:p>
        </p:txBody>
      </p:sp>
      <p:sp>
        <p:nvSpPr>
          <p:cNvPr id="237571" name="Rectangle 3"/>
          <p:cNvSpPr>
            <a:spLocks noGrp="1" noChangeArrowheads="1"/>
          </p:cNvSpPr>
          <p:nvPr>
            <p:ph type="body" idx="1"/>
          </p:nvPr>
        </p:nvSpPr>
        <p:spPr/>
        <p:txBody>
          <a:bodyPr/>
          <a:lstStyle/>
          <a:p>
            <a:pPr>
              <a:lnSpc>
                <a:spcPct val="90000"/>
              </a:lnSpc>
            </a:pPr>
            <a:r>
              <a:rPr lang="en-US" sz="2800"/>
              <a:t>What about regulatory takings, i.e., when someone cannot get paid or complete a business deal because of changes in policy in dealing with a foreign country?</a:t>
            </a:r>
          </a:p>
          <a:p>
            <a:pPr lvl="1">
              <a:lnSpc>
                <a:spcPct val="90000"/>
              </a:lnSpc>
            </a:pPr>
            <a:r>
              <a:rPr lang="en-US" sz="2800"/>
              <a:t>Is this the same as if the government actually took the property for direct use?</a:t>
            </a:r>
          </a:p>
          <a:p>
            <a:pPr lvl="1">
              <a:lnSpc>
                <a:spcPct val="90000"/>
              </a:lnSpc>
            </a:pPr>
            <a:r>
              <a:rPr lang="en-US" sz="2800"/>
              <a:t>Would Truman have had to pay for the costs related to the steel seizure if the court had found that he had the authority for the seizure?</a:t>
            </a:r>
          </a:p>
          <a:p>
            <a:pPr>
              <a:lnSpc>
                <a:spcPct val="90000"/>
              </a:lnSpc>
            </a:pPr>
            <a:r>
              <a:rPr lang="en-US" sz="2800"/>
              <a:t>Would the result be different for the seizure of property which is then used by the government?</a:t>
            </a:r>
          </a:p>
        </p:txBody>
      </p:sp>
    </p:spTree>
  </p:cSld>
  <p:clrMapOvr>
    <a:masterClrMapping/>
  </p:clrMapOvr>
</p:sld>
</file>

<file path=ppt/theme/theme1.xml><?xml version="1.0" encoding="utf-8"?>
<a:theme xmlns:a="http://schemas.openxmlformats.org/drawingml/2006/main" name="Chapter_5">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Chapter_5</Template>
  <TotalTime>11</TotalTime>
  <Words>737</Words>
  <Application>Microsoft Office PowerPoint</Application>
  <PresentationFormat>On-screen Show (4:3)</PresentationFormat>
  <Paragraphs>41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Chapter_5</vt:lpstr>
      <vt:lpstr>Proclamation No. 7463, Declaration of National Emergency by Reason of Certain Terrorist Attacks</vt:lpstr>
      <vt:lpstr>Proclamation No. 7463, Declaration of National Emergency by Reason of Certain Terrorist Attacks 66 Fed. Reg. 48,199 (Sept. 14, 2001)</vt:lpstr>
      <vt:lpstr>Emergency Powers Laws</vt:lpstr>
      <vt:lpstr>Judicial Review of Emergency Declarations</vt:lpstr>
      <vt:lpstr>State Emergency Powers Laws</vt:lpstr>
      <vt:lpstr>Takings in National Security Emergencies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 Congressional National Security Powers</dc:title>
  <dc:creator>Edward P Richards</dc:creator>
  <cp:lastModifiedBy>Edward P Richards</cp:lastModifiedBy>
  <cp:revision>7</cp:revision>
  <dcterms:created xsi:type="dcterms:W3CDTF">2012-08-23T17:12:44Z</dcterms:created>
  <dcterms:modified xsi:type="dcterms:W3CDTF">2012-09-04T18:08:23Z</dcterms:modified>
</cp:coreProperties>
</file>