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443" r:id="rId3"/>
    <p:sldId id="470" r:id="rId4"/>
    <p:sldId id="471" r:id="rId5"/>
    <p:sldId id="472" r:id="rId6"/>
    <p:sldId id="469" r:id="rId7"/>
    <p:sldId id="442" r:id="rId8"/>
    <p:sldId id="444" r:id="rId9"/>
    <p:sldId id="468" r:id="rId10"/>
    <p:sldId id="447" r:id="rId11"/>
    <p:sldId id="453" r:id="rId12"/>
    <p:sldId id="454" r:id="rId13"/>
    <p:sldId id="439" r:id="rId14"/>
    <p:sldId id="456" r:id="rId15"/>
    <p:sldId id="438" r:id="rId16"/>
    <p:sldId id="457" r:id="rId17"/>
    <p:sldId id="458" r:id="rId18"/>
    <p:sldId id="474" r:id="rId19"/>
    <p:sldId id="473" r:id="rId20"/>
    <p:sldId id="459" r:id="rId21"/>
    <p:sldId id="460" r:id="rId22"/>
    <p:sldId id="46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78" autoAdjust="0"/>
  </p:normalViewPr>
  <p:slideViewPr>
    <p:cSldViewPr>
      <p:cViewPr varScale="1">
        <p:scale>
          <a:sx n="64" d="100"/>
          <a:sy n="64" d="100"/>
        </p:scale>
        <p:origin x="-67" y="-1238"/>
      </p:cViewPr>
      <p:guideLst>
        <p:guide orient="horz" pos="2160"/>
        <p:guide pos="2880"/>
      </p:guideLst>
    </p:cSldViewPr>
  </p:slideViewPr>
  <p:outlineViewPr>
    <p:cViewPr>
      <p:scale>
        <a:sx n="33" d="100"/>
        <a:sy n="33" d="100"/>
      </p:scale>
      <p:origin x="0" y="184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426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426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26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26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426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249E4EC4-86D7-43D7-84D6-5B7300EF85C7}" type="slidenum">
              <a:rPr lang="en-US"/>
              <a:pPr/>
              <a:t>‹#›</a:t>
            </a:fld>
            <a:endParaRPr lang="en-US"/>
          </a:p>
        </p:txBody>
      </p:sp>
    </p:spTree>
    <p:extLst>
      <p:ext uri="{BB962C8B-B14F-4D97-AF65-F5344CB8AC3E}">
        <p14:creationId xmlns:p14="http://schemas.microsoft.com/office/powerpoint/2010/main" val="4272926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1730" name="Group 2"/>
          <p:cNvGrpSpPr>
            <a:grpSpLocks/>
          </p:cNvGrpSpPr>
          <p:nvPr/>
        </p:nvGrpSpPr>
        <p:grpSpPr bwMode="auto">
          <a:xfrm>
            <a:off x="0" y="2438400"/>
            <a:ext cx="9009063" cy="1052513"/>
            <a:chOff x="0" y="1536"/>
            <a:chExt cx="5675" cy="663"/>
          </a:xfrm>
        </p:grpSpPr>
        <p:grpSp>
          <p:nvGrpSpPr>
            <p:cNvPr id="201731" name="Group 3"/>
            <p:cNvGrpSpPr>
              <a:grpSpLocks/>
            </p:cNvGrpSpPr>
            <p:nvPr/>
          </p:nvGrpSpPr>
          <p:grpSpPr bwMode="auto">
            <a:xfrm>
              <a:off x="183" y="1604"/>
              <a:ext cx="448" cy="299"/>
              <a:chOff x="720" y="336"/>
              <a:chExt cx="624" cy="432"/>
            </a:xfrm>
          </p:grpSpPr>
          <p:sp>
            <p:nvSpPr>
              <p:cNvPr id="20173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1734" name="Group 6"/>
            <p:cNvGrpSpPr>
              <a:grpSpLocks/>
            </p:cNvGrpSpPr>
            <p:nvPr/>
          </p:nvGrpSpPr>
          <p:grpSpPr bwMode="auto">
            <a:xfrm>
              <a:off x="261" y="1870"/>
              <a:ext cx="465" cy="299"/>
              <a:chOff x="912" y="2640"/>
              <a:chExt cx="672" cy="432"/>
            </a:xfrm>
          </p:grpSpPr>
          <p:sp>
            <p:nvSpPr>
              <p:cNvPr id="201735"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3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73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17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017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0174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20174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20174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F4355F8-9098-4473-812A-9202C411EDE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75194-081D-49BB-A0B5-7647061630DA}" type="slidenum">
              <a:rPr lang="en-US"/>
              <a:pPr/>
              <a:t>‹#›</a:t>
            </a:fld>
            <a:endParaRPr lang="en-US"/>
          </a:p>
        </p:txBody>
      </p:sp>
    </p:spTree>
    <p:extLst>
      <p:ext uri="{BB962C8B-B14F-4D97-AF65-F5344CB8AC3E}">
        <p14:creationId xmlns:p14="http://schemas.microsoft.com/office/powerpoint/2010/main" val="78842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26D951-FCED-40E8-A422-6503C61EE879}" type="slidenum">
              <a:rPr lang="en-US"/>
              <a:pPr/>
              <a:t>‹#›</a:t>
            </a:fld>
            <a:endParaRPr lang="en-US"/>
          </a:p>
        </p:txBody>
      </p:sp>
    </p:spTree>
    <p:extLst>
      <p:ext uri="{BB962C8B-B14F-4D97-AF65-F5344CB8AC3E}">
        <p14:creationId xmlns:p14="http://schemas.microsoft.com/office/powerpoint/2010/main" val="45950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C21087-A49D-4470-98A1-5FCFA4653EB6}" type="slidenum">
              <a:rPr lang="en-US"/>
              <a:pPr/>
              <a:t>‹#›</a:t>
            </a:fld>
            <a:endParaRPr lang="en-US"/>
          </a:p>
        </p:txBody>
      </p:sp>
    </p:spTree>
    <p:extLst>
      <p:ext uri="{BB962C8B-B14F-4D97-AF65-F5344CB8AC3E}">
        <p14:creationId xmlns:p14="http://schemas.microsoft.com/office/powerpoint/2010/main" val="221402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5C98BA-6CC5-48EE-A4C9-9E50F1B2DD54}" type="slidenum">
              <a:rPr lang="en-US"/>
              <a:pPr/>
              <a:t>‹#›</a:t>
            </a:fld>
            <a:endParaRPr lang="en-US"/>
          </a:p>
        </p:txBody>
      </p:sp>
    </p:spTree>
    <p:extLst>
      <p:ext uri="{BB962C8B-B14F-4D97-AF65-F5344CB8AC3E}">
        <p14:creationId xmlns:p14="http://schemas.microsoft.com/office/powerpoint/2010/main" val="388558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3921C1-E0A4-4963-9D24-BFED2A38CF44}" type="slidenum">
              <a:rPr lang="en-US"/>
              <a:pPr/>
              <a:t>‹#›</a:t>
            </a:fld>
            <a:endParaRPr lang="en-US"/>
          </a:p>
        </p:txBody>
      </p:sp>
    </p:spTree>
    <p:extLst>
      <p:ext uri="{BB962C8B-B14F-4D97-AF65-F5344CB8AC3E}">
        <p14:creationId xmlns:p14="http://schemas.microsoft.com/office/powerpoint/2010/main" val="168612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7E10A5-89D4-46B2-85C7-043791069768}" type="slidenum">
              <a:rPr lang="en-US"/>
              <a:pPr/>
              <a:t>‹#›</a:t>
            </a:fld>
            <a:endParaRPr lang="en-US"/>
          </a:p>
        </p:txBody>
      </p:sp>
    </p:spTree>
    <p:extLst>
      <p:ext uri="{BB962C8B-B14F-4D97-AF65-F5344CB8AC3E}">
        <p14:creationId xmlns:p14="http://schemas.microsoft.com/office/powerpoint/2010/main" val="7387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C46A45-E962-4FA9-B5F5-4DA8F09D79A5}" type="slidenum">
              <a:rPr lang="en-US"/>
              <a:pPr/>
              <a:t>‹#›</a:t>
            </a:fld>
            <a:endParaRPr lang="en-US"/>
          </a:p>
        </p:txBody>
      </p:sp>
    </p:spTree>
    <p:extLst>
      <p:ext uri="{BB962C8B-B14F-4D97-AF65-F5344CB8AC3E}">
        <p14:creationId xmlns:p14="http://schemas.microsoft.com/office/powerpoint/2010/main" val="143738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4E4B15-02A8-4F1F-BDFE-62CB435D0E3C}" type="slidenum">
              <a:rPr lang="en-US"/>
              <a:pPr/>
              <a:t>‹#›</a:t>
            </a:fld>
            <a:endParaRPr lang="en-US"/>
          </a:p>
        </p:txBody>
      </p:sp>
    </p:spTree>
    <p:extLst>
      <p:ext uri="{BB962C8B-B14F-4D97-AF65-F5344CB8AC3E}">
        <p14:creationId xmlns:p14="http://schemas.microsoft.com/office/powerpoint/2010/main" val="228174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54F3D6-D28C-4B29-9352-6D96468A365F}" type="slidenum">
              <a:rPr lang="en-US"/>
              <a:pPr/>
              <a:t>‹#›</a:t>
            </a:fld>
            <a:endParaRPr lang="en-US"/>
          </a:p>
        </p:txBody>
      </p:sp>
    </p:spTree>
    <p:extLst>
      <p:ext uri="{BB962C8B-B14F-4D97-AF65-F5344CB8AC3E}">
        <p14:creationId xmlns:p14="http://schemas.microsoft.com/office/powerpoint/2010/main" val="225670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105F30-50EA-425C-8D4D-62E57F8C3FA1}" type="slidenum">
              <a:rPr lang="en-US"/>
              <a:pPr/>
              <a:t>‹#›</a:t>
            </a:fld>
            <a:endParaRPr lang="en-US"/>
          </a:p>
        </p:txBody>
      </p:sp>
    </p:spTree>
    <p:extLst>
      <p:ext uri="{BB962C8B-B14F-4D97-AF65-F5344CB8AC3E}">
        <p14:creationId xmlns:p14="http://schemas.microsoft.com/office/powerpoint/2010/main" val="240669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0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0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0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20071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071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07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2007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2007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6591A025-CFBD-424B-A61F-29EAB95EBC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E924C6B-1A3F-4FFD-9046-2734A9D8B1B6}" type="slidenum">
              <a:rPr lang="en-US"/>
              <a:pPr/>
              <a:t>1</a:t>
            </a:fld>
            <a:endParaRPr lang="en-US"/>
          </a:p>
        </p:txBody>
      </p:sp>
      <p:sp>
        <p:nvSpPr>
          <p:cNvPr id="2050" name="Rectangle 2"/>
          <p:cNvSpPr>
            <a:spLocks noGrp="1" noChangeArrowheads="1"/>
          </p:cNvSpPr>
          <p:nvPr>
            <p:ph type="title"/>
          </p:nvPr>
        </p:nvSpPr>
        <p:spPr/>
        <p:txBody>
          <a:bodyPr/>
          <a:lstStyle/>
          <a:p>
            <a:r>
              <a:rPr lang="en-US" dirty="0"/>
              <a:t>Chapter 5 - Congressional National Security Powers</a:t>
            </a:r>
          </a:p>
        </p:txBody>
      </p:sp>
      <p:sp>
        <p:nvSpPr>
          <p:cNvPr id="2051" name="Rectangle 3"/>
          <p:cNvSpPr>
            <a:spLocks noGrp="1" noChangeArrowheads="1"/>
          </p:cNvSpPr>
          <p:nvPr>
            <p:ph type="body" idx="1"/>
          </p:nvPr>
        </p:nvSpPr>
        <p:spPr/>
        <p:txBody>
          <a:bodyPr/>
          <a:lstStyle/>
          <a:p>
            <a:pPr>
              <a:lnSpc>
                <a:spcPct val="90000"/>
              </a:lnSpc>
            </a:pPr>
            <a:r>
              <a:rPr lang="en-US" sz="2800"/>
              <a:t>How was the country different in 1800 from today as regards the relative power of congress versus the president to wage war?</a:t>
            </a:r>
          </a:p>
          <a:p>
            <a:pPr>
              <a:lnSpc>
                <a:spcPct val="90000"/>
              </a:lnSpc>
            </a:pPr>
            <a:r>
              <a:rPr lang="en-US" sz="2800"/>
              <a:t>What resources did the president have available then and now?</a:t>
            </a:r>
          </a:p>
          <a:p>
            <a:pPr>
              <a:lnSpc>
                <a:spcPct val="90000"/>
              </a:lnSpc>
            </a:pPr>
            <a:r>
              <a:rPr lang="en-US" sz="2800"/>
              <a:t>How does this affect the basic shift of powers?</a:t>
            </a:r>
          </a:p>
          <a:p>
            <a:pPr>
              <a:lnSpc>
                <a:spcPct val="90000"/>
              </a:lnSpc>
            </a:pPr>
            <a:r>
              <a:rPr lang="en-US" sz="2800"/>
              <a:t>Would the Iraq war have played out differently if congress had to appropriate money to raise an army, then declare war?</a:t>
            </a:r>
          </a:p>
          <a:p>
            <a:pPr lvl="1">
              <a:lnSpc>
                <a:spcPct val="90000"/>
              </a:lnSpc>
            </a:pPr>
            <a:r>
              <a:rPr lang="en-US" sz="2800"/>
              <a:t>Why would appropriating the money really matter?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D10DCBB-E55F-444F-9968-16549911850F}" type="slidenum">
              <a:rPr lang="en-US"/>
              <a:pPr/>
              <a:t>10</a:t>
            </a:fld>
            <a:endParaRPr lang="en-US"/>
          </a:p>
        </p:txBody>
      </p:sp>
      <p:sp>
        <p:nvSpPr>
          <p:cNvPr id="208898" name="Rectangle 2"/>
          <p:cNvSpPr>
            <a:spLocks noGrp="1" noChangeArrowheads="1"/>
          </p:cNvSpPr>
          <p:nvPr>
            <p:ph type="title"/>
          </p:nvPr>
        </p:nvSpPr>
        <p:spPr/>
        <p:txBody>
          <a:bodyPr/>
          <a:lstStyle/>
          <a:p>
            <a:r>
              <a:rPr lang="en-US"/>
              <a:t>Imperfect War</a:t>
            </a:r>
          </a:p>
        </p:txBody>
      </p:sp>
      <p:sp>
        <p:nvSpPr>
          <p:cNvPr id="208899" name="Rectangle 3"/>
          <p:cNvSpPr>
            <a:spLocks noGrp="1" noChangeArrowheads="1"/>
          </p:cNvSpPr>
          <p:nvPr>
            <p:ph type="body" idx="1"/>
          </p:nvPr>
        </p:nvSpPr>
        <p:spPr/>
        <p:txBody>
          <a:bodyPr/>
          <a:lstStyle/>
          <a:p>
            <a:r>
              <a:rPr lang="en-US"/>
              <a:t>What is an imperfect war?</a:t>
            </a:r>
          </a:p>
          <a:p>
            <a:r>
              <a:rPr lang="en-US"/>
              <a:t>How do you know you are in an imperfect war?</a:t>
            </a:r>
          </a:p>
          <a:p>
            <a:r>
              <a:rPr lang="en-US"/>
              <a:t>Does an imperfect war create a legal enemy?</a:t>
            </a:r>
          </a:p>
          <a:p>
            <a:r>
              <a:rPr lang="en-US"/>
              <a:t>Does this trigger the 1799 act?</a:t>
            </a:r>
          </a:p>
          <a:p>
            <a:r>
              <a:rPr lang="en-US"/>
              <a:t>Does the Captain get to keep his 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A438FD-551B-4F70-8B4A-FE34F7AB909C}" type="slidenum">
              <a:rPr lang="en-US"/>
              <a:pPr/>
              <a:t>11</a:t>
            </a:fld>
            <a:endParaRPr lang="en-US"/>
          </a:p>
        </p:txBody>
      </p:sp>
      <p:sp>
        <p:nvSpPr>
          <p:cNvPr id="220162" name="Rectangle 2"/>
          <p:cNvSpPr>
            <a:spLocks noGrp="1" noChangeArrowheads="1"/>
          </p:cNvSpPr>
          <p:nvPr>
            <p:ph type="title"/>
          </p:nvPr>
        </p:nvSpPr>
        <p:spPr/>
        <p:txBody>
          <a:bodyPr/>
          <a:lstStyle/>
          <a:p>
            <a:r>
              <a:rPr lang="en-US"/>
              <a:t>The Authorization of Force after 9/11</a:t>
            </a:r>
          </a:p>
        </p:txBody>
      </p:sp>
      <p:sp>
        <p:nvSpPr>
          <p:cNvPr id="220163" name="Rectangle 3"/>
          <p:cNvSpPr>
            <a:spLocks noGrp="1" noChangeArrowheads="1"/>
          </p:cNvSpPr>
          <p:nvPr>
            <p:ph type="body" idx="1"/>
          </p:nvPr>
        </p:nvSpPr>
        <p:spPr/>
        <p:txBody>
          <a:bodyPr/>
          <a:lstStyle/>
          <a:p>
            <a:pPr>
              <a:lnSpc>
                <a:spcPct val="90000"/>
              </a:lnSpc>
            </a:pPr>
            <a:r>
              <a:rPr lang="en-US" dirty="0"/>
              <a:t>...use all necessary and appropriate force against those nations, organizations, or persons he determines planned, authorized, committed, or aided the terrorist attacks that occurred on September 11, 2001, or harbored such organizations, or persons, in order to prevent any future acts of international terrorism against the United States by such nations, organizations or persons. [Pub. L. No. 107-40, §2(a), 115 Stat. 224 (2001).]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DA8793F-99BB-43CA-A857-A099A9D92367}" type="slidenum">
              <a:rPr lang="en-US"/>
              <a:pPr/>
              <a:t>12</a:t>
            </a:fld>
            <a:endParaRPr lang="en-US"/>
          </a:p>
        </p:txBody>
      </p:sp>
      <p:sp>
        <p:nvSpPr>
          <p:cNvPr id="222210" name="Rectangle 2"/>
          <p:cNvSpPr>
            <a:spLocks noGrp="1" noChangeArrowheads="1"/>
          </p:cNvSpPr>
          <p:nvPr>
            <p:ph type="title"/>
          </p:nvPr>
        </p:nvSpPr>
        <p:spPr/>
        <p:txBody>
          <a:bodyPr/>
          <a:lstStyle/>
          <a:p>
            <a:r>
              <a:rPr lang="en-US"/>
              <a:t>What is the effect of this Authorization?</a:t>
            </a:r>
          </a:p>
        </p:txBody>
      </p:sp>
      <p:sp>
        <p:nvSpPr>
          <p:cNvPr id="222211" name="Rectangle 3"/>
          <p:cNvSpPr>
            <a:spLocks noGrp="1" noChangeArrowheads="1"/>
          </p:cNvSpPr>
          <p:nvPr>
            <p:ph type="body" idx="1"/>
          </p:nvPr>
        </p:nvSpPr>
        <p:spPr/>
        <p:txBody>
          <a:bodyPr/>
          <a:lstStyle/>
          <a:p>
            <a:pPr>
              <a:lnSpc>
                <a:spcPct val="90000"/>
              </a:lnSpc>
            </a:pPr>
            <a:r>
              <a:rPr lang="en-US"/>
              <a:t>Did Congress declare war on al Quada?</a:t>
            </a:r>
          </a:p>
          <a:p>
            <a:pPr>
              <a:lnSpc>
                <a:spcPct val="90000"/>
              </a:lnSpc>
            </a:pPr>
            <a:r>
              <a:rPr lang="en-US"/>
              <a:t>Can congress declare a war on an enterprise, rather than a country?</a:t>
            </a:r>
          </a:p>
          <a:p>
            <a:pPr>
              <a:lnSpc>
                <a:spcPct val="90000"/>
              </a:lnSpc>
            </a:pPr>
            <a:r>
              <a:rPr lang="en-US"/>
              <a:t>How does the war on terror differ from previous declarations of war?</a:t>
            </a:r>
          </a:p>
          <a:p>
            <a:pPr>
              <a:lnSpc>
                <a:spcPct val="90000"/>
              </a:lnSpc>
            </a:pPr>
            <a:r>
              <a:rPr lang="en-US"/>
              <a:t>Should such a declaration trigger the usual war measures, including international law issues?</a:t>
            </a:r>
          </a:p>
          <a:p>
            <a:pPr>
              <a:lnSpc>
                <a:spcPct val="90000"/>
              </a:lnSpc>
            </a:pPr>
            <a:r>
              <a:rPr lang="en-US"/>
              <a:t>What is the vagueness problem for foreign countries and their citizens?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649F81-B8AC-48B2-95CA-2446CA8B34A0}" type="slidenum">
              <a:rPr lang="en-US"/>
              <a:pPr/>
              <a:t>13</a:t>
            </a:fld>
            <a:endParaRPr lang="en-US"/>
          </a:p>
        </p:txBody>
      </p:sp>
      <p:sp>
        <p:nvSpPr>
          <p:cNvPr id="190466" name="Rectangle 2"/>
          <p:cNvSpPr>
            <a:spLocks noGrp="1" noChangeArrowheads="1"/>
          </p:cNvSpPr>
          <p:nvPr>
            <p:ph type="title"/>
          </p:nvPr>
        </p:nvSpPr>
        <p:spPr/>
        <p:txBody>
          <a:bodyPr/>
          <a:lstStyle/>
          <a:p>
            <a:r>
              <a:rPr lang="en-US"/>
              <a:t>Lichter v. US, 334 US 742 (1948)</a:t>
            </a:r>
          </a:p>
        </p:txBody>
      </p:sp>
      <p:sp>
        <p:nvSpPr>
          <p:cNvPr id="190467" name="Rectangle 3"/>
          <p:cNvSpPr>
            <a:spLocks noGrp="1" noChangeArrowheads="1"/>
          </p:cNvSpPr>
          <p:nvPr>
            <p:ph type="body" idx="1"/>
          </p:nvPr>
        </p:nvSpPr>
        <p:spPr/>
        <p:txBody>
          <a:bodyPr/>
          <a:lstStyle/>
          <a:p>
            <a:r>
              <a:rPr lang="en-US"/>
              <a:t>What was the purpose of the Renegotiation Act?</a:t>
            </a:r>
          </a:p>
          <a:p>
            <a:r>
              <a:rPr lang="en-US"/>
              <a:t>What constitutional clause authorized it?</a:t>
            </a:r>
          </a:p>
          <a:p>
            <a:r>
              <a:rPr lang="en-US"/>
              <a:t>How is the Renegotiation act like the selective service act?</a:t>
            </a:r>
          </a:p>
          <a:p>
            <a:pPr lvl="1"/>
            <a:r>
              <a:rPr lang="en-US"/>
              <a:t>What is the selective service?</a:t>
            </a:r>
          </a:p>
          <a:p>
            <a:pPr lvl="1"/>
            <a:r>
              <a:rPr lang="en-US"/>
              <a:t>Got your draft card?</a:t>
            </a:r>
          </a:p>
          <a:p>
            <a:r>
              <a:rPr lang="en-US"/>
              <a:t>What advantages do the merchants have over the draftees?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1D2BB8-DC4A-431D-846A-E5008A3ED081}" type="slidenum">
              <a:rPr lang="en-US"/>
              <a:pPr/>
              <a:t>14</a:t>
            </a:fld>
            <a:endParaRPr lang="en-US"/>
          </a:p>
        </p:txBody>
      </p:sp>
      <p:sp>
        <p:nvSpPr>
          <p:cNvPr id="225282" name="Rectangle 2"/>
          <p:cNvSpPr>
            <a:spLocks noGrp="1" noChangeArrowheads="1"/>
          </p:cNvSpPr>
          <p:nvPr>
            <p:ph type="title"/>
          </p:nvPr>
        </p:nvSpPr>
        <p:spPr/>
        <p:txBody>
          <a:bodyPr/>
          <a:lstStyle/>
          <a:p>
            <a:r>
              <a:rPr lang="en-US"/>
              <a:t>Legal Issues</a:t>
            </a:r>
          </a:p>
        </p:txBody>
      </p:sp>
      <p:sp>
        <p:nvSpPr>
          <p:cNvPr id="225283" name="Rectangle 3"/>
          <p:cNvSpPr>
            <a:spLocks noGrp="1" noChangeArrowheads="1"/>
          </p:cNvSpPr>
          <p:nvPr>
            <p:ph type="body" idx="1"/>
          </p:nvPr>
        </p:nvSpPr>
        <p:spPr/>
        <p:txBody>
          <a:bodyPr/>
          <a:lstStyle/>
          <a:p>
            <a:pPr>
              <a:lnSpc>
                <a:spcPct val="90000"/>
              </a:lnSpc>
            </a:pPr>
            <a:r>
              <a:rPr lang="en-US" sz="2400"/>
              <a:t>What was the delegation theory attack on the law?</a:t>
            </a:r>
          </a:p>
          <a:p>
            <a:pPr>
              <a:lnSpc>
                <a:spcPct val="90000"/>
              </a:lnSpc>
            </a:pPr>
            <a:r>
              <a:rPr lang="en-US" sz="2400"/>
              <a:t>What is the takings argument on excess profits?</a:t>
            </a:r>
          </a:p>
          <a:p>
            <a:pPr lvl="1">
              <a:lnSpc>
                <a:spcPct val="90000"/>
              </a:lnSpc>
            </a:pPr>
            <a:r>
              <a:rPr lang="en-US" sz="2400"/>
              <a:t>How is the modified by the "raise armies" and "take care clauses"?</a:t>
            </a:r>
          </a:p>
          <a:p>
            <a:pPr lvl="1">
              <a:lnSpc>
                <a:spcPct val="90000"/>
              </a:lnSpc>
            </a:pPr>
            <a:r>
              <a:rPr lang="en-US" sz="2400"/>
              <a:t>What did Justice Hughes tell us in his address, </a:t>
            </a:r>
            <a:r>
              <a:rPr lang="en-US" sz="2400">
                <a:latin typeface="Times New Roman"/>
              </a:rPr>
              <a:t>‘‘</a:t>
            </a:r>
            <a:r>
              <a:rPr lang="en-US" sz="2400"/>
              <a:t>War Powers Under The Constitution,  about construing the Constitution in the face of conflicts?</a:t>
            </a:r>
          </a:p>
          <a:p>
            <a:pPr>
              <a:lnSpc>
                <a:spcPct val="90000"/>
              </a:lnSpc>
            </a:pPr>
            <a:r>
              <a:rPr lang="en-US" sz="2400"/>
              <a:t>How did the court rule?</a:t>
            </a:r>
          </a:p>
          <a:p>
            <a:pPr>
              <a:lnSpc>
                <a:spcPct val="90000"/>
              </a:lnSpc>
            </a:pPr>
            <a:r>
              <a:rPr lang="en-US" sz="2400"/>
              <a:t>Is the argument different for state laws, where there is no US Constitutional provisions that modify the takings clause?</a:t>
            </a:r>
          </a:p>
          <a:p>
            <a:pPr lvl="1">
              <a:lnSpc>
                <a:spcPct val="90000"/>
              </a:lnSpc>
            </a:pPr>
            <a:r>
              <a:rPr lang="en-US" sz="2400"/>
              <a:t>What about modern price gouging laws?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F352832-5C95-40EB-B050-39B3CB374766}" type="slidenum">
              <a:rPr lang="en-US"/>
              <a:pPr/>
              <a:t>15</a:t>
            </a:fld>
            <a:endParaRPr lang="en-US"/>
          </a:p>
        </p:txBody>
      </p:sp>
      <p:sp>
        <p:nvSpPr>
          <p:cNvPr id="189442" name="Rectangle 2"/>
          <p:cNvSpPr>
            <a:spLocks noGrp="1" noChangeArrowheads="1"/>
          </p:cNvSpPr>
          <p:nvPr>
            <p:ph type="title"/>
          </p:nvPr>
        </p:nvSpPr>
        <p:spPr/>
        <p:txBody>
          <a:bodyPr/>
          <a:lstStyle/>
          <a:p>
            <a:r>
              <a:rPr lang="en-US"/>
              <a:t>Greene v. McElroy 360 US 474 (1959) - 105</a:t>
            </a:r>
          </a:p>
        </p:txBody>
      </p:sp>
      <p:sp>
        <p:nvSpPr>
          <p:cNvPr id="189443" name="Rectangle 3"/>
          <p:cNvSpPr>
            <a:spLocks noGrp="1" noChangeArrowheads="1"/>
          </p:cNvSpPr>
          <p:nvPr>
            <p:ph type="body" idx="1"/>
          </p:nvPr>
        </p:nvSpPr>
        <p:spPr/>
        <p:txBody>
          <a:bodyPr/>
          <a:lstStyle/>
          <a:p>
            <a:r>
              <a:rPr lang="en-US"/>
              <a:t>What happened to plaintiff?</a:t>
            </a:r>
          </a:p>
          <a:p>
            <a:r>
              <a:rPr lang="en-US"/>
              <a:t>What are the new property cases?</a:t>
            </a:r>
          </a:p>
          <a:p>
            <a:r>
              <a:rPr lang="en-US"/>
              <a:t>Is this a new property case?</a:t>
            </a:r>
          </a:p>
          <a:p>
            <a:r>
              <a:rPr lang="en-US"/>
              <a:t>What is the due process problem?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9284F9-06FD-463C-AF85-0FD415E5B3C4}" type="slidenum">
              <a:rPr lang="en-US"/>
              <a:pPr/>
              <a:t>16</a:t>
            </a:fld>
            <a:endParaRPr lang="en-US"/>
          </a:p>
        </p:txBody>
      </p:sp>
      <p:sp>
        <p:nvSpPr>
          <p:cNvPr id="226306" name="Rectangle 2"/>
          <p:cNvSpPr>
            <a:spLocks noGrp="1" noChangeArrowheads="1"/>
          </p:cNvSpPr>
          <p:nvPr>
            <p:ph type="title"/>
          </p:nvPr>
        </p:nvSpPr>
        <p:spPr/>
        <p:txBody>
          <a:bodyPr/>
          <a:lstStyle/>
          <a:p>
            <a:r>
              <a:rPr lang="en-US"/>
              <a:t>Legal Issues</a:t>
            </a:r>
          </a:p>
        </p:txBody>
      </p:sp>
      <p:sp>
        <p:nvSpPr>
          <p:cNvPr id="226307" name="Rectangle 3"/>
          <p:cNvSpPr>
            <a:spLocks noGrp="1" noChangeArrowheads="1"/>
          </p:cNvSpPr>
          <p:nvPr>
            <p:ph type="body" idx="1"/>
          </p:nvPr>
        </p:nvSpPr>
        <p:spPr/>
        <p:txBody>
          <a:bodyPr/>
          <a:lstStyle/>
          <a:p>
            <a:r>
              <a:rPr lang="en-US"/>
              <a:t>What is plaintiff's claim that there is no authority for this action?</a:t>
            </a:r>
          </a:p>
          <a:p>
            <a:pPr lvl="1"/>
            <a:r>
              <a:rPr lang="en-US"/>
              <a:t>Is the procedure specified in a statute?</a:t>
            </a:r>
          </a:p>
          <a:p>
            <a:pPr lvl="1"/>
            <a:r>
              <a:rPr lang="en-US"/>
              <a:t>Why does congressional ratification based on funding the procurements fail?</a:t>
            </a:r>
          </a:p>
          <a:p>
            <a:r>
              <a:rPr lang="en-US"/>
              <a:t>What is the court dodging?</a:t>
            </a:r>
          </a:p>
          <a:p>
            <a:pPr lvl="1"/>
            <a:r>
              <a:rPr lang="en-US"/>
              <a:t>Would plaintiff's firing without due process be constitutional if it was authorized?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4DDEE6B-57E7-425D-9140-4108B9F84597}" type="slidenum">
              <a:rPr lang="en-US"/>
              <a:pPr/>
              <a:t>17</a:t>
            </a:fld>
            <a:endParaRPr lang="en-US"/>
          </a:p>
        </p:txBody>
      </p:sp>
      <p:sp>
        <p:nvSpPr>
          <p:cNvPr id="227330" name="Rectangle 2"/>
          <p:cNvSpPr>
            <a:spLocks noGrp="1" noChangeArrowheads="1"/>
          </p:cNvSpPr>
          <p:nvPr>
            <p:ph type="title"/>
          </p:nvPr>
        </p:nvSpPr>
        <p:spPr/>
        <p:txBody>
          <a:bodyPr/>
          <a:lstStyle/>
          <a:p>
            <a:r>
              <a:rPr lang="en-US" dirty="0"/>
              <a:t>The Scope of Congressional War Powers</a:t>
            </a:r>
          </a:p>
        </p:txBody>
      </p:sp>
      <p:sp>
        <p:nvSpPr>
          <p:cNvPr id="227331" name="Rectangle 3"/>
          <p:cNvSpPr>
            <a:spLocks noGrp="1" noChangeArrowheads="1"/>
          </p:cNvSpPr>
          <p:nvPr>
            <p:ph type="body" idx="1"/>
          </p:nvPr>
        </p:nvSpPr>
        <p:spPr/>
        <p:txBody>
          <a:bodyPr/>
          <a:lstStyle/>
          <a:p>
            <a:pPr>
              <a:lnSpc>
                <a:spcPct val="80000"/>
              </a:lnSpc>
            </a:pPr>
            <a:r>
              <a:rPr lang="en-US" sz="2400" dirty="0"/>
              <a:t>...control the price of every commodity bought and sold within the national boundaries; to fix the amount of rent to be charged for every room, home, or building and this even though to an individual landlord there may be less than a fair return; to construct extensive systems of public works; to operate railroads; to prohibit the sale of liquor; to restrict freedom of speech in a manner that would be unwarranted in time of peace; to ration and allocate the distribution of every commodity important to the war effort; to restrict the personal freedom of American citizens by curfew orders and the designation of areas of exclusion; and, finally, to demand of every citizen that he serve in the armed forces of the nation.</a:t>
            </a:r>
            <a:br>
              <a:rPr lang="en-US" sz="2400" dirty="0"/>
            </a:br>
            <a:r>
              <a:rPr lang="en-US" sz="2400" dirty="0"/>
              <a:t>Spaulding v. Douglas Aircraft Co., 154 F.2d 419, 422-423 (9th Cir. </a:t>
            </a:r>
            <a:r>
              <a:rPr lang="en-US" sz="2400"/>
              <a:t>1946</a:t>
            </a:r>
            <a:r>
              <a:rPr lang="en-US" sz="2400" smtClean="0"/>
              <a:t>)</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CC21087-A49D-4470-98A1-5FCFA4653EB6}" type="slidenum">
              <a:rPr lang="en-US" smtClean="0"/>
              <a:pPr/>
              <a:t>18</a:t>
            </a:fld>
            <a:endParaRPr lang="en-US"/>
          </a:p>
        </p:txBody>
      </p:sp>
    </p:spTree>
    <p:extLst>
      <p:ext uri="{BB962C8B-B14F-4D97-AF65-F5344CB8AC3E}">
        <p14:creationId xmlns:p14="http://schemas.microsoft.com/office/powerpoint/2010/main" val="155641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a:t>
            </a:r>
            <a:r>
              <a:rPr lang="en-US" baseline="0" dirty="0" smtClean="0"/>
              <a:t> on Delegation: </a:t>
            </a:r>
            <a:r>
              <a:rPr lang="en-US" dirty="0" smtClean="0"/>
              <a:t>Skinner v. Mid-America Pipeline Co., 490 U.S. 212 (1989)</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We discern nothing in this placement of the Taxing clause that would distinguish Congress’ power to tax from its other enumerated powers—such as its commerce power, its power to ‘‘raise and support Armies,’’ its power to borrow money, or its power to ‘‘make Rules for the government’’—in terms of the scope and degree of discretionary authority that Congress may delegate to the Executive in order that the President may ‘‘take Care that the Laws be faithfully executed.’’</a:t>
            </a:r>
            <a:endParaRPr lang="en-US" dirty="0"/>
          </a:p>
        </p:txBody>
      </p:sp>
      <p:sp>
        <p:nvSpPr>
          <p:cNvPr id="4" name="Slide Number Placeholder 3"/>
          <p:cNvSpPr>
            <a:spLocks noGrp="1"/>
          </p:cNvSpPr>
          <p:nvPr>
            <p:ph type="sldNum" sz="quarter" idx="12"/>
          </p:nvPr>
        </p:nvSpPr>
        <p:spPr/>
        <p:txBody>
          <a:bodyPr/>
          <a:lstStyle/>
          <a:p>
            <a:fld id="{BCC21087-A49D-4470-98A1-5FCFA4653EB6}" type="slidenum">
              <a:rPr lang="en-US" smtClean="0"/>
              <a:pPr/>
              <a:t>19</a:t>
            </a:fld>
            <a:endParaRPr lang="en-US"/>
          </a:p>
        </p:txBody>
      </p:sp>
    </p:spTree>
    <p:extLst>
      <p:ext uri="{BB962C8B-B14F-4D97-AF65-F5344CB8AC3E}">
        <p14:creationId xmlns:p14="http://schemas.microsoft.com/office/powerpoint/2010/main" val="147578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3C44C6A-90D1-4A71-9E1B-FF4D773D40B0}" type="slidenum">
              <a:rPr lang="en-US"/>
              <a:pPr/>
              <a:t>2</a:t>
            </a:fld>
            <a:endParaRPr lang="en-US"/>
          </a:p>
        </p:txBody>
      </p:sp>
      <p:sp>
        <p:nvSpPr>
          <p:cNvPr id="194562" name="Rectangle 2"/>
          <p:cNvSpPr>
            <a:spLocks noGrp="1" noChangeArrowheads="1"/>
          </p:cNvSpPr>
          <p:nvPr>
            <p:ph type="title"/>
          </p:nvPr>
        </p:nvSpPr>
        <p:spPr/>
        <p:txBody>
          <a:bodyPr/>
          <a:lstStyle/>
          <a:p>
            <a:r>
              <a:rPr lang="en-US"/>
              <a:t>Declaration of War</a:t>
            </a:r>
          </a:p>
        </p:txBody>
      </p:sp>
      <p:sp>
        <p:nvSpPr>
          <p:cNvPr id="194563" name="Rectangle 3"/>
          <p:cNvSpPr>
            <a:spLocks noGrp="1" noChangeArrowheads="1"/>
          </p:cNvSpPr>
          <p:nvPr>
            <p:ph type="body" idx="1"/>
          </p:nvPr>
        </p:nvSpPr>
        <p:spPr/>
        <p:txBody>
          <a:bodyPr/>
          <a:lstStyle/>
          <a:p>
            <a:r>
              <a:rPr lang="en-US"/>
              <a:t>Procedurally, how does congress declare war?</a:t>
            </a:r>
          </a:p>
          <a:p>
            <a:r>
              <a:rPr lang="en-US"/>
              <a:t>Is the presentment clause involved?</a:t>
            </a:r>
          </a:p>
          <a:p>
            <a:r>
              <a:rPr lang="en-US"/>
              <a:t>Can the president veto a declaration of war?</a:t>
            </a:r>
          </a:p>
          <a:p>
            <a:r>
              <a:rPr lang="en-US"/>
              <a:t>What if the president disagrees - can he refuse to fight the war?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99D869-32E7-4453-B506-1CE426F5570F}" type="slidenum">
              <a:rPr lang="en-US"/>
              <a:pPr/>
              <a:t>20</a:t>
            </a:fld>
            <a:endParaRPr lang="en-US"/>
          </a:p>
        </p:txBody>
      </p:sp>
      <p:sp>
        <p:nvSpPr>
          <p:cNvPr id="229378" name="Rectangle 2"/>
          <p:cNvSpPr>
            <a:spLocks noGrp="1" noChangeArrowheads="1"/>
          </p:cNvSpPr>
          <p:nvPr>
            <p:ph type="title"/>
          </p:nvPr>
        </p:nvSpPr>
        <p:spPr/>
        <p:txBody>
          <a:bodyPr/>
          <a:lstStyle/>
          <a:p>
            <a:r>
              <a:rPr lang="en-US" dirty="0" smtClean="0"/>
              <a:t>Making Sense of Delegation Cases</a:t>
            </a:r>
            <a:endParaRPr lang="en-US" dirty="0"/>
          </a:p>
        </p:txBody>
      </p:sp>
      <p:sp>
        <p:nvSpPr>
          <p:cNvPr id="229379" name="Rectangle 3"/>
          <p:cNvSpPr>
            <a:spLocks noGrp="1" noChangeArrowheads="1"/>
          </p:cNvSpPr>
          <p:nvPr>
            <p:ph type="body" idx="1"/>
          </p:nvPr>
        </p:nvSpPr>
        <p:spPr/>
        <p:txBody>
          <a:bodyPr/>
          <a:lstStyle/>
          <a:p>
            <a:pPr>
              <a:lnSpc>
                <a:spcPct val="80000"/>
              </a:lnSpc>
            </a:pPr>
            <a:r>
              <a:rPr lang="en-US" sz="2800" dirty="0"/>
              <a:t>The authors of the text raise many theoretical questions about the extent of Congressional power to delegate war powers to the president.</a:t>
            </a:r>
          </a:p>
          <a:p>
            <a:pPr lvl="1">
              <a:lnSpc>
                <a:spcPct val="80000"/>
              </a:lnSpc>
            </a:pPr>
            <a:r>
              <a:rPr lang="en-US" sz="2800" dirty="0"/>
              <a:t>This is wishful thinking, the court has not upheld a constitutional challenge on delegation grounds since 1936.</a:t>
            </a:r>
          </a:p>
          <a:p>
            <a:pPr>
              <a:lnSpc>
                <a:spcPct val="80000"/>
              </a:lnSpc>
            </a:pPr>
            <a:r>
              <a:rPr lang="en-US" sz="2800" dirty="0"/>
              <a:t>The standard now is whether Congress has given enough direction so that the court can review the president's or the agency's actions.</a:t>
            </a:r>
          </a:p>
          <a:p>
            <a:pPr lvl="1">
              <a:lnSpc>
                <a:spcPct val="80000"/>
              </a:lnSpc>
            </a:pPr>
            <a:r>
              <a:rPr lang="en-US" sz="2800" dirty="0"/>
              <a:t>If not, the court will find that the delegation fails to transfer the power, not that it is unconstitutional.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90A16D0-B1F6-4DAF-9998-D1CB0651377D}" type="slidenum">
              <a:rPr lang="en-US"/>
              <a:pPr/>
              <a:t>21</a:t>
            </a:fld>
            <a:endParaRPr lang="en-US"/>
          </a:p>
        </p:txBody>
      </p:sp>
      <p:sp>
        <p:nvSpPr>
          <p:cNvPr id="230402" name="Rectangle 2"/>
          <p:cNvSpPr>
            <a:spLocks noGrp="1" noChangeArrowheads="1"/>
          </p:cNvSpPr>
          <p:nvPr>
            <p:ph type="title"/>
          </p:nvPr>
        </p:nvSpPr>
        <p:spPr/>
        <p:txBody>
          <a:bodyPr/>
          <a:lstStyle/>
          <a:p>
            <a:r>
              <a:rPr lang="en-US" dirty="0"/>
              <a:t>Appropriations as Evidence of Authorization for Executive Actions</a:t>
            </a:r>
          </a:p>
        </p:txBody>
      </p:sp>
      <p:sp>
        <p:nvSpPr>
          <p:cNvPr id="230403" name="Rectangle 3"/>
          <p:cNvSpPr>
            <a:spLocks noGrp="1" noChangeArrowheads="1"/>
          </p:cNvSpPr>
          <p:nvPr>
            <p:ph type="body" idx="1"/>
          </p:nvPr>
        </p:nvSpPr>
        <p:spPr/>
        <p:txBody>
          <a:bodyPr/>
          <a:lstStyle/>
          <a:p>
            <a:pPr>
              <a:lnSpc>
                <a:spcPct val="90000"/>
              </a:lnSpc>
            </a:pPr>
            <a:r>
              <a:rPr lang="en-US" sz="2800" dirty="0"/>
              <a:t>How do you argue that an appropriation bill is also an authorization bill for specific executive powers?</a:t>
            </a:r>
          </a:p>
          <a:p>
            <a:pPr>
              <a:lnSpc>
                <a:spcPct val="90000"/>
              </a:lnSpc>
            </a:pPr>
            <a:r>
              <a:rPr lang="en-US" sz="2800" dirty="0"/>
              <a:t>Why does the modern budget process undermine this assumption?</a:t>
            </a:r>
          </a:p>
          <a:p>
            <a:pPr>
              <a:lnSpc>
                <a:spcPct val="90000"/>
              </a:lnSpc>
            </a:pPr>
            <a:r>
              <a:rPr lang="en-US" sz="2800" dirty="0"/>
              <a:t>What do you look to in the appropriations bill to support an authorization argument?</a:t>
            </a:r>
          </a:p>
          <a:p>
            <a:pPr>
              <a:lnSpc>
                <a:spcPct val="90000"/>
              </a:lnSpc>
            </a:pPr>
            <a:r>
              <a:rPr lang="en-US" sz="2800" dirty="0"/>
              <a:t>Impoundment - what if the president disagrees with an action of congress and just refuses to spend the money?</a:t>
            </a:r>
          </a:p>
          <a:p>
            <a:pPr lvl="1">
              <a:lnSpc>
                <a:spcPct val="90000"/>
              </a:lnSpc>
            </a:pPr>
            <a:r>
              <a:rPr lang="en-US" sz="2800" dirty="0"/>
              <a:t>What has the United States Supreme Court said about impoundments?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B36FF5B-FFDA-49BD-8E59-7B5C99403372}" type="slidenum">
              <a:rPr lang="en-US"/>
              <a:pPr/>
              <a:t>22</a:t>
            </a:fld>
            <a:endParaRPr lang="en-US"/>
          </a:p>
        </p:txBody>
      </p:sp>
      <p:sp>
        <p:nvSpPr>
          <p:cNvPr id="233474" name="Rectangle 2"/>
          <p:cNvSpPr>
            <a:spLocks noGrp="1" noChangeArrowheads="1"/>
          </p:cNvSpPr>
          <p:nvPr>
            <p:ph type="title"/>
          </p:nvPr>
        </p:nvSpPr>
        <p:spPr/>
        <p:txBody>
          <a:bodyPr/>
          <a:lstStyle/>
          <a:p>
            <a:r>
              <a:rPr lang="en-US"/>
              <a:t>Congressional Limits through Appropriations</a:t>
            </a:r>
          </a:p>
        </p:txBody>
      </p:sp>
      <p:sp>
        <p:nvSpPr>
          <p:cNvPr id="233475" name="Rectangle 3"/>
          <p:cNvSpPr>
            <a:spLocks noGrp="1" noChangeArrowheads="1"/>
          </p:cNvSpPr>
          <p:nvPr>
            <p:ph type="body" idx="1"/>
          </p:nvPr>
        </p:nvSpPr>
        <p:spPr/>
        <p:txBody>
          <a:bodyPr/>
          <a:lstStyle/>
          <a:p>
            <a:pPr>
              <a:lnSpc>
                <a:spcPct val="90000"/>
              </a:lnSpc>
            </a:pPr>
            <a:r>
              <a:rPr lang="en-US" sz="2400" dirty="0"/>
              <a:t>Spaulding v. Douglas Aircraft (1945)</a:t>
            </a:r>
          </a:p>
          <a:p>
            <a:pPr lvl="1">
              <a:lnSpc>
                <a:spcPct val="90000"/>
              </a:lnSpc>
            </a:pPr>
            <a:r>
              <a:rPr lang="en-US" sz="2400" dirty="0"/>
              <a:t>Congress in making appropriations has the power and authority not only to designate the purpose of the appropriation, but also the terms and conditions under which the executive department . . . may expend such appropriations. . . . </a:t>
            </a:r>
          </a:p>
          <a:p>
            <a:pPr lvl="1">
              <a:lnSpc>
                <a:spcPct val="90000"/>
              </a:lnSpc>
            </a:pPr>
            <a:r>
              <a:rPr lang="en-US" sz="2400" dirty="0"/>
              <a:t>The purpose of appropriations, the terms and conditions under which said appropriations were made, is a matter solely in the hands of Congress and it is the plain and explicit duty of the executive branch . . . to comply with the same.</a:t>
            </a:r>
          </a:p>
          <a:p>
            <a:pPr>
              <a:lnSpc>
                <a:spcPct val="90000"/>
              </a:lnSpc>
            </a:pPr>
            <a:r>
              <a:rPr lang="en-US" sz="2400" dirty="0"/>
              <a:t>Given Chevron, why are limits on appropriations more effective than direct legislation on agency authority?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7C8C3D-7D26-4001-BC38-D701679ACE42}" type="slidenum">
              <a:rPr lang="en-US"/>
              <a:pPr/>
              <a:t>3</a:t>
            </a:fld>
            <a:endParaRPr lang="en-US"/>
          </a:p>
        </p:txBody>
      </p:sp>
      <p:sp>
        <p:nvSpPr>
          <p:cNvPr id="223234" name="Rectangle 2"/>
          <p:cNvSpPr>
            <a:spLocks noGrp="1" noChangeArrowheads="1"/>
          </p:cNvSpPr>
          <p:nvPr>
            <p:ph type="title"/>
          </p:nvPr>
        </p:nvSpPr>
        <p:spPr/>
        <p:txBody>
          <a:bodyPr/>
          <a:lstStyle/>
          <a:p>
            <a:r>
              <a:rPr lang="en-US"/>
              <a:t>When is the War Over?</a:t>
            </a:r>
          </a:p>
        </p:txBody>
      </p:sp>
      <p:sp>
        <p:nvSpPr>
          <p:cNvPr id="223235" name="Rectangle 3"/>
          <p:cNvSpPr>
            <a:spLocks noGrp="1" noChangeArrowheads="1"/>
          </p:cNvSpPr>
          <p:nvPr>
            <p:ph type="body" idx="1"/>
          </p:nvPr>
        </p:nvSpPr>
        <p:spPr/>
        <p:txBody>
          <a:bodyPr/>
          <a:lstStyle/>
          <a:p>
            <a:r>
              <a:rPr lang="en-US"/>
              <a:t>Is there a constitutional provision for ending a declared war?</a:t>
            </a:r>
          </a:p>
          <a:p>
            <a:pPr lvl="1"/>
            <a:r>
              <a:rPr lang="en-US"/>
              <a:t>If it is by treaty, what is the role of Congress?</a:t>
            </a:r>
          </a:p>
          <a:p>
            <a:r>
              <a:rPr lang="en-US"/>
              <a:t>What if the president just quits fighting the war?</a:t>
            </a:r>
          </a:p>
          <a:p>
            <a:pPr lvl="1"/>
            <a:r>
              <a:rPr lang="en-US"/>
              <a:t>When would the contingent authority and international law dominos revert to a pre-war state?</a:t>
            </a:r>
          </a:p>
          <a:p>
            <a:r>
              <a:rPr lang="en-US"/>
              <a:t>Did we sign a peace treaty in Viet Nam?</a:t>
            </a:r>
          </a:p>
        </p:txBody>
      </p:sp>
    </p:spTree>
    <p:extLst>
      <p:ext uri="{BB962C8B-B14F-4D97-AF65-F5344CB8AC3E}">
        <p14:creationId xmlns:p14="http://schemas.microsoft.com/office/powerpoint/2010/main" val="61681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3A3EC8-8F14-4A4B-B067-7459E6A2373E}" type="slidenum">
              <a:rPr lang="en-US"/>
              <a:pPr/>
              <a:t>4</a:t>
            </a:fld>
            <a:endParaRPr lang="en-US"/>
          </a:p>
        </p:txBody>
      </p:sp>
      <p:sp>
        <p:nvSpPr>
          <p:cNvPr id="211970" name="Rectangle 2"/>
          <p:cNvSpPr>
            <a:spLocks noGrp="1" noChangeArrowheads="1"/>
          </p:cNvSpPr>
          <p:nvPr>
            <p:ph type="title"/>
          </p:nvPr>
        </p:nvSpPr>
        <p:spPr/>
        <p:txBody>
          <a:bodyPr/>
          <a:lstStyle/>
          <a:p>
            <a:r>
              <a:rPr lang="en-US"/>
              <a:t>The Legal Domino Effects of War</a:t>
            </a:r>
            <a:br>
              <a:rPr lang="en-US"/>
            </a:br>
            <a:r>
              <a:rPr lang="en-US"/>
              <a:t>Example 1</a:t>
            </a:r>
          </a:p>
        </p:txBody>
      </p:sp>
      <p:sp>
        <p:nvSpPr>
          <p:cNvPr id="211971" name="Rectangle 3"/>
          <p:cNvSpPr>
            <a:spLocks noGrp="1" noChangeArrowheads="1"/>
          </p:cNvSpPr>
          <p:nvPr>
            <p:ph type="body" idx="1"/>
          </p:nvPr>
        </p:nvSpPr>
        <p:spPr/>
        <p:txBody>
          <a:bodyPr/>
          <a:lstStyle/>
          <a:p>
            <a:pPr>
              <a:lnSpc>
                <a:spcPct val="90000"/>
              </a:lnSpc>
            </a:pPr>
            <a:r>
              <a:rPr lang="en-US"/>
              <a:t>Alien Enemy Act, 50 U.S.C.</a:t>
            </a:r>
          </a:p>
          <a:p>
            <a:pPr lvl="1">
              <a:lnSpc>
                <a:spcPct val="90000"/>
              </a:lnSpc>
            </a:pPr>
            <a:r>
              <a:rPr lang="en-US"/>
              <a:t>§21 (2000), ‘‘whenever there is a declared war between the United States and any foreign nation or government,’’ citizens of ‘‘the hostile nation or government’ ’who are at least 14 years old and not naturalized are subject to summary arrest, internment, and deportation when the President so proclaims.</a:t>
            </a:r>
          </a:p>
          <a:p>
            <a:pPr>
              <a:lnSpc>
                <a:spcPct val="90000"/>
              </a:lnSpc>
            </a:pPr>
            <a:r>
              <a:rPr lang="en-US"/>
              <a:t>How would this work in the war on terrorism?</a:t>
            </a:r>
          </a:p>
        </p:txBody>
      </p:sp>
    </p:spTree>
    <p:extLst>
      <p:ext uri="{BB962C8B-B14F-4D97-AF65-F5344CB8AC3E}">
        <p14:creationId xmlns:p14="http://schemas.microsoft.com/office/powerpoint/2010/main" val="218644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7745597-E84D-4071-B120-C2F42071DD1F}" type="slidenum">
              <a:rPr lang="en-US"/>
              <a:pPr/>
              <a:t>5</a:t>
            </a:fld>
            <a:endParaRPr lang="en-US"/>
          </a:p>
        </p:txBody>
      </p:sp>
      <p:sp>
        <p:nvSpPr>
          <p:cNvPr id="214018" name="Rectangle 2"/>
          <p:cNvSpPr>
            <a:spLocks noGrp="1" noChangeArrowheads="1"/>
          </p:cNvSpPr>
          <p:nvPr>
            <p:ph type="title"/>
          </p:nvPr>
        </p:nvSpPr>
        <p:spPr/>
        <p:txBody>
          <a:bodyPr/>
          <a:lstStyle/>
          <a:p>
            <a:r>
              <a:rPr lang="en-US"/>
              <a:t>The Legal Domino Effects of War</a:t>
            </a:r>
            <a:br>
              <a:rPr lang="en-US"/>
            </a:br>
            <a:r>
              <a:rPr lang="en-US"/>
              <a:t>Example 2</a:t>
            </a:r>
          </a:p>
        </p:txBody>
      </p:sp>
      <p:sp>
        <p:nvSpPr>
          <p:cNvPr id="214019" name="Rectangle 3"/>
          <p:cNvSpPr>
            <a:spLocks noGrp="1" noChangeArrowheads="1"/>
          </p:cNvSpPr>
          <p:nvPr>
            <p:ph type="body" idx="1"/>
          </p:nvPr>
        </p:nvSpPr>
        <p:spPr/>
        <p:txBody>
          <a:bodyPr/>
          <a:lstStyle/>
          <a:p>
            <a:r>
              <a:rPr lang="en-US" sz="2800"/>
              <a:t>Trading With the Enemy Act, 50 U.S.C. App. §§1-44 (2000)</a:t>
            </a:r>
          </a:p>
          <a:p>
            <a:pPr lvl="1"/>
            <a:r>
              <a:rPr lang="en-US" sz="2800"/>
              <a:t>enables the President to regulate or prohibit commerce with an enemy state or its citizens after ‘‘Congress has declared war or the existence of a state of war.’’ And the President may authorize electronic surveillance, physical searches, and the use of pen registers and trap and trace devices to acquire foreign intelligence without a court order for up to 15 days ‘‘following a declaration of war by Congress.’’</a:t>
            </a:r>
          </a:p>
        </p:txBody>
      </p:sp>
    </p:spTree>
    <p:extLst>
      <p:ext uri="{BB962C8B-B14F-4D97-AF65-F5344CB8AC3E}">
        <p14:creationId xmlns:p14="http://schemas.microsoft.com/office/powerpoint/2010/main" val="138342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6EA1920-6F63-4A7A-82B9-2507683C26A2}" type="slidenum">
              <a:rPr lang="en-US"/>
              <a:pPr/>
              <a:t>6</a:t>
            </a:fld>
            <a:endParaRPr lang="en-US"/>
          </a:p>
        </p:txBody>
      </p:sp>
      <p:sp>
        <p:nvSpPr>
          <p:cNvPr id="192514" name="Rectangle 2"/>
          <p:cNvSpPr>
            <a:spLocks noGrp="1" noChangeArrowheads="1"/>
          </p:cNvSpPr>
          <p:nvPr>
            <p:ph type="title"/>
          </p:nvPr>
        </p:nvSpPr>
        <p:spPr/>
        <p:txBody>
          <a:bodyPr/>
          <a:lstStyle/>
          <a:p>
            <a:r>
              <a:rPr lang="en-US" dirty="0"/>
              <a:t>Brown v. US, 12 US 110 (1814)</a:t>
            </a:r>
          </a:p>
        </p:txBody>
      </p:sp>
      <p:sp>
        <p:nvSpPr>
          <p:cNvPr id="192515" name="Rectangle 3"/>
          <p:cNvSpPr>
            <a:spLocks noGrp="1" noChangeArrowheads="1"/>
          </p:cNvSpPr>
          <p:nvPr>
            <p:ph type="body" idx="1"/>
          </p:nvPr>
        </p:nvSpPr>
        <p:spPr/>
        <p:txBody>
          <a:bodyPr/>
          <a:lstStyle/>
          <a:p>
            <a:pPr>
              <a:lnSpc>
                <a:spcPct val="90000"/>
              </a:lnSpc>
            </a:pPr>
            <a:r>
              <a:rPr lang="en-US"/>
              <a:t>Did the declaration of war allow the president to seize British property held in the US (trees)?</a:t>
            </a:r>
          </a:p>
          <a:p>
            <a:pPr>
              <a:lnSpc>
                <a:spcPct val="90000"/>
              </a:lnSpc>
            </a:pPr>
            <a:r>
              <a:rPr lang="en-US"/>
              <a:t>Is seizing property and land recognized as part of the traditional war powers recognized by the law of nations at that time?</a:t>
            </a:r>
          </a:p>
          <a:p>
            <a:pPr lvl="1">
              <a:lnSpc>
                <a:spcPct val="90000"/>
              </a:lnSpc>
            </a:pPr>
            <a:r>
              <a:rPr lang="en-US"/>
              <a:t>The UN has changed all this</a:t>
            </a:r>
          </a:p>
          <a:p>
            <a:pPr>
              <a:lnSpc>
                <a:spcPct val="90000"/>
              </a:lnSpc>
            </a:pPr>
            <a:r>
              <a:rPr lang="en-US"/>
              <a:t>What if the forest was seized as a strategic objective during a battle?</a:t>
            </a:r>
          </a:p>
          <a:p>
            <a:pPr lvl="1">
              <a:lnSpc>
                <a:spcPct val="90000"/>
              </a:lnSpc>
            </a:pPr>
            <a:r>
              <a:rPr lang="en-US"/>
              <a:t>How is holding it different from keeping it?</a:t>
            </a:r>
          </a:p>
        </p:txBody>
      </p:sp>
    </p:spTree>
    <p:extLst>
      <p:ext uri="{BB962C8B-B14F-4D97-AF65-F5344CB8AC3E}">
        <p14:creationId xmlns:p14="http://schemas.microsoft.com/office/powerpoint/2010/main" val="250146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193B9F9-9253-4917-BDF6-2E9CB500C587}" type="slidenum">
              <a:rPr lang="en-US"/>
              <a:pPr/>
              <a:t>7</a:t>
            </a:fld>
            <a:endParaRPr lang="en-US"/>
          </a:p>
        </p:txBody>
      </p:sp>
      <p:sp>
        <p:nvSpPr>
          <p:cNvPr id="193538" name="Rectangle 2"/>
          <p:cNvSpPr>
            <a:spLocks noGrp="1" noChangeArrowheads="1"/>
          </p:cNvSpPr>
          <p:nvPr>
            <p:ph type="title"/>
          </p:nvPr>
        </p:nvSpPr>
        <p:spPr/>
        <p:txBody>
          <a:bodyPr/>
          <a:lstStyle/>
          <a:p>
            <a:r>
              <a:rPr lang="en-US"/>
              <a:t>Bas v. Ting, 4 US 37 (1800)</a:t>
            </a:r>
          </a:p>
        </p:txBody>
      </p:sp>
      <p:sp>
        <p:nvSpPr>
          <p:cNvPr id="193539" name="Rectangle 3"/>
          <p:cNvSpPr>
            <a:spLocks noGrp="1" noChangeArrowheads="1"/>
          </p:cNvSpPr>
          <p:nvPr>
            <p:ph type="body" idx="1"/>
          </p:nvPr>
        </p:nvSpPr>
        <p:spPr/>
        <p:txBody>
          <a:bodyPr/>
          <a:lstStyle/>
          <a:p>
            <a:r>
              <a:rPr lang="en-US"/>
              <a:t>What are the facts?</a:t>
            </a:r>
          </a:p>
          <a:p>
            <a:r>
              <a:rPr lang="en-US"/>
              <a:t>What did the lower court award Captain Tingy?</a:t>
            </a:r>
          </a:p>
          <a:p>
            <a:r>
              <a:rPr lang="en-US"/>
              <a:t>What did the 1799 law require ship owners to pay if a ship was recaptured?</a:t>
            </a:r>
          </a:p>
          <a:p>
            <a:pPr lvl="1"/>
            <a:r>
              <a:rPr lang="en-US"/>
              <a:t>Why the variable scale?</a:t>
            </a:r>
          </a:p>
          <a:p>
            <a:r>
              <a:rPr lang="en-US"/>
              <a:t>What was necessary to trigger the 1799 law?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ACCE280-2C88-4AD7-958D-23F729800510}" type="slidenum">
              <a:rPr lang="en-US"/>
              <a:pPr/>
              <a:t>8</a:t>
            </a:fld>
            <a:endParaRPr lang="en-US"/>
          </a:p>
        </p:txBody>
      </p:sp>
      <p:sp>
        <p:nvSpPr>
          <p:cNvPr id="203778" name="Rectangle 2"/>
          <p:cNvSpPr>
            <a:spLocks noGrp="1" noChangeArrowheads="1"/>
          </p:cNvSpPr>
          <p:nvPr>
            <p:ph type="title"/>
          </p:nvPr>
        </p:nvSpPr>
        <p:spPr/>
        <p:txBody>
          <a:bodyPr/>
          <a:lstStyle/>
          <a:p>
            <a:r>
              <a:rPr lang="en-US"/>
              <a:t>Was there a War?</a:t>
            </a:r>
          </a:p>
        </p:txBody>
      </p:sp>
      <p:sp>
        <p:nvSpPr>
          <p:cNvPr id="203779" name="Rectangle 3"/>
          <p:cNvSpPr>
            <a:spLocks noGrp="1" noChangeArrowheads="1"/>
          </p:cNvSpPr>
          <p:nvPr>
            <p:ph type="body" idx="1"/>
          </p:nvPr>
        </p:nvSpPr>
        <p:spPr/>
        <p:txBody>
          <a:bodyPr/>
          <a:lstStyle/>
          <a:p>
            <a:r>
              <a:rPr lang="en-US"/>
              <a:t>What is a solemn or perfect war?</a:t>
            </a:r>
          </a:p>
          <a:p>
            <a:r>
              <a:rPr lang="en-US"/>
              <a:t>Was there a declaration of war with France?</a:t>
            </a:r>
          </a:p>
          <a:p>
            <a:r>
              <a:rPr lang="en-US"/>
              <a:t>Were we at peace with France?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5414653-6CCC-4805-9BC9-1CA7E479F156}" type="slidenum">
              <a:rPr lang="en-US"/>
              <a:pPr/>
              <a:t>9</a:t>
            </a:fld>
            <a:endParaRPr lang="en-US"/>
          </a:p>
        </p:txBody>
      </p:sp>
      <p:sp>
        <p:nvSpPr>
          <p:cNvPr id="241666" name="Rectangle 2"/>
          <p:cNvSpPr>
            <a:spLocks noGrp="1" noChangeArrowheads="1"/>
          </p:cNvSpPr>
          <p:nvPr>
            <p:ph type="title"/>
          </p:nvPr>
        </p:nvSpPr>
        <p:spPr/>
        <p:txBody>
          <a:bodyPr/>
          <a:lstStyle/>
          <a:p>
            <a:r>
              <a:rPr lang="en-US"/>
              <a:t>What war-like actions did we take?</a:t>
            </a:r>
          </a:p>
        </p:txBody>
      </p:sp>
      <p:sp>
        <p:nvSpPr>
          <p:cNvPr id="241667" name="Rectangle 3"/>
          <p:cNvSpPr>
            <a:spLocks noGrp="1" noChangeArrowheads="1"/>
          </p:cNvSpPr>
          <p:nvPr>
            <p:ph type="body" idx="1"/>
          </p:nvPr>
        </p:nvSpPr>
        <p:spPr/>
        <p:txBody>
          <a:bodyPr/>
          <a:lstStyle/>
          <a:p>
            <a:pPr>
              <a:lnSpc>
                <a:spcPct val="90000"/>
              </a:lnSpc>
            </a:pPr>
            <a:r>
              <a:rPr lang="en-US"/>
              <a:t>Evidence of a State of War</a:t>
            </a:r>
          </a:p>
          <a:p>
            <a:pPr lvl="1">
              <a:lnSpc>
                <a:spcPct val="90000"/>
              </a:lnSpc>
            </a:pPr>
            <a:r>
              <a:rPr lang="en-US"/>
              <a:t>1st. To resist the search of a French public vessel: </a:t>
            </a:r>
          </a:p>
          <a:p>
            <a:pPr lvl="1">
              <a:lnSpc>
                <a:spcPct val="90000"/>
              </a:lnSpc>
            </a:pPr>
            <a:r>
              <a:rPr lang="en-US"/>
              <a:t>2d. To capture any vessel that should attempt, by force, to compel submission to a search: </a:t>
            </a:r>
          </a:p>
          <a:p>
            <a:pPr lvl="1">
              <a:lnSpc>
                <a:spcPct val="90000"/>
              </a:lnSpc>
            </a:pPr>
            <a:r>
              <a:rPr lang="en-US"/>
              <a:t>3d. To re-capture any American vessel seized by a French vessel: and</a:t>
            </a:r>
          </a:p>
          <a:p>
            <a:pPr lvl="1">
              <a:lnSpc>
                <a:spcPct val="90000"/>
              </a:lnSpc>
            </a:pPr>
            <a:r>
              <a:rPr lang="en-US"/>
              <a:t>4th. To capture any French armed vessel wherever found on the high seas.</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1030</TotalTime>
  <Words>1620</Words>
  <Application>Microsoft Office PowerPoint</Application>
  <PresentationFormat>On-screen Show (4:3)</PresentationFormat>
  <Paragraphs>129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Blends</vt:lpstr>
      <vt:lpstr>Chapter 5 - Congressional National Security Powers</vt:lpstr>
      <vt:lpstr>Declaration of War</vt:lpstr>
      <vt:lpstr>When is the War Over?</vt:lpstr>
      <vt:lpstr>The Legal Domino Effects of War Example 1</vt:lpstr>
      <vt:lpstr>The Legal Domino Effects of War Example 2</vt:lpstr>
      <vt:lpstr>Brown v. US, 12 US 110 (1814)</vt:lpstr>
      <vt:lpstr>Bas v. Ting, 4 US 37 (1800)</vt:lpstr>
      <vt:lpstr>Was there a War?</vt:lpstr>
      <vt:lpstr>What war-like actions did we take?</vt:lpstr>
      <vt:lpstr>Imperfect War</vt:lpstr>
      <vt:lpstr>The Authorization of Force after 9/11</vt:lpstr>
      <vt:lpstr>What is the effect of this Authorization?</vt:lpstr>
      <vt:lpstr>Lichter v. US, 334 US 742 (1948)</vt:lpstr>
      <vt:lpstr>Legal Issues</vt:lpstr>
      <vt:lpstr>Greene v. McElroy 360 US 474 (1959) - 105</vt:lpstr>
      <vt:lpstr>Legal Issues</vt:lpstr>
      <vt:lpstr>The Scope of Congressional War Powers</vt:lpstr>
      <vt:lpstr>Stopped here</vt:lpstr>
      <vt:lpstr>Limits on Delegation: Skinner v. Mid-America Pipeline Co., 490 U.S. 212 (1989)</vt:lpstr>
      <vt:lpstr>Making Sense of Delegation Cases</vt:lpstr>
      <vt:lpstr>Appropriations as Evidence of Authorization for Executive Actions</vt:lpstr>
      <vt:lpstr>Congressional Limits through Appropriations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 Congressional National Security Powers</dc:title>
  <dc:creator>edward</dc:creator>
  <cp:lastModifiedBy>Edward Richards</cp:lastModifiedBy>
  <cp:revision>52</cp:revision>
  <dcterms:created xsi:type="dcterms:W3CDTF">2009-01-26T02:29:31Z</dcterms:created>
  <dcterms:modified xsi:type="dcterms:W3CDTF">2012-08-25T00:29:18Z</dcterms:modified>
</cp:coreProperties>
</file>