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425" r:id="rId3"/>
    <p:sldId id="445" r:id="rId4"/>
    <p:sldId id="443" r:id="rId5"/>
    <p:sldId id="423" r:id="rId6"/>
    <p:sldId id="422" r:id="rId7"/>
    <p:sldId id="421" r:id="rId8"/>
    <p:sldId id="444" r:id="rId9"/>
    <p:sldId id="446"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autoAdjust="0"/>
    <p:restoredTop sz="94646" autoAdjust="0"/>
  </p:normalViewPr>
  <p:slideViewPr>
    <p:cSldViewPr>
      <p:cViewPr varScale="1">
        <p:scale>
          <a:sx n="84" d="100"/>
          <a:sy n="84" d="100"/>
        </p:scale>
        <p:origin x="-50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72034" name="Group 2"/>
          <p:cNvGrpSpPr>
            <a:grpSpLocks/>
          </p:cNvGrpSpPr>
          <p:nvPr/>
        </p:nvGrpSpPr>
        <p:grpSpPr bwMode="auto">
          <a:xfrm>
            <a:off x="0" y="2438400"/>
            <a:ext cx="9009063" cy="1052513"/>
            <a:chOff x="0" y="1536"/>
            <a:chExt cx="5675" cy="663"/>
          </a:xfrm>
        </p:grpSpPr>
        <p:grpSp>
          <p:nvGrpSpPr>
            <p:cNvPr id="172035" name="Group 3"/>
            <p:cNvGrpSpPr>
              <a:grpSpLocks/>
            </p:cNvGrpSpPr>
            <p:nvPr/>
          </p:nvGrpSpPr>
          <p:grpSpPr bwMode="auto">
            <a:xfrm>
              <a:off x="183" y="1604"/>
              <a:ext cx="448" cy="299"/>
              <a:chOff x="720" y="336"/>
              <a:chExt cx="624" cy="432"/>
            </a:xfrm>
          </p:grpSpPr>
          <p:sp>
            <p:nvSpPr>
              <p:cNvPr id="172036"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2037"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72038" name="Group 6"/>
            <p:cNvGrpSpPr>
              <a:grpSpLocks/>
            </p:cNvGrpSpPr>
            <p:nvPr/>
          </p:nvGrpSpPr>
          <p:grpSpPr bwMode="auto">
            <a:xfrm>
              <a:off x="261" y="1870"/>
              <a:ext cx="465" cy="299"/>
              <a:chOff x="912" y="2640"/>
              <a:chExt cx="672" cy="432"/>
            </a:xfrm>
          </p:grpSpPr>
          <p:sp>
            <p:nvSpPr>
              <p:cNvPr id="172039"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2040"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72041"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2042"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2043"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72044"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172045"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72046"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p>
        </p:txBody>
      </p:sp>
      <p:sp>
        <p:nvSpPr>
          <p:cNvPr id="172047"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p>
        </p:txBody>
      </p:sp>
      <p:sp>
        <p:nvSpPr>
          <p:cNvPr id="172048"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56198387-A263-4933-822B-EE29DCAA0AC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6882036-8072-4E1F-A6CC-D6FACECFE309}" type="slidenum">
              <a:rPr lang="en-US"/>
              <a:pPr/>
              <a:t>‹#›</a:t>
            </a:fld>
            <a:endParaRPr lang="en-US"/>
          </a:p>
        </p:txBody>
      </p:sp>
    </p:spTree>
    <p:extLst>
      <p:ext uri="{BB962C8B-B14F-4D97-AF65-F5344CB8AC3E}">
        <p14:creationId xmlns:p14="http://schemas.microsoft.com/office/powerpoint/2010/main" val="545182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DCB8815-819F-4525-ACE1-1EB107E0419D}" type="slidenum">
              <a:rPr lang="en-US"/>
              <a:pPr/>
              <a:t>‹#›</a:t>
            </a:fld>
            <a:endParaRPr lang="en-US"/>
          </a:p>
        </p:txBody>
      </p:sp>
    </p:spTree>
    <p:extLst>
      <p:ext uri="{BB962C8B-B14F-4D97-AF65-F5344CB8AC3E}">
        <p14:creationId xmlns:p14="http://schemas.microsoft.com/office/powerpoint/2010/main" val="578143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F294F54-60F8-4B54-B4BD-4B1015BAECC9}" type="slidenum">
              <a:rPr lang="en-US"/>
              <a:pPr/>
              <a:t>‹#›</a:t>
            </a:fld>
            <a:endParaRPr lang="en-US"/>
          </a:p>
        </p:txBody>
      </p:sp>
    </p:spTree>
    <p:extLst>
      <p:ext uri="{BB962C8B-B14F-4D97-AF65-F5344CB8AC3E}">
        <p14:creationId xmlns:p14="http://schemas.microsoft.com/office/powerpoint/2010/main" val="1819967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E2E7A7E-47E3-4592-8A24-EC990D0F2078}" type="slidenum">
              <a:rPr lang="en-US"/>
              <a:pPr/>
              <a:t>‹#›</a:t>
            </a:fld>
            <a:endParaRPr lang="en-US"/>
          </a:p>
        </p:txBody>
      </p:sp>
    </p:spTree>
    <p:extLst>
      <p:ext uri="{BB962C8B-B14F-4D97-AF65-F5344CB8AC3E}">
        <p14:creationId xmlns:p14="http://schemas.microsoft.com/office/powerpoint/2010/main" val="1663294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13076D7-D2C0-4E77-8871-E87E64794554}" type="slidenum">
              <a:rPr lang="en-US"/>
              <a:pPr/>
              <a:t>‹#›</a:t>
            </a:fld>
            <a:endParaRPr lang="en-US"/>
          </a:p>
        </p:txBody>
      </p:sp>
    </p:spTree>
    <p:extLst>
      <p:ext uri="{BB962C8B-B14F-4D97-AF65-F5344CB8AC3E}">
        <p14:creationId xmlns:p14="http://schemas.microsoft.com/office/powerpoint/2010/main" val="2190640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654D366-1CA7-4AFB-A72C-989F70DA8C99}" type="slidenum">
              <a:rPr lang="en-US"/>
              <a:pPr/>
              <a:t>‹#›</a:t>
            </a:fld>
            <a:endParaRPr lang="en-US"/>
          </a:p>
        </p:txBody>
      </p:sp>
    </p:spTree>
    <p:extLst>
      <p:ext uri="{BB962C8B-B14F-4D97-AF65-F5344CB8AC3E}">
        <p14:creationId xmlns:p14="http://schemas.microsoft.com/office/powerpoint/2010/main" val="3606222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10A9F13-CF0F-4361-9B77-6AE91871DB20}" type="slidenum">
              <a:rPr lang="en-US"/>
              <a:pPr/>
              <a:t>‹#›</a:t>
            </a:fld>
            <a:endParaRPr lang="en-US"/>
          </a:p>
        </p:txBody>
      </p:sp>
    </p:spTree>
    <p:extLst>
      <p:ext uri="{BB962C8B-B14F-4D97-AF65-F5344CB8AC3E}">
        <p14:creationId xmlns:p14="http://schemas.microsoft.com/office/powerpoint/2010/main" val="3269027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5671C45-9A5C-4977-8C87-FF925CA4A257}" type="slidenum">
              <a:rPr lang="en-US"/>
              <a:pPr/>
              <a:t>‹#›</a:t>
            </a:fld>
            <a:endParaRPr lang="en-US"/>
          </a:p>
        </p:txBody>
      </p:sp>
    </p:spTree>
    <p:extLst>
      <p:ext uri="{BB962C8B-B14F-4D97-AF65-F5344CB8AC3E}">
        <p14:creationId xmlns:p14="http://schemas.microsoft.com/office/powerpoint/2010/main" val="913211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7DBA830-8E7C-4C35-99EE-6C4CFBC9DF41}" type="slidenum">
              <a:rPr lang="en-US"/>
              <a:pPr/>
              <a:t>‹#›</a:t>
            </a:fld>
            <a:endParaRPr lang="en-US"/>
          </a:p>
        </p:txBody>
      </p:sp>
    </p:spTree>
    <p:extLst>
      <p:ext uri="{BB962C8B-B14F-4D97-AF65-F5344CB8AC3E}">
        <p14:creationId xmlns:p14="http://schemas.microsoft.com/office/powerpoint/2010/main" val="890126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0C854FD-2460-4A3A-B327-4158ECB0ED34}" type="slidenum">
              <a:rPr lang="en-US"/>
              <a:pPr/>
              <a:t>‹#›</a:t>
            </a:fld>
            <a:endParaRPr lang="en-US"/>
          </a:p>
        </p:txBody>
      </p:sp>
    </p:spTree>
    <p:extLst>
      <p:ext uri="{BB962C8B-B14F-4D97-AF65-F5344CB8AC3E}">
        <p14:creationId xmlns:p14="http://schemas.microsoft.com/office/powerpoint/2010/main" val="3822860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1010"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71011"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71012"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71013"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71014"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71015"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71016"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71017"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71018"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1019"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endParaRPr lang="en-US"/>
          </a:p>
        </p:txBody>
      </p:sp>
      <p:sp>
        <p:nvSpPr>
          <p:cNvPr id="171020"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n-US"/>
          </a:p>
        </p:txBody>
      </p:sp>
      <p:sp>
        <p:nvSpPr>
          <p:cNvPr id="171021"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fld id="{8168B3A5-9145-4652-822D-CF44CFE4565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3600" b="1">
          <a:solidFill>
            <a:schemeClr val="tx1"/>
          </a:solidFill>
          <a:latin typeface="+mj-lt"/>
          <a:ea typeface="+mj-ea"/>
          <a:cs typeface="+mj-cs"/>
        </a:defRPr>
      </a:lvl1pPr>
      <a:lvl2pPr algn="l" rtl="0" fontAlgn="base">
        <a:spcBef>
          <a:spcPct val="0"/>
        </a:spcBef>
        <a:spcAft>
          <a:spcPct val="0"/>
        </a:spcAft>
        <a:defRPr sz="3600" b="1">
          <a:solidFill>
            <a:schemeClr val="tx1"/>
          </a:solidFill>
          <a:latin typeface="Arial Narrow" pitchFamily="34" charset="0"/>
        </a:defRPr>
      </a:lvl2pPr>
      <a:lvl3pPr algn="l" rtl="0" fontAlgn="base">
        <a:spcBef>
          <a:spcPct val="0"/>
        </a:spcBef>
        <a:spcAft>
          <a:spcPct val="0"/>
        </a:spcAft>
        <a:defRPr sz="3600" b="1">
          <a:solidFill>
            <a:schemeClr val="tx1"/>
          </a:solidFill>
          <a:latin typeface="Arial Narrow" pitchFamily="34" charset="0"/>
        </a:defRPr>
      </a:lvl3pPr>
      <a:lvl4pPr algn="l" rtl="0" fontAlgn="base">
        <a:spcBef>
          <a:spcPct val="0"/>
        </a:spcBef>
        <a:spcAft>
          <a:spcPct val="0"/>
        </a:spcAft>
        <a:defRPr sz="3600" b="1">
          <a:solidFill>
            <a:schemeClr val="tx1"/>
          </a:solidFill>
          <a:latin typeface="Arial Narrow" pitchFamily="34" charset="0"/>
        </a:defRPr>
      </a:lvl4pPr>
      <a:lvl5pPr algn="l" rtl="0" fontAlgn="base">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Chapter 4 - The President</a:t>
            </a:r>
            <a:r>
              <a:rPr lang="en-US">
                <a:latin typeface="Times New Roman"/>
              </a:rPr>
              <a:t>’</a:t>
            </a:r>
            <a:r>
              <a:rPr lang="en-US"/>
              <a:t>s National Security Powers</a:t>
            </a:r>
          </a:p>
        </p:txBody>
      </p:sp>
      <p:sp>
        <p:nvSpPr>
          <p:cNvPr id="2052" name="Rectangle 4"/>
          <p:cNvSpPr>
            <a:spLocks noGrp="1" noChangeArrowheads="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ctrTitle"/>
          </p:nvPr>
        </p:nvSpPr>
        <p:spPr/>
        <p:txBody>
          <a:bodyPr/>
          <a:lstStyle/>
          <a:p>
            <a:r>
              <a:rPr lang="en-US"/>
              <a:t>The President’s Emergency Powers</a:t>
            </a:r>
          </a:p>
        </p:txBody>
      </p:sp>
      <p:sp>
        <p:nvSpPr>
          <p:cNvPr id="181252" name="Rectangle 4"/>
          <p:cNvSpPr>
            <a:spLocks noGrp="1" noChangeArrowheads="1"/>
          </p:cNvSpPr>
          <p:nvPr>
            <p:ph type="subTitle"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p:txBody>
          <a:bodyPr/>
          <a:lstStyle/>
          <a:p>
            <a:r>
              <a:rPr lang="en-US"/>
              <a:t>In re Neagle, 135 U.S. 1 (1890)</a:t>
            </a:r>
          </a:p>
        </p:txBody>
      </p:sp>
      <p:sp>
        <p:nvSpPr>
          <p:cNvPr id="224259" name="Rectangle 3"/>
          <p:cNvSpPr>
            <a:spLocks noGrp="1" noChangeArrowheads="1"/>
          </p:cNvSpPr>
          <p:nvPr>
            <p:ph type="body" idx="1"/>
          </p:nvPr>
        </p:nvSpPr>
        <p:spPr/>
        <p:txBody>
          <a:bodyPr/>
          <a:lstStyle/>
          <a:p>
            <a:pPr>
              <a:lnSpc>
                <a:spcPct val="80000"/>
              </a:lnSpc>
            </a:pPr>
            <a:r>
              <a:rPr lang="en-US"/>
              <a:t>What happened and what is the court reviewing?</a:t>
            </a:r>
          </a:p>
          <a:p>
            <a:pPr lvl="1">
              <a:lnSpc>
                <a:spcPct val="80000"/>
              </a:lnSpc>
            </a:pPr>
            <a:r>
              <a:rPr lang="en-US"/>
              <a:t>Why does pretty much assure the result?</a:t>
            </a:r>
          </a:p>
          <a:p>
            <a:pPr>
              <a:lnSpc>
                <a:spcPct val="80000"/>
              </a:lnSpc>
            </a:pPr>
            <a:r>
              <a:rPr lang="en-US"/>
              <a:t>Did Congress forbid this action?</a:t>
            </a:r>
          </a:p>
          <a:p>
            <a:pPr>
              <a:lnSpc>
                <a:spcPct val="80000"/>
              </a:lnSpc>
            </a:pPr>
            <a:r>
              <a:rPr lang="en-US"/>
              <a:t>How does the court justify this with section 2, article 3, the "take care" clause?</a:t>
            </a:r>
          </a:p>
          <a:p>
            <a:pPr>
              <a:lnSpc>
                <a:spcPct val="80000"/>
              </a:lnSpc>
            </a:pPr>
            <a:r>
              <a:rPr lang="en-US"/>
              <a:t>Could a sheriff in CA do this under CA law?</a:t>
            </a:r>
          </a:p>
          <a:p>
            <a:pPr lvl="1">
              <a:lnSpc>
                <a:spcPct val="80000"/>
              </a:lnSpc>
            </a:pPr>
            <a:r>
              <a:rPr lang="en-US"/>
              <a:t>Why is this relevant to the federal case?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pPr>
              <a:lnSpc>
                <a:spcPct val="80000"/>
              </a:lnSpc>
            </a:pPr>
            <a:r>
              <a:rPr lang="en-US"/>
              <a:t>Is there a Statutory Alternative to an Emergency Action?</a:t>
            </a:r>
          </a:p>
        </p:txBody>
      </p:sp>
      <p:sp>
        <p:nvSpPr>
          <p:cNvPr id="222211" name="Rectangle 3"/>
          <p:cNvSpPr>
            <a:spLocks noGrp="1" noChangeArrowheads="1"/>
          </p:cNvSpPr>
          <p:nvPr>
            <p:ph type="body" idx="1"/>
          </p:nvPr>
        </p:nvSpPr>
        <p:spPr/>
        <p:txBody>
          <a:bodyPr/>
          <a:lstStyle/>
          <a:p>
            <a:pPr>
              <a:lnSpc>
                <a:spcPct val="80000"/>
              </a:lnSpc>
            </a:pPr>
            <a:r>
              <a:rPr lang="en-US"/>
              <a:t>How could the feds have worked with Ca and avoided this controversy?</a:t>
            </a:r>
          </a:p>
          <a:p>
            <a:pPr>
              <a:lnSpc>
                <a:spcPct val="80000"/>
              </a:lnSpc>
            </a:pPr>
            <a:r>
              <a:rPr lang="en-US"/>
              <a:t>Is this domestic or foreign?</a:t>
            </a:r>
          </a:p>
          <a:p>
            <a:pPr>
              <a:lnSpc>
                <a:spcPct val="80000"/>
              </a:lnSpc>
            </a:pPr>
            <a:r>
              <a:rPr lang="en-US"/>
              <a:t>What happened in the case of Kostza?</a:t>
            </a:r>
          </a:p>
          <a:p>
            <a:pPr>
              <a:lnSpc>
                <a:spcPct val="80000"/>
              </a:lnSpc>
            </a:pPr>
            <a:r>
              <a:rPr lang="en-US"/>
              <a:t>Why does the dissent say it matters where Kostza was grabbed?</a:t>
            </a:r>
          </a:p>
          <a:p>
            <a:pPr>
              <a:lnSpc>
                <a:spcPct val="80000"/>
              </a:lnSpc>
            </a:pPr>
            <a:r>
              <a:rPr lang="en-US"/>
              <a:t>Why does the dissent reject the use of the "take care clause"?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a:lstStyle/>
          <a:p>
            <a:r>
              <a:rPr lang="en-US"/>
              <a:t>Note 3 - The Pullman strike</a:t>
            </a:r>
          </a:p>
        </p:txBody>
      </p:sp>
      <p:sp>
        <p:nvSpPr>
          <p:cNvPr id="179203" name="Rectangle 3"/>
          <p:cNvSpPr>
            <a:spLocks noGrp="1" noChangeArrowheads="1"/>
          </p:cNvSpPr>
          <p:nvPr>
            <p:ph type="body" idx="1"/>
          </p:nvPr>
        </p:nvSpPr>
        <p:spPr/>
        <p:txBody>
          <a:bodyPr/>
          <a:lstStyle/>
          <a:p>
            <a:r>
              <a:rPr lang="en-US" sz="2800"/>
              <a:t>What where Pullman cars?</a:t>
            </a:r>
          </a:p>
          <a:p>
            <a:r>
              <a:rPr lang="en-US" sz="2800"/>
              <a:t>Who were Pullman porters?</a:t>
            </a:r>
          </a:p>
          <a:p>
            <a:r>
              <a:rPr lang="en-US" sz="2800"/>
              <a:t>Why was their union unique?</a:t>
            </a:r>
          </a:p>
          <a:p>
            <a:r>
              <a:rPr lang="en-US" sz="2800"/>
              <a:t>Why would their strike affect the mails?</a:t>
            </a:r>
          </a:p>
          <a:p>
            <a:pPr lvl="1"/>
            <a:r>
              <a:rPr lang="en-US" sz="2800"/>
              <a:t>Are there other reasons the president would intervene?</a:t>
            </a:r>
          </a:p>
          <a:p>
            <a:pPr lvl="1"/>
            <a:r>
              <a:rPr lang="en-US" sz="2800"/>
              <a:t>Could the trains have been run without the porters?</a:t>
            </a:r>
          </a:p>
          <a:p>
            <a:r>
              <a:rPr lang="en-US" sz="2800"/>
              <a:t>How was the legal basis for the president's injunction to stop the strike different from that in Youngstown?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lstStyle/>
          <a:p>
            <a:r>
              <a:rPr lang="en-US"/>
              <a:t>Note 4 - The Emancipation Proclamation</a:t>
            </a:r>
          </a:p>
        </p:txBody>
      </p:sp>
      <p:sp>
        <p:nvSpPr>
          <p:cNvPr id="178179" name="Rectangle 3"/>
          <p:cNvSpPr>
            <a:spLocks noGrp="1" noChangeArrowheads="1"/>
          </p:cNvSpPr>
          <p:nvPr>
            <p:ph type="body" idx="1"/>
          </p:nvPr>
        </p:nvSpPr>
        <p:spPr/>
        <p:txBody>
          <a:bodyPr/>
          <a:lstStyle/>
          <a:p>
            <a:r>
              <a:rPr lang="en-US"/>
              <a:t>Where did this free the slaves?</a:t>
            </a:r>
          </a:p>
          <a:p>
            <a:r>
              <a:rPr lang="en-US"/>
              <a:t>Why does this matter?</a:t>
            </a:r>
          </a:p>
          <a:p>
            <a:r>
              <a:rPr lang="en-US"/>
              <a:t>What would be the legal problem if he freed the slaves in the North?</a:t>
            </a:r>
          </a:p>
          <a:p>
            <a:r>
              <a:rPr lang="en-US"/>
              <a:t>What did free the slaves in the North?</a:t>
            </a:r>
          </a:p>
          <a:p>
            <a:r>
              <a:rPr lang="en-US"/>
              <a:t>Why did it need to be a constitutional amendment?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lstStyle/>
          <a:p>
            <a:r>
              <a:rPr lang="en-US"/>
              <a:t>Are Presidential Emergency Powers Implicit?</a:t>
            </a:r>
          </a:p>
        </p:txBody>
      </p:sp>
      <p:sp>
        <p:nvSpPr>
          <p:cNvPr id="177155" name="Rectangle 3"/>
          <p:cNvSpPr>
            <a:spLocks noGrp="1" noChangeArrowheads="1"/>
          </p:cNvSpPr>
          <p:nvPr>
            <p:ph type="body" idx="1"/>
          </p:nvPr>
        </p:nvSpPr>
        <p:spPr/>
        <p:txBody>
          <a:bodyPr/>
          <a:lstStyle/>
          <a:p>
            <a:r>
              <a:rPr lang="en-US"/>
              <a:t>What does this mean: </a:t>
            </a:r>
          </a:p>
          <a:p>
            <a:pPr lvl="1"/>
            <a:r>
              <a:rPr lang="en-US"/>
              <a:t>Rulers come and go; governments end and forms of government change; but sovereignty survives. A political society cannot endure without a supreme will somewhere. Sovereignty is never held in suspense.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p:txBody>
          <a:bodyPr/>
          <a:lstStyle/>
          <a:p>
            <a:r>
              <a:rPr lang="en-US"/>
              <a:t>Home Building &amp; Loan Assn. v. Blaisdell, 290 U.S. 398, 425-426 (1934)</a:t>
            </a:r>
          </a:p>
        </p:txBody>
      </p:sp>
      <p:sp>
        <p:nvSpPr>
          <p:cNvPr id="223235" name="Rectangle 3"/>
          <p:cNvSpPr>
            <a:spLocks noGrp="1" noChangeArrowheads="1"/>
          </p:cNvSpPr>
          <p:nvPr>
            <p:ph type="body" idx="1"/>
          </p:nvPr>
        </p:nvSpPr>
        <p:spPr/>
        <p:txBody>
          <a:bodyPr/>
          <a:lstStyle/>
          <a:p>
            <a:pPr>
              <a:lnSpc>
                <a:spcPct val="90000"/>
              </a:lnSpc>
            </a:pPr>
            <a:r>
              <a:rPr lang="en-US" sz="2400"/>
              <a:t>Emergency does not create power. Emergency does not increase granted power or remove or diminish the restrictions imposed upon power granted or reserved. The Constitution was adopted in a period of grave emergency. Its grants of power to the Federal Government and its limitations of the powers of the States were determined in the light of emergency and they were not altered by emergency. What power was thus granted and what limitations were thus imposed are questions which have always been, and always will be, the subject of close examination under our constitutional system.</a:t>
            </a:r>
          </a:p>
          <a:p>
            <a:pPr>
              <a:lnSpc>
                <a:spcPct val="90000"/>
              </a:lnSpc>
            </a:pPr>
            <a:r>
              <a:rPr lang="en-US" sz="2400"/>
              <a:t>Was this a court that supported the president?</a:t>
            </a:r>
          </a:p>
          <a:p>
            <a:pPr>
              <a:lnSpc>
                <a:spcPct val="90000"/>
              </a:lnSpc>
            </a:pPr>
            <a:r>
              <a:rPr lang="en-US" sz="2400"/>
              <a:t>Is it representative of the more current courts?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p:txBody>
          <a:bodyPr/>
          <a:lstStyle/>
          <a:p>
            <a:r>
              <a:rPr lang="en-US"/>
              <a:t>Saving the Union</a:t>
            </a:r>
          </a:p>
        </p:txBody>
      </p:sp>
      <p:sp>
        <p:nvSpPr>
          <p:cNvPr id="226307" name="Rectangle 3"/>
          <p:cNvSpPr>
            <a:spLocks noGrp="1" noChangeArrowheads="1"/>
          </p:cNvSpPr>
          <p:nvPr>
            <p:ph type="body" idx="1"/>
          </p:nvPr>
        </p:nvSpPr>
        <p:spPr/>
        <p:txBody>
          <a:bodyPr/>
          <a:lstStyle/>
          <a:p>
            <a:pPr>
              <a:lnSpc>
                <a:spcPct val="90000"/>
              </a:lnSpc>
            </a:pPr>
            <a:r>
              <a:rPr lang="en-US" sz="2800"/>
              <a:t>Compare and contrast with Lincoln's question of whether we can save the Constitution but lose the nation.</a:t>
            </a:r>
          </a:p>
          <a:p>
            <a:pPr>
              <a:lnSpc>
                <a:spcPct val="90000"/>
              </a:lnSpc>
            </a:pPr>
            <a:r>
              <a:rPr lang="en-US" sz="2800"/>
              <a:t>What does it mean to say that the president has the power, but not the legal authority, to act in domestic emergencies?</a:t>
            </a:r>
          </a:p>
          <a:p>
            <a:pPr>
              <a:lnSpc>
                <a:spcPct val="90000"/>
              </a:lnSpc>
            </a:pPr>
            <a:r>
              <a:rPr lang="en-US" sz="2800"/>
              <a:t>What can happen if he does acts unconstitutionally?</a:t>
            </a:r>
          </a:p>
          <a:p>
            <a:pPr lvl="1">
              <a:lnSpc>
                <a:spcPct val="90000"/>
              </a:lnSpc>
            </a:pPr>
            <a:r>
              <a:rPr lang="en-US" sz="2800"/>
              <a:t>Can congress limit these emergency powers?</a:t>
            </a:r>
          </a:p>
          <a:p>
            <a:pPr lvl="1">
              <a:lnSpc>
                <a:spcPct val="90000"/>
              </a:lnSpc>
            </a:pPr>
            <a:r>
              <a:rPr lang="en-US" sz="2800"/>
              <a:t>Do you think the court will intervene?</a:t>
            </a:r>
          </a:p>
          <a:p>
            <a:pPr>
              <a:lnSpc>
                <a:spcPct val="90000"/>
              </a:lnSpc>
            </a:pPr>
            <a:r>
              <a:rPr lang="en-US" sz="2800"/>
              <a:t>Is this better than having congress give him unlimited emergency powers?</a:t>
            </a:r>
          </a:p>
        </p:txBody>
      </p:sp>
    </p:spTree>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Edge</Template>
  <TotalTime>958</TotalTime>
  <Words>535</Words>
  <Application>Microsoft Office PowerPoint</Application>
  <PresentationFormat>On-screen Show (4:3)</PresentationFormat>
  <Paragraphs>43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Blends</vt:lpstr>
      <vt:lpstr>Chapter 4 - The President’s National Security Powers</vt:lpstr>
      <vt:lpstr>The President’s Emergency Powers</vt:lpstr>
      <vt:lpstr>In re Neagle, 135 U.S. 1 (1890)</vt:lpstr>
      <vt:lpstr>Is there a Statutory Alternative to an Emergency Action?</vt:lpstr>
      <vt:lpstr>Note 3 - The Pullman strike</vt:lpstr>
      <vt:lpstr>Note 4 - The Emancipation Proclamation</vt:lpstr>
      <vt:lpstr>Are Presidential Emergency Powers Implicit?</vt:lpstr>
      <vt:lpstr>Home Building &amp; Loan Assn. v. Blaisdell, 290 U.S. 398, 425-426 (1934)</vt:lpstr>
      <vt:lpstr>Saving the Union</vt:lpstr>
    </vt:vector>
  </TitlesOfParts>
  <Company>LSU 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4 - The President’s National Security Powers</dc:title>
  <dc:creator>edward</dc:creator>
  <cp:lastModifiedBy>Edward P Richards</cp:lastModifiedBy>
  <cp:revision>59</cp:revision>
  <dcterms:created xsi:type="dcterms:W3CDTF">2009-01-18T22:36:07Z</dcterms:created>
  <dcterms:modified xsi:type="dcterms:W3CDTF">2012-08-23T16:51:09Z</dcterms:modified>
</cp:coreProperties>
</file>