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458" r:id="rId2"/>
    <p:sldId id="459" r:id="rId3"/>
    <p:sldId id="471" r:id="rId4"/>
    <p:sldId id="473" r:id="rId5"/>
    <p:sldId id="474" r:id="rId6"/>
    <p:sldId id="256" r:id="rId7"/>
    <p:sldId id="438" r:id="rId8"/>
    <p:sldId id="437" r:id="rId9"/>
    <p:sldId id="439" r:id="rId10"/>
    <p:sldId id="440" r:id="rId11"/>
    <p:sldId id="442" r:id="rId12"/>
    <p:sldId id="444" r:id="rId13"/>
    <p:sldId id="441" r:id="rId14"/>
    <p:sldId id="448" r:id="rId15"/>
    <p:sldId id="445" r:id="rId16"/>
    <p:sldId id="435" r:id="rId17"/>
    <p:sldId id="446" r:id="rId18"/>
    <p:sldId id="449" r:id="rId19"/>
    <p:sldId id="455" r:id="rId20"/>
    <p:sldId id="456" r:id="rId21"/>
    <p:sldId id="457" r:id="rId22"/>
    <p:sldId id="451" r:id="rId23"/>
    <p:sldId id="452" r:id="rId24"/>
    <p:sldId id="453" r:id="rId25"/>
    <p:sldId id="454" r:id="rId26"/>
    <p:sldId id="483" r:id="rId27"/>
    <p:sldId id="475" r:id="rId28"/>
    <p:sldId id="476" r:id="rId29"/>
    <p:sldId id="477" r:id="rId30"/>
    <p:sldId id="478" r:id="rId31"/>
    <p:sldId id="485" r:id="rId32"/>
    <p:sldId id="480" r:id="rId33"/>
    <p:sldId id="481" r:id="rId34"/>
    <p:sldId id="482" r:id="rId35"/>
    <p:sldId id="460" r:id="rId36"/>
    <p:sldId id="484" r:id="rId37"/>
    <p:sldId id="470" r:id="rId3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0" autoAdjust="0"/>
    <p:restoredTop sz="86478" autoAdjust="0"/>
  </p:normalViewPr>
  <p:slideViewPr>
    <p:cSldViewPr>
      <p:cViewPr varScale="1">
        <p:scale>
          <a:sx n="64" d="100"/>
          <a:sy n="64" d="100"/>
        </p:scale>
        <p:origin x="-67" y="-1238"/>
      </p:cViewPr>
      <p:guideLst>
        <p:guide orient="horz" pos="2160"/>
        <p:guide pos="2880"/>
      </p:guideLst>
    </p:cSldViewPr>
  </p:slideViewPr>
  <p:outlineViewPr>
    <p:cViewPr>
      <p:scale>
        <a:sx n="33" d="100"/>
        <a:sy n="33" d="100"/>
      </p:scale>
      <p:origin x="0" y="324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72034" name="Group 2"/>
          <p:cNvGrpSpPr>
            <a:grpSpLocks/>
          </p:cNvGrpSpPr>
          <p:nvPr/>
        </p:nvGrpSpPr>
        <p:grpSpPr bwMode="auto">
          <a:xfrm>
            <a:off x="0" y="2438400"/>
            <a:ext cx="9009063" cy="1052513"/>
            <a:chOff x="0" y="1536"/>
            <a:chExt cx="5675" cy="663"/>
          </a:xfrm>
        </p:grpSpPr>
        <p:grpSp>
          <p:nvGrpSpPr>
            <p:cNvPr id="172035" name="Group 3"/>
            <p:cNvGrpSpPr>
              <a:grpSpLocks/>
            </p:cNvGrpSpPr>
            <p:nvPr/>
          </p:nvGrpSpPr>
          <p:grpSpPr bwMode="auto">
            <a:xfrm>
              <a:off x="183" y="1604"/>
              <a:ext cx="448" cy="299"/>
              <a:chOff x="720" y="336"/>
              <a:chExt cx="624" cy="432"/>
            </a:xfrm>
          </p:grpSpPr>
          <p:sp>
            <p:nvSpPr>
              <p:cNvPr id="172036"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3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2038" name="Group 6"/>
            <p:cNvGrpSpPr>
              <a:grpSpLocks/>
            </p:cNvGrpSpPr>
            <p:nvPr/>
          </p:nvGrpSpPr>
          <p:grpSpPr bwMode="auto">
            <a:xfrm>
              <a:off x="261" y="1870"/>
              <a:ext cx="465" cy="299"/>
              <a:chOff x="912" y="2640"/>
              <a:chExt cx="672" cy="432"/>
            </a:xfrm>
          </p:grpSpPr>
          <p:sp>
            <p:nvSpPr>
              <p:cNvPr id="172039"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4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204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42"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204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204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7204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7204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17204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17204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96CECECC-88D5-44BB-ADB8-0530FCB5383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45DFE2-6CDD-4091-A3F7-A4D014AF1010}" type="slidenum">
              <a:rPr lang="en-US"/>
              <a:pPr/>
              <a:t>‹#›</a:t>
            </a:fld>
            <a:endParaRPr lang="en-US"/>
          </a:p>
        </p:txBody>
      </p:sp>
    </p:spTree>
    <p:extLst>
      <p:ext uri="{BB962C8B-B14F-4D97-AF65-F5344CB8AC3E}">
        <p14:creationId xmlns:p14="http://schemas.microsoft.com/office/powerpoint/2010/main" val="35335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101671-A0A1-488D-B9DE-D95CE9FB6049}" type="slidenum">
              <a:rPr lang="en-US"/>
              <a:pPr/>
              <a:t>‹#›</a:t>
            </a:fld>
            <a:endParaRPr lang="en-US"/>
          </a:p>
        </p:txBody>
      </p:sp>
    </p:spTree>
    <p:extLst>
      <p:ext uri="{BB962C8B-B14F-4D97-AF65-F5344CB8AC3E}">
        <p14:creationId xmlns:p14="http://schemas.microsoft.com/office/powerpoint/2010/main" val="2741219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F50495-10FC-48F7-BC9E-14E84A180943}" type="slidenum">
              <a:rPr lang="en-US"/>
              <a:pPr/>
              <a:t>‹#›</a:t>
            </a:fld>
            <a:endParaRPr lang="en-US"/>
          </a:p>
        </p:txBody>
      </p:sp>
    </p:spTree>
    <p:extLst>
      <p:ext uri="{BB962C8B-B14F-4D97-AF65-F5344CB8AC3E}">
        <p14:creationId xmlns:p14="http://schemas.microsoft.com/office/powerpoint/2010/main" val="3811879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5F26EA-5389-4CAB-936C-368C115CBE63}" type="slidenum">
              <a:rPr lang="en-US"/>
              <a:pPr/>
              <a:t>‹#›</a:t>
            </a:fld>
            <a:endParaRPr lang="en-US"/>
          </a:p>
        </p:txBody>
      </p:sp>
    </p:spTree>
    <p:extLst>
      <p:ext uri="{BB962C8B-B14F-4D97-AF65-F5344CB8AC3E}">
        <p14:creationId xmlns:p14="http://schemas.microsoft.com/office/powerpoint/2010/main" val="179639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6FF067-DB2D-46DA-A3E3-0082260AF7EC}" type="slidenum">
              <a:rPr lang="en-US"/>
              <a:pPr/>
              <a:t>‹#›</a:t>
            </a:fld>
            <a:endParaRPr lang="en-US"/>
          </a:p>
        </p:txBody>
      </p:sp>
    </p:spTree>
    <p:extLst>
      <p:ext uri="{BB962C8B-B14F-4D97-AF65-F5344CB8AC3E}">
        <p14:creationId xmlns:p14="http://schemas.microsoft.com/office/powerpoint/2010/main" val="206091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D544996-717F-4231-BDD7-C2A16A91F897}" type="slidenum">
              <a:rPr lang="en-US"/>
              <a:pPr/>
              <a:t>‹#›</a:t>
            </a:fld>
            <a:endParaRPr lang="en-US"/>
          </a:p>
        </p:txBody>
      </p:sp>
    </p:spTree>
    <p:extLst>
      <p:ext uri="{BB962C8B-B14F-4D97-AF65-F5344CB8AC3E}">
        <p14:creationId xmlns:p14="http://schemas.microsoft.com/office/powerpoint/2010/main" val="387529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45BFFA8-17A1-490E-B366-2359831FAB0B}" type="slidenum">
              <a:rPr lang="en-US"/>
              <a:pPr/>
              <a:t>‹#›</a:t>
            </a:fld>
            <a:endParaRPr lang="en-US"/>
          </a:p>
        </p:txBody>
      </p:sp>
    </p:spTree>
    <p:extLst>
      <p:ext uri="{BB962C8B-B14F-4D97-AF65-F5344CB8AC3E}">
        <p14:creationId xmlns:p14="http://schemas.microsoft.com/office/powerpoint/2010/main" val="12147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9343A51-C63C-4779-9969-4A1FFE54E082}" type="slidenum">
              <a:rPr lang="en-US"/>
              <a:pPr/>
              <a:t>‹#›</a:t>
            </a:fld>
            <a:endParaRPr lang="en-US"/>
          </a:p>
        </p:txBody>
      </p:sp>
    </p:spTree>
    <p:extLst>
      <p:ext uri="{BB962C8B-B14F-4D97-AF65-F5344CB8AC3E}">
        <p14:creationId xmlns:p14="http://schemas.microsoft.com/office/powerpoint/2010/main" val="395160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C66D7E-E626-4808-96BA-04A787CB927C}" type="slidenum">
              <a:rPr lang="en-US"/>
              <a:pPr/>
              <a:t>‹#›</a:t>
            </a:fld>
            <a:endParaRPr lang="en-US"/>
          </a:p>
        </p:txBody>
      </p:sp>
    </p:spTree>
    <p:extLst>
      <p:ext uri="{BB962C8B-B14F-4D97-AF65-F5344CB8AC3E}">
        <p14:creationId xmlns:p14="http://schemas.microsoft.com/office/powerpoint/2010/main" val="222884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4F4E7B-4007-4C94-AA92-40ADBF2C22DB}" type="slidenum">
              <a:rPr lang="en-US"/>
              <a:pPr/>
              <a:t>‹#›</a:t>
            </a:fld>
            <a:endParaRPr lang="en-US"/>
          </a:p>
        </p:txBody>
      </p:sp>
    </p:spTree>
    <p:extLst>
      <p:ext uri="{BB962C8B-B14F-4D97-AF65-F5344CB8AC3E}">
        <p14:creationId xmlns:p14="http://schemas.microsoft.com/office/powerpoint/2010/main" val="232093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2"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5"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71017"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1018"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101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17102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17102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0D97EE14-9E23-4F17-ADAC-11C959F5E6E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otech.law.lsu.edu/cases/adlaw/ins_v_chadha.htm" TargetMode="External"/><Relationship Id="rId2" Type="http://schemas.openxmlformats.org/officeDocument/2006/relationships/hyperlink" Target="http://biotech.law.lsu.edu/cases/nat-sec/Curtiss-Wright.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a:t>
            </a:r>
            <a:endParaRPr lang="en-US" dirty="0"/>
          </a:p>
        </p:txBody>
      </p:sp>
      <p:sp>
        <p:nvSpPr>
          <p:cNvPr id="3" name="Subtitle 2"/>
          <p:cNvSpPr>
            <a:spLocks noGrp="1"/>
          </p:cNvSpPr>
          <p:nvPr>
            <p:ph type="subTitle" idx="1"/>
          </p:nvPr>
        </p:nvSpPr>
        <p:spPr/>
        <p:txBody>
          <a:bodyPr/>
          <a:lstStyle/>
          <a:p>
            <a:r>
              <a:rPr lang="en-US" dirty="0" smtClean="0"/>
              <a:t>Continued</a:t>
            </a:r>
            <a:endParaRPr lang="en-US" dirty="0"/>
          </a:p>
        </p:txBody>
      </p:sp>
    </p:spTree>
    <p:extLst>
      <p:ext uri="{BB962C8B-B14F-4D97-AF65-F5344CB8AC3E}">
        <p14:creationId xmlns:p14="http://schemas.microsoft.com/office/powerpoint/2010/main" val="2405763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t>The Joint Resolution</a:t>
            </a:r>
          </a:p>
        </p:txBody>
      </p:sp>
      <p:sp>
        <p:nvSpPr>
          <p:cNvPr id="197635" name="Rectangle 3"/>
          <p:cNvSpPr>
            <a:spLocks noGrp="1" noChangeArrowheads="1"/>
          </p:cNvSpPr>
          <p:nvPr>
            <p:ph type="body" idx="1"/>
          </p:nvPr>
        </p:nvSpPr>
        <p:spPr/>
        <p:txBody>
          <a:bodyPr/>
          <a:lstStyle/>
          <a:p>
            <a:r>
              <a:rPr lang="en-US" dirty="0"/>
              <a:t>Where do the underlying events take place, in or outside the US?</a:t>
            </a:r>
          </a:p>
          <a:p>
            <a:r>
              <a:rPr lang="en-US" dirty="0"/>
              <a:t>Does this court see this a foreign affairs issue?</a:t>
            </a:r>
          </a:p>
          <a:p>
            <a:r>
              <a:rPr lang="en-US" dirty="0"/>
              <a:t>Why is that critical?</a:t>
            </a:r>
          </a:p>
          <a:p>
            <a:pPr lvl="1"/>
            <a:r>
              <a:rPr lang="en-US" dirty="0"/>
              <a:t>Think of what else is going on with the delegation doctrine at this time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dirty="0"/>
              <a:t>The Delegated Powers</a:t>
            </a:r>
          </a:p>
        </p:txBody>
      </p:sp>
      <p:sp>
        <p:nvSpPr>
          <p:cNvPr id="199683" name="Rectangle 3"/>
          <p:cNvSpPr>
            <a:spLocks noGrp="1" noChangeArrowheads="1"/>
          </p:cNvSpPr>
          <p:nvPr>
            <p:ph type="body" idx="1"/>
          </p:nvPr>
        </p:nvSpPr>
        <p:spPr/>
        <p:txBody>
          <a:bodyPr/>
          <a:lstStyle/>
          <a:p>
            <a:r>
              <a:rPr lang="en-US" dirty="0"/>
              <a:t>What findings does the president have to do to make under the joint resolution?</a:t>
            </a:r>
          </a:p>
          <a:p>
            <a:r>
              <a:rPr lang="en-US" dirty="0"/>
              <a:t>What does he have to do with the findings to trigger the joint resolution?</a:t>
            </a:r>
          </a:p>
          <a:p>
            <a:r>
              <a:rPr lang="en-US" dirty="0"/>
              <a:t>What penalties does the law provide?</a:t>
            </a:r>
          </a:p>
          <a:p>
            <a:r>
              <a:rPr lang="en-US" dirty="0"/>
              <a:t>Why do the penalties have to come from Congress</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dirty="0"/>
              <a:t>The Presidential Declaration</a:t>
            </a:r>
          </a:p>
        </p:txBody>
      </p:sp>
      <p:sp>
        <p:nvSpPr>
          <p:cNvPr id="201731" name="Rectangle 3"/>
          <p:cNvSpPr>
            <a:spLocks noGrp="1" noChangeArrowheads="1"/>
          </p:cNvSpPr>
          <p:nvPr>
            <p:ph type="body" idx="1"/>
          </p:nvPr>
        </p:nvSpPr>
        <p:spPr>
          <a:xfrm>
            <a:off x="0" y="2057400"/>
            <a:ext cx="8839200" cy="4495800"/>
          </a:xfrm>
        </p:spPr>
        <p:txBody>
          <a:bodyPr/>
          <a:lstStyle/>
          <a:p>
            <a:pPr>
              <a:lnSpc>
                <a:spcPct val="80000"/>
              </a:lnSpc>
              <a:buFont typeface="Wingdings" pitchFamily="2" charset="2"/>
              <a:buNone/>
            </a:pPr>
            <a:r>
              <a:rPr lang="en-US" sz="2400" dirty="0"/>
              <a:t>      Now, therefore, I, Franklin D. Roosevelt, President of the United States of America, acting under and by virtue of the authority conferred in me by the said joint resolution of Congress, do hereby declare and proclaim that I have found that the prohibition of the sale of arms and munitions of war in the United States to those countries now engaged in armed conflict in the Chaco may contribute to the reestablishment of peace between those countries, and that I have consulted with the governments of other American Republics and have been assured of the cooperation of such governments as I have deemed necessary as contemplated by the said joint resolution; and I do hereby admonish all citizens of the United States and every person to abstain from every violation of the provisions of the Joint Resolution above set forth, hereby made applicable to Bolivia and Paraguay, and I do hereby warn them that all violations of such provisions will be rigorously prosecuted.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dirty="0"/>
              <a:t>Constitutional Allocation of Powers</a:t>
            </a:r>
          </a:p>
        </p:txBody>
      </p:sp>
      <p:sp>
        <p:nvSpPr>
          <p:cNvPr id="198659" name="Rectangle 3"/>
          <p:cNvSpPr>
            <a:spLocks noGrp="1" noChangeArrowheads="1"/>
          </p:cNvSpPr>
          <p:nvPr>
            <p:ph type="body" idx="1"/>
          </p:nvPr>
        </p:nvSpPr>
        <p:spPr/>
        <p:txBody>
          <a:bodyPr/>
          <a:lstStyle/>
          <a:p>
            <a:r>
              <a:rPr lang="en-US"/>
              <a:t>In this court's analysis, who held the domestic powers between the Declaration of Independence and the signing of the Constitution?</a:t>
            </a:r>
          </a:p>
          <a:p>
            <a:r>
              <a:rPr lang="en-US"/>
              <a:t>Who held the foreign powers during this period?</a:t>
            </a:r>
          </a:p>
          <a:p>
            <a:r>
              <a:rPr lang="en-US"/>
              <a:t>What does this mean for the transfer of powers in the Constitution?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r>
              <a:rPr lang="en-US" dirty="0"/>
              <a:t>The Senate Report of 1816</a:t>
            </a:r>
          </a:p>
        </p:txBody>
      </p:sp>
      <p:sp>
        <p:nvSpPr>
          <p:cNvPr id="214019" name="Rectangle 3"/>
          <p:cNvSpPr>
            <a:spLocks noGrp="1" noChangeArrowheads="1"/>
          </p:cNvSpPr>
          <p:nvPr>
            <p:ph type="body" idx="1"/>
          </p:nvPr>
        </p:nvSpPr>
        <p:spPr/>
        <p:txBody>
          <a:bodyPr/>
          <a:lstStyle/>
          <a:p>
            <a:pPr>
              <a:lnSpc>
                <a:spcPct val="80000"/>
              </a:lnSpc>
            </a:pPr>
            <a:r>
              <a:rPr lang="en-US" sz="2800"/>
              <a:t>"The President is the constitutional representative of the United States with regard to foreign nations. He manages our concerns with foreign nations and must necessarily be most competent to determine when, how, and upon what subjects negotiation may be urged with the greatest prospect of success. For his conduct he is responsible to the Constitution. The committee consider this responsibility the surest pledge for the faithful discharge of his duty. They think the interference of the Senate in the direction of foreign negotiations calculated to diminish that responsibility and thereby to impair the best security for the national safety.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dirty="0"/>
              <a:t>Is this a Proper Delegation?</a:t>
            </a:r>
          </a:p>
        </p:txBody>
      </p:sp>
      <p:sp>
        <p:nvSpPr>
          <p:cNvPr id="207875" name="Rectangle 3"/>
          <p:cNvSpPr>
            <a:spLocks noGrp="1" noChangeArrowheads="1"/>
          </p:cNvSpPr>
          <p:nvPr>
            <p:ph type="body" idx="1"/>
          </p:nvPr>
        </p:nvSpPr>
        <p:spPr/>
        <p:txBody>
          <a:bodyPr/>
          <a:lstStyle/>
          <a:p>
            <a:r>
              <a:rPr lang="en-US"/>
              <a:t>The Court's question:</a:t>
            </a:r>
          </a:p>
          <a:p>
            <a:pPr lvl="1"/>
            <a:r>
              <a:rPr lang="en-US"/>
              <a:t>In other words, assuming (but not deciding) that the challenged delegation, if it were confined to internal affairs, would be invalid, may it nevertheless be sustained on the ground that its exclusive aim is to afford a remedy for a hurtful condition within foreign territory?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dirty="0"/>
              <a:t>The Sole Organ </a:t>
            </a:r>
          </a:p>
        </p:txBody>
      </p:sp>
      <p:sp>
        <p:nvSpPr>
          <p:cNvPr id="191491" name="Rectangle 3"/>
          <p:cNvSpPr>
            <a:spLocks noGrp="1" noChangeArrowheads="1"/>
          </p:cNvSpPr>
          <p:nvPr>
            <p:ph type="body" idx="1"/>
          </p:nvPr>
        </p:nvSpPr>
        <p:spPr/>
        <p:txBody>
          <a:bodyPr/>
          <a:lstStyle/>
          <a:p>
            <a:r>
              <a:rPr lang="en-US" sz="2800" dirty="0"/>
              <a:t>As Marshall said in his great argument of March 7, 1800, in the House of Representatives, ‘‘the President is the sole organ of the nation in its external relations, and its sole representative with foreign nations.’’</a:t>
            </a:r>
          </a:p>
          <a:p>
            <a:r>
              <a:rPr lang="en-US" sz="2800" dirty="0"/>
              <a:t>What are the possible meaning of this formulation?</a:t>
            </a:r>
          </a:p>
          <a:p>
            <a:pPr lvl="1"/>
            <a:r>
              <a:rPr lang="en-US" sz="2800" dirty="0"/>
              <a:t>Does the president get to make all the foreign policy</a:t>
            </a:r>
            <a:r>
              <a:rPr lang="en-US" sz="2800" dirty="0" smtClean="0"/>
              <a:t>?</a:t>
            </a:r>
          </a:p>
          <a:p>
            <a:pPr lvl="1"/>
            <a:r>
              <a:rPr lang="en-US" sz="2800" dirty="0" smtClean="0"/>
              <a:t>How is the treaty power limited?</a:t>
            </a:r>
            <a:endParaRPr lang="en-US" sz="2800" dirty="0"/>
          </a:p>
          <a:p>
            <a:pPr lvl="1"/>
            <a:r>
              <a:rPr lang="en-US" sz="2800" dirty="0"/>
              <a:t>Is he just the spokesman for the US?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dirty="0"/>
              <a:t>The Congressional Role in Foreign Policy</a:t>
            </a:r>
          </a:p>
        </p:txBody>
      </p:sp>
      <p:sp>
        <p:nvSpPr>
          <p:cNvPr id="209923" name="Rectangle 3"/>
          <p:cNvSpPr>
            <a:spLocks noGrp="1" noChangeArrowheads="1"/>
          </p:cNvSpPr>
          <p:nvPr>
            <p:ph type="body" idx="1"/>
          </p:nvPr>
        </p:nvSpPr>
        <p:spPr/>
        <p:txBody>
          <a:bodyPr/>
          <a:lstStyle/>
          <a:p>
            <a:r>
              <a:rPr lang="en-US"/>
              <a:t>How can Congress affect foreign policy?</a:t>
            </a:r>
          </a:p>
          <a:p>
            <a:r>
              <a:rPr lang="en-US"/>
              <a:t>Can it forbid specific actions?</a:t>
            </a:r>
          </a:p>
          <a:p>
            <a:r>
              <a:rPr lang="en-US"/>
              <a:t>Did this court think that congress should try to specifically direct the president on foreign affairs?</a:t>
            </a:r>
          </a:p>
          <a:p>
            <a:r>
              <a:rPr lang="en-US"/>
              <a:t>Why does the court find that this is not an improper delegation of authority case?</a:t>
            </a:r>
          </a:p>
          <a:p>
            <a:r>
              <a:rPr lang="en-US"/>
              <a:t>Is the Court's discussion of the history of foreign powers just dicta?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dirty="0"/>
              <a:t>The Nature of Foreign and Domestic Powers</a:t>
            </a:r>
          </a:p>
        </p:txBody>
      </p:sp>
      <p:sp>
        <p:nvSpPr>
          <p:cNvPr id="217091" name="Rectangle 3"/>
          <p:cNvSpPr>
            <a:spLocks noGrp="1" noChangeArrowheads="1"/>
          </p:cNvSpPr>
          <p:nvPr>
            <p:ph type="body" idx="1"/>
          </p:nvPr>
        </p:nvSpPr>
        <p:spPr/>
        <p:txBody>
          <a:bodyPr/>
          <a:lstStyle/>
          <a:p>
            <a:pPr>
              <a:lnSpc>
                <a:spcPct val="90000"/>
              </a:lnSpc>
            </a:pPr>
            <a:r>
              <a:rPr lang="en-US" sz="2800" dirty="0"/>
              <a:t>The Court presumes that there is a fundamental difference in the types of powers the president needs for foreign and domestic powers</a:t>
            </a:r>
          </a:p>
          <a:p>
            <a:pPr lvl="1">
              <a:lnSpc>
                <a:spcPct val="90000"/>
              </a:lnSpc>
            </a:pPr>
            <a:r>
              <a:rPr lang="en-US" sz="2800" dirty="0"/>
              <a:t>Clearly military actions and threats are different</a:t>
            </a:r>
          </a:p>
          <a:p>
            <a:pPr lvl="1">
              <a:lnSpc>
                <a:spcPct val="90000"/>
              </a:lnSpc>
            </a:pPr>
            <a:r>
              <a:rPr lang="en-US" sz="2800" dirty="0"/>
              <a:t>What about trade and commercial issues?</a:t>
            </a:r>
          </a:p>
          <a:p>
            <a:pPr lvl="1">
              <a:lnSpc>
                <a:spcPct val="90000"/>
              </a:lnSpc>
            </a:pPr>
            <a:r>
              <a:rPr lang="en-US" sz="2800" dirty="0"/>
              <a:t>What about immigration and other human rights issues?</a:t>
            </a:r>
          </a:p>
          <a:p>
            <a:pPr>
              <a:lnSpc>
                <a:spcPct val="90000"/>
              </a:lnSpc>
            </a:pPr>
            <a:r>
              <a:rPr lang="en-US" sz="2800" dirty="0"/>
              <a:t>Are domestic problems really just domestic, or do most have international implications</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dirty="0"/>
              <a:t>Dames &amp; Moore v. Regan, 453 US 654 (1981)</a:t>
            </a:r>
          </a:p>
        </p:txBody>
      </p:sp>
      <p:sp>
        <p:nvSpPr>
          <p:cNvPr id="144387" name="Rectangle 3"/>
          <p:cNvSpPr>
            <a:spLocks noGrp="1" noChangeArrowheads="1"/>
          </p:cNvSpPr>
          <p:nvPr>
            <p:ph type="body" idx="1"/>
          </p:nvPr>
        </p:nvSpPr>
        <p:spPr/>
        <p:txBody>
          <a:bodyPr/>
          <a:lstStyle/>
          <a:p>
            <a:r>
              <a:rPr lang="en-US" dirty="0"/>
              <a:t>What was the Iranian hostage crisis?</a:t>
            </a:r>
          </a:p>
          <a:p>
            <a:r>
              <a:rPr lang="en-US" dirty="0"/>
              <a:t>What did President Carter have to agree to as a condition of the hostages being released?</a:t>
            </a:r>
          </a:p>
          <a:p>
            <a:r>
              <a:rPr lang="en-US" dirty="0"/>
              <a:t>Was this power specifically authorized by Congress?</a:t>
            </a:r>
          </a:p>
          <a:p>
            <a:r>
              <a:rPr lang="en-US" dirty="0"/>
              <a:t>Did the Court find any specific statutory authority for the president's actions?</a:t>
            </a:r>
          </a:p>
        </p:txBody>
      </p:sp>
    </p:spTree>
    <p:extLst>
      <p:ext uri="{BB962C8B-B14F-4D97-AF65-F5344CB8AC3E}">
        <p14:creationId xmlns:p14="http://schemas.microsoft.com/office/powerpoint/2010/main" val="711281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dirty="0" smtClean="0"/>
              <a:t>Public Citizen v. United States Department of Justice, 491 U.S. 440 (1989)</a:t>
            </a:r>
            <a:endParaRPr lang="en-US" dirty="0"/>
          </a:p>
        </p:txBody>
      </p:sp>
      <p:sp>
        <p:nvSpPr>
          <p:cNvPr id="141315" name="Rectangle 3"/>
          <p:cNvSpPr>
            <a:spLocks noGrp="1" noChangeArrowheads="1"/>
          </p:cNvSpPr>
          <p:nvPr>
            <p:ph type="body" idx="1"/>
          </p:nvPr>
        </p:nvSpPr>
        <p:spPr/>
        <p:txBody>
          <a:bodyPr>
            <a:normAutofit fontScale="92500" lnSpcReduction="10000"/>
          </a:bodyPr>
          <a:lstStyle/>
          <a:p>
            <a:pPr lvl="0"/>
            <a:r>
              <a:rPr lang="en-US" dirty="0" smtClean="0"/>
              <a:t> Public Citizen sued the DOJ to get judicial nominee evaluations that DOJ had obtained from the ABA. It claimed that the ABA committee was advising the government and was subject to the Federal Advisory Committee.</a:t>
            </a:r>
          </a:p>
          <a:p>
            <a:pPr lvl="0"/>
            <a:r>
              <a:rPr lang="en-US" dirty="0" smtClean="0"/>
              <a:t>The court held that the ABA committee was not within the congressional intent of the law, although it seemed to be within the letter of the law.</a:t>
            </a:r>
          </a:p>
          <a:p>
            <a:pPr lvl="0"/>
            <a:r>
              <a:rPr lang="en-US" dirty="0" smtClean="0"/>
              <a:t>The court was looking for a way to dodge declaring the FACA unconstitutional.</a:t>
            </a:r>
          </a:p>
        </p:txBody>
      </p:sp>
    </p:spTree>
    <p:extLst>
      <p:ext uri="{BB962C8B-B14F-4D97-AF65-F5344CB8AC3E}">
        <p14:creationId xmlns:p14="http://schemas.microsoft.com/office/powerpoint/2010/main" val="3680512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dirty="0"/>
              <a:t>Private Claims Affecting Foreign Policy</a:t>
            </a:r>
          </a:p>
        </p:txBody>
      </p:sp>
      <p:sp>
        <p:nvSpPr>
          <p:cNvPr id="143363" name="Rectangle 3"/>
          <p:cNvSpPr>
            <a:spLocks noGrp="1" noChangeArrowheads="1"/>
          </p:cNvSpPr>
          <p:nvPr>
            <p:ph type="body" idx="1"/>
          </p:nvPr>
        </p:nvSpPr>
        <p:spPr/>
        <p:txBody>
          <a:bodyPr/>
          <a:lstStyle/>
          <a:p>
            <a:r>
              <a:rPr lang="en-US" sz="2800"/>
              <a:t>What sort of private claims can their be against foreign governments?</a:t>
            </a:r>
          </a:p>
          <a:p>
            <a:r>
              <a:rPr lang="en-US" sz="2800"/>
              <a:t>Is there any international law right to private claims against states?</a:t>
            </a:r>
          </a:p>
          <a:p>
            <a:r>
              <a:rPr lang="en-US" sz="2800"/>
              <a:t>Are these used by human rights advocates?</a:t>
            </a:r>
          </a:p>
          <a:p>
            <a:r>
              <a:rPr lang="en-US" sz="2800"/>
              <a:t>How can these effect diplomacy?</a:t>
            </a:r>
          </a:p>
          <a:p>
            <a:r>
              <a:rPr lang="en-US" sz="2800"/>
              <a:t>What about threats of prosecutions of heads of state or senior government officials once out of office?</a:t>
            </a:r>
          </a:p>
          <a:p>
            <a:pPr lvl="1"/>
            <a:r>
              <a:rPr lang="en-US" sz="2800"/>
              <a:t>What is the current controversy over this threat?</a:t>
            </a:r>
          </a:p>
        </p:txBody>
      </p:sp>
    </p:spTree>
    <p:extLst>
      <p:ext uri="{BB962C8B-B14F-4D97-AF65-F5344CB8AC3E}">
        <p14:creationId xmlns:p14="http://schemas.microsoft.com/office/powerpoint/2010/main" val="156485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dirty="0"/>
              <a:t>Legal Authority and Custom</a:t>
            </a:r>
          </a:p>
        </p:txBody>
      </p:sp>
      <p:sp>
        <p:nvSpPr>
          <p:cNvPr id="181251" name="Rectangle 3"/>
          <p:cNvSpPr>
            <a:spLocks noGrp="1" noChangeArrowheads="1"/>
          </p:cNvSpPr>
          <p:nvPr>
            <p:ph type="body" idx="1"/>
          </p:nvPr>
        </p:nvSpPr>
        <p:spPr/>
        <p:txBody>
          <a:bodyPr/>
          <a:lstStyle/>
          <a:p>
            <a:pPr>
              <a:lnSpc>
                <a:spcPct val="90000"/>
              </a:lnSpc>
            </a:pPr>
            <a:r>
              <a:rPr lang="en-US" sz="2400"/>
              <a:t>Had presidents settled such claims before, in the absence of clear statutory authority?</a:t>
            </a:r>
          </a:p>
          <a:p>
            <a:pPr>
              <a:lnSpc>
                <a:spcPct val="90000"/>
              </a:lnSpc>
            </a:pPr>
            <a:r>
              <a:rPr lang="en-US" sz="2400"/>
              <a:t>Where did the court look for congressional intent?</a:t>
            </a:r>
          </a:p>
          <a:p>
            <a:pPr lvl="1">
              <a:lnSpc>
                <a:spcPct val="90000"/>
              </a:lnSpc>
            </a:pPr>
            <a:r>
              <a:rPr lang="en-US" sz="2400"/>
              <a:t>Crucial to our decision today is the conclusion that Congress has implicitly approved the practice of claim settlement by executive agreement. This is best demonstrated by Congress’ enactment of the International Claims Settlement Act of 1949, 22 U.S.C. §1621 et seq. (1976 ed. and Supp. IV).</a:t>
            </a:r>
          </a:p>
          <a:p>
            <a:pPr>
              <a:lnSpc>
                <a:spcPct val="90000"/>
              </a:lnSpc>
            </a:pPr>
            <a:r>
              <a:rPr lang="en-US" sz="2400"/>
              <a:t>Did Congress review President Carter's actions?</a:t>
            </a:r>
          </a:p>
          <a:p>
            <a:pPr>
              <a:lnSpc>
                <a:spcPct val="90000"/>
              </a:lnSpc>
            </a:pPr>
            <a:r>
              <a:rPr lang="en-US" sz="2400"/>
              <a:t>Did Congress take any action to counter the President's actions?</a:t>
            </a:r>
          </a:p>
          <a:p>
            <a:pPr>
              <a:lnSpc>
                <a:spcPct val="90000"/>
              </a:lnSpc>
            </a:pPr>
            <a:r>
              <a:rPr lang="en-US" sz="2400"/>
              <a:t>Why does the court say this inaction is acquiescence?</a:t>
            </a:r>
          </a:p>
        </p:txBody>
      </p:sp>
    </p:spTree>
    <p:extLst>
      <p:ext uri="{BB962C8B-B14F-4D97-AF65-F5344CB8AC3E}">
        <p14:creationId xmlns:p14="http://schemas.microsoft.com/office/powerpoint/2010/main" val="91616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dirty="0"/>
              <a:t>The Prize Cases, 67 U.S. (2 Black) 635 (</a:t>
            </a:r>
            <a:r>
              <a:rPr lang="en-US" dirty="0" smtClean="0"/>
              <a:t>1863)</a:t>
            </a:r>
            <a:endParaRPr lang="en-US" dirty="0"/>
          </a:p>
        </p:txBody>
      </p:sp>
      <p:sp>
        <p:nvSpPr>
          <p:cNvPr id="219139" name="Rectangle 3"/>
          <p:cNvSpPr>
            <a:spLocks noGrp="1" noChangeArrowheads="1"/>
          </p:cNvSpPr>
          <p:nvPr>
            <p:ph type="body" idx="1"/>
          </p:nvPr>
        </p:nvSpPr>
        <p:spPr/>
        <p:txBody>
          <a:bodyPr/>
          <a:lstStyle/>
          <a:p>
            <a:r>
              <a:rPr lang="en-US" dirty="0"/>
              <a:t>What precipitated this case?</a:t>
            </a:r>
          </a:p>
          <a:p>
            <a:r>
              <a:rPr lang="en-US" dirty="0"/>
              <a:t>Why didn't the president go to Congress for a declaration of war?</a:t>
            </a:r>
          </a:p>
          <a:p>
            <a:r>
              <a:rPr lang="en-US" dirty="0"/>
              <a:t>What did the president order?</a:t>
            </a:r>
          </a:p>
          <a:p>
            <a:r>
              <a:rPr lang="en-US" dirty="0"/>
              <a:t>What is the plaintiff trying to get in this case?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dirty="0"/>
              <a:t>The Legal Background</a:t>
            </a:r>
          </a:p>
        </p:txBody>
      </p:sp>
      <p:sp>
        <p:nvSpPr>
          <p:cNvPr id="220163" name="Rectangle 3"/>
          <p:cNvSpPr>
            <a:spLocks noGrp="1" noChangeArrowheads="1"/>
          </p:cNvSpPr>
          <p:nvPr>
            <p:ph type="body" idx="1"/>
          </p:nvPr>
        </p:nvSpPr>
        <p:spPr/>
        <p:txBody>
          <a:bodyPr/>
          <a:lstStyle/>
          <a:p>
            <a:pPr lvl="0"/>
            <a:r>
              <a:rPr lang="en-US" sz="2800" dirty="0" smtClean="0"/>
              <a:t>What is Jus belli?</a:t>
            </a:r>
          </a:p>
          <a:p>
            <a:pPr lvl="1"/>
            <a:r>
              <a:rPr lang="en-US" sz="2800" dirty="0" smtClean="0"/>
              <a:t>Is</a:t>
            </a:r>
            <a:r>
              <a:rPr lang="en-US" sz="2800" baseline="0" dirty="0" smtClean="0"/>
              <a:t> it the source for the </a:t>
            </a:r>
            <a:r>
              <a:rPr lang="en-US" sz="2800" dirty="0" smtClean="0"/>
              <a:t>law </a:t>
            </a:r>
            <a:r>
              <a:rPr lang="en-US" sz="2800" dirty="0"/>
              <a:t>of prize and </a:t>
            </a:r>
            <a:r>
              <a:rPr lang="en-US" sz="2800" dirty="0" smtClean="0"/>
              <a:t>capture?</a:t>
            </a:r>
            <a:endParaRPr lang="en-US" sz="2800" dirty="0"/>
          </a:p>
          <a:p>
            <a:pPr lvl="1"/>
            <a:r>
              <a:rPr lang="en-US" sz="2800" dirty="0" smtClean="0"/>
              <a:t>What </a:t>
            </a:r>
            <a:r>
              <a:rPr lang="en-US" sz="2800" dirty="0"/>
              <a:t>is the legal prerequisite to legally seizing ships at a blockade?</a:t>
            </a:r>
          </a:p>
          <a:p>
            <a:r>
              <a:rPr lang="en-US" sz="2800" dirty="0"/>
              <a:t>Is this a War?</a:t>
            </a:r>
          </a:p>
          <a:p>
            <a:pPr lvl="1"/>
            <a:r>
              <a:rPr lang="en-US" sz="2800" dirty="0"/>
              <a:t>Can the president declare war?</a:t>
            </a:r>
          </a:p>
          <a:p>
            <a:pPr lvl="1"/>
            <a:r>
              <a:rPr lang="en-US" sz="2800" dirty="0"/>
              <a:t>What war powers did the early congress give the president?</a:t>
            </a:r>
          </a:p>
          <a:p>
            <a:pPr lvl="1"/>
            <a:r>
              <a:rPr lang="en-US" sz="2800" dirty="0"/>
              <a:t>What was the president responding to?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dirty="0"/>
              <a:t>Ratification</a:t>
            </a:r>
          </a:p>
        </p:txBody>
      </p:sp>
      <p:sp>
        <p:nvSpPr>
          <p:cNvPr id="221187" name="Rectangle 3"/>
          <p:cNvSpPr>
            <a:spLocks noGrp="1" noChangeArrowheads="1"/>
          </p:cNvSpPr>
          <p:nvPr>
            <p:ph type="body" idx="1"/>
          </p:nvPr>
        </p:nvSpPr>
        <p:spPr/>
        <p:txBody>
          <a:bodyPr/>
          <a:lstStyle/>
          <a:p>
            <a:r>
              <a:rPr lang="en-US"/>
              <a:t>Did Congress authorize the action once they were back in session?</a:t>
            </a:r>
          </a:p>
          <a:p>
            <a:r>
              <a:rPr lang="en-US"/>
              <a:t>How does the majority treat this ratification?</a:t>
            </a:r>
          </a:p>
          <a:p>
            <a:r>
              <a:rPr lang="en-US"/>
              <a:t>Does the majority say that this authorization was necessary?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dirty="0"/>
              <a:t>The Dissent</a:t>
            </a:r>
          </a:p>
        </p:txBody>
      </p:sp>
      <p:sp>
        <p:nvSpPr>
          <p:cNvPr id="222211" name="Rectangle 3"/>
          <p:cNvSpPr>
            <a:spLocks noGrp="1" noChangeArrowheads="1"/>
          </p:cNvSpPr>
          <p:nvPr>
            <p:ph type="body" idx="1"/>
          </p:nvPr>
        </p:nvSpPr>
        <p:spPr/>
        <p:txBody>
          <a:bodyPr/>
          <a:lstStyle/>
          <a:p>
            <a:r>
              <a:rPr lang="en-US" sz="2800" dirty="0"/>
              <a:t>Assuming that it was necessary, what was the dissent's problem with a post action authorization?</a:t>
            </a:r>
          </a:p>
          <a:p>
            <a:r>
              <a:rPr lang="en-US" sz="2800" dirty="0"/>
              <a:t>Why does the majority reject this position?</a:t>
            </a:r>
          </a:p>
          <a:p>
            <a:r>
              <a:rPr lang="en-US" sz="2800" dirty="0"/>
              <a:t>Has this view prevailed?</a:t>
            </a:r>
          </a:p>
          <a:p>
            <a:r>
              <a:rPr lang="en-US" sz="2800" dirty="0" smtClean="0"/>
              <a:t>What </a:t>
            </a:r>
            <a:r>
              <a:rPr lang="en-US" sz="2800" dirty="0"/>
              <a:t>did the dissent say was necessary before the president could take this as an emergency action?</a:t>
            </a:r>
          </a:p>
          <a:p>
            <a:r>
              <a:rPr lang="en-US" sz="2800" dirty="0"/>
              <a:t>How do the dissenters see this action in the absence of a declaration of war?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en-US" dirty="0"/>
              <a:t>Note </a:t>
            </a:r>
            <a:r>
              <a:rPr lang="en-US" dirty="0" smtClean="0"/>
              <a:t>1 </a:t>
            </a:r>
            <a:r>
              <a:rPr lang="en-US" dirty="0"/>
              <a:t>- Repealing Invasions</a:t>
            </a:r>
            <a:br>
              <a:rPr lang="en-US" dirty="0"/>
            </a:br>
            <a:r>
              <a:rPr lang="en-US" dirty="0"/>
              <a:t>Martin v. Mott - 1813</a:t>
            </a:r>
          </a:p>
        </p:txBody>
      </p:sp>
      <p:sp>
        <p:nvSpPr>
          <p:cNvPr id="231427" name="Rectangle 3"/>
          <p:cNvSpPr>
            <a:spLocks noGrp="1" noChangeArrowheads="1"/>
          </p:cNvSpPr>
          <p:nvPr>
            <p:ph idx="1"/>
          </p:nvPr>
        </p:nvSpPr>
        <p:spPr/>
        <p:txBody>
          <a:bodyPr/>
          <a:lstStyle/>
          <a:p>
            <a:r>
              <a:rPr lang="en-US" dirty="0"/>
              <a:t>Congress passes a law saying the president can repel invasions and deal with insurrections.</a:t>
            </a:r>
          </a:p>
          <a:p>
            <a:r>
              <a:rPr lang="en-US" dirty="0"/>
              <a:t>What does the Court say about who gets to decide if there is an invasion?</a:t>
            </a:r>
          </a:p>
          <a:p>
            <a:r>
              <a:rPr lang="en-US" dirty="0"/>
              <a:t>Is this decision reviewable in court?</a:t>
            </a:r>
          </a:p>
          <a:p>
            <a:r>
              <a:rPr lang="en-US" dirty="0"/>
              <a:t>Is this classic agency deference?</a:t>
            </a:r>
          </a:p>
        </p:txBody>
      </p:sp>
    </p:spTree>
    <p:extLst>
      <p:ext uri="{BB962C8B-B14F-4D97-AF65-F5344CB8AC3E}">
        <p14:creationId xmlns:p14="http://schemas.microsoft.com/office/powerpoint/2010/main" val="3700653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n-US" dirty="0"/>
              <a:t>Presidential Uses of Military </a:t>
            </a:r>
            <a:r>
              <a:rPr lang="en-US" dirty="0" smtClean="0"/>
              <a:t>Power</a:t>
            </a:r>
            <a:endParaRPr lang="en-US" dirty="0"/>
          </a:p>
        </p:txBody>
      </p:sp>
      <p:sp>
        <p:nvSpPr>
          <p:cNvPr id="232451" name="Rectangle 3"/>
          <p:cNvSpPr>
            <a:spLocks noGrp="1" noChangeArrowheads="1"/>
          </p:cNvSpPr>
          <p:nvPr>
            <p:ph idx="1"/>
          </p:nvPr>
        </p:nvSpPr>
        <p:spPr/>
        <p:txBody>
          <a:bodyPr/>
          <a:lstStyle/>
          <a:p>
            <a:pPr>
              <a:lnSpc>
                <a:spcPct val="80000"/>
              </a:lnSpc>
            </a:pPr>
            <a:r>
              <a:rPr lang="en-US" sz="2800" dirty="0"/>
              <a:t>1. Actions for which congressional authorization was claimed 7</a:t>
            </a:r>
          </a:p>
          <a:p>
            <a:pPr>
              <a:lnSpc>
                <a:spcPct val="80000"/>
              </a:lnSpc>
            </a:pPr>
            <a:r>
              <a:rPr lang="en-US" sz="2800" dirty="0"/>
              <a:t>2. Naval self-defense 1</a:t>
            </a:r>
          </a:p>
          <a:p>
            <a:pPr>
              <a:lnSpc>
                <a:spcPct val="80000"/>
              </a:lnSpc>
            </a:pPr>
            <a:r>
              <a:rPr lang="en-US" sz="2800" dirty="0"/>
              <a:t>3. Enforcement of law against piracy, no trespass 1</a:t>
            </a:r>
          </a:p>
          <a:p>
            <a:pPr>
              <a:lnSpc>
                <a:spcPct val="80000"/>
              </a:lnSpc>
            </a:pPr>
            <a:r>
              <a:rPr lang="en-US" sz="2800" dirty="0"/>
              <a:t>4. Enforcement of law against piracy, technical trespass 7</a:t>
            </a:r>
          </a:p>
          <a:p>
            <a:pPr>
              <a:lnSpc>
                <a:spcPct val="80000"/>
              </a:lnSpc>
            </a:pPr>
            <a:r>
              <a:rPr lang="en-US" sz="2800" dirty="0"/>
              <a:t>5. Landings to protect citizens before 1862 13</a:t>
            </a:r>
          </a:p>
          <a:p>
            <a:pPr>
              <a:lnSpc>
                <a:spcPct val="80000"/>
              </a:lnSpc>
            </a:pPr>
            <a:r>
              <a:rPr lang="en-US" sz="2800" dirty="0"/>
              <a:t>6. Landings to protect citizens, 1865-1967 56</a:t>
            </a:r>
          </a:p>
          <a:p>
            <a:pPr>
              <a:lnSpc>
                <a:spcPct val="80000"/>
              </a:lnSpc>
            </a:pPr>
            <a:r>
              <a:rPr lang="en-US" sz="2800" dirty="0"/>
              <a:t>7. Invasion of foreign or disputed territory, no combat 10</a:t>
            </a:r>
          </a:p>
          <a:p>
            <a:pPr>
              <a:lnSpc>
                <a:spcPct val="80000"/>
              </a:lnSpc>
            </a:pPr>
            <a:r>
              <a:rPr lang="en-US" sz="2800" dirty="0"/>
              <a:t>8. Invasion of foreign or disputed territory, combat 10</a:t>
            </a:r>
          </a:p>
          <a:p>
            <a:pPr>
              <a:lnSpc>
                <a:spcPct val="80000"/>
              </a:lnSpc>
            </a:pPr>
            <a:r>
              <a:rPr lang="en-US" sz="2800" dirty="0"/>
              <a:t>9. Reprisals against aborigines 9</a:t>
            </a:r>
          </a:p>
        </p:txBody>
      </p:sp>
    </p:spTree>
    <p:extLst>
      <p:ext uri="{BB962C8B-B14F-4D97-AF65-F5344CB8AC3E}">
        <p14:creationId xmlns:p14="http://schemas.microsoft.com/office/powerpoint/2010/main" val="14351236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dirty="0"/>
              <a:t>Continued</a:t>
            </a:r>
          </a:p>
        </p:txBody>
      </p:sp>
      <p:sp>
        <p:nvSpPr>
          <p:cNvPr id="233475" name="Rectangle 3"/>
          <p:cNvSpPr>
            <a:spLocks noGrp="1" noChangeArrowheads="1"/>
          </p:cNvSpPr>
          <p:nvPr>
            <p:ph idx="1"/>
          </p:nvPr>
        </p:nvSpPr>
        <p:spPr/>
        <p:txBody>
          <a:bodyPr/>
          <a:lstStyle/>
          <a:p>
            <a:pPr>
              <a:lnSpc>
                <a:spcPct val="80000"/>
              </a:lnSpc>
            </a:pPr>
            <a:r>
              <a:rPr lang="en-US" sz="2800" dirty="0"/>
              <a:t>10. Other reprisals not authorized by statute 4</a:t>
            </a:r>
          </a:p>
          <a:p>
            <a:pPr>
              <a:lnSpc>
                <a:spcPct val="80000"/>
              </a:lnSpc>
            </a:pPr>
            <a:r>
              <a:rPr lang="en-US" sz="2800" dirty="0"/>
              <a:t>11. Minatory demonstrations without combat 6</a:t>
            </a:r>
          </a:p>
          <a:p>
            <a:pPr>
              <a:lnSpc>
                <a:spcPct val="80000"/>
              </a:lnSpc>
            </a:pPr>
            <a:r>
              <a:rPr lang="en-US" sz="2800" dirty="0"/>
              <a:t>12. Intervention in Panama 1</a:t>
            </a:r>
          </a:p>
          <a:p>
            <a:pPr>
              <a:lnSpc>
                <a:spcPct val="80000"/>
              </a:lnSpc>
            </a:pPr>
            <a:r>
              <a:rPr lang="en-US" sz="2800" dirty="0"/>
              <a:t>13. Protracted occupation of Caribbean states 6</a:t>
            </a:r>
          </a:p>
          <a:p>
            <a:pPr>
              <a:lnSpc>
                <a:spcPct val="80000"/>
              </a:lnSpc>
            </a:pPr>
            <a:r>
              <a:rPr lang="en-US" sz="2800" dirty="0"/>
              <a:t>14. Actions anticipating World War II</a:t>
            </a:r>
          </a:p>
          <a:p>
            <a:pPr>
              <a:lnSpc>
                <a:spcPct val="80000"/>
              </a:lnSpc>
            </a:pPr>
            <a:r>
              <a:rPr lang="en-US" sz="2800" dirty="0"/>
              <a:t>15. Bombing of Laos 1</a:t>
            </a:r>
          </a:p>
          <a:p>
            <a:pPr>
              <a:lnSpc>
                <a:spcPct val="80000"/>
              </a:lnSpc>
            </a:pPr>
            <a:r>
              <a:rPr lang="en-US" sz="2800" dirty="0"/>
              <a:t>16. Korean and Vietnamese Wars 2</a:t>
            </a:r>
          </a:p>
          <a:p>
            <a:pPr>
              <a:lnSpc>
                <a:spcPct val="80000"/>
              </a:lnSpc>
            </a:pPr>
            <a:r>
              <a:rPr lang="en-US" sz="2800" dirty="0"/>
              <a:t>17. Miscellaneous 2</a:t>
            </a:r>
          </a:p>
          <a:p>
            <a:pPr>
              <a:lnSpc>
                <a:spcPct val="80000"/>
              </a:lnSpc>
            </a:pPr>
            <a:r>
              <a:rPr lang="en-US" sz="2800" dirty="0"/>
              <a:t>How does this ratify Napoleon's assertion that, "Authority belongs to he who uses it?"</a:t>
            </a:r>
          </a:p>
        </p:txBody>
      </p:sp>
    </p:spTree>
    <p:extLst>
      <p:ext uri="{BB962C8B-B14F-4D97-AF65-F5344CB8AC3E}">
        <p14:creationId xmlns:p14="http://schemas.microsoft.com/office/powerpoint/2010/main" val="2054500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dirty="0"/>
              <a:t>What do </a:t>
            </a:r>
            <a:r>
              <a:rPr lang="en-US" dirty="0" smtClean="0"/>
              <a:t>different scholars think of the Presidential War Power?</a:t>
            </a:r>
            <a:endParaRPr lang="en-US" dirty="0"/>
          </a:p>
        </p:txBody>
      </p:sp>
      <p:sp>
        <p:nvSpPr>
          <p:cNvPr id="239619" name="Rectangle 3"/>
          <p:cNvSpPr>
            <a:spLocks noGrp="1" noChangeArrowheads="1"/>
          </p:cNvSpPr>
          <p:nvPr>
            <p:ph idx="1"/>
          </p:nvPr>
        </p:nvSpPr>
        <p:spPr/>
        <p:txBody>
          <a:bodyPr/>
          <a:lstStyle/>
          <a:p>
            <a:pPr>
              <a:lnSpc>
                <a:spcPct val="80000"/>
              </a:lnSpc>
            </a:pPr>
            <a:r>
              <a:rPr lang="en-US" sz="2800" dirty="0"/>
              <a:t>No contemporaneous congressional interpretation attributes a power of initiating war to the President. The early Presidents, and indeed everyone in the country until the year 1950, denied that the President possessed such a power. There is no sustained body of usage to support such a claim. OR</a:t>
            </a:r>
          </a:p>
          <a:p>
            <a:pPr>
              <a:lnSpc>
                <a:spcPct val="80000"/>
              </a:lnSpc>
            </a:pPr>
            <a:r>
              <a:rPr lang="en-US" sz="2800" dirty="0"/>
              <a:t>To my mind, this historical development of our institutions has settled the legitimacy of ‘‘inherent’’ presidential power to commit the armed forces to hostilities. A practice so deeply embedded in our governmental structure should be treated as decisive of the constitutional issue.</a:t>
            </a:r>
          </a:p>
        </p:txBody>
      </p:sp>
    </p:spTree>
    <p:extLst>
      <p:ext uri="{BB962C8B-B14F-4D97-AF65-F5344CB8AC3E}">
        <p14:creationId xmlns:p14="http://schemas.microsoft.com/office/powerpoint/2010/main" val="3181999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Court’s Concern about the Act</a:t>
            </a:r>
            <a:endParaRPr lang="en-US" dirty="0"/>
          </a:p>
        </p:txBody>
      </p:sp>
      <p:sp>
        <p:nvSpPr>
          <p:cNvPr id="3" name="Content Placeholder 2"/>
          <p:cNvSpPr>
            <a:spLocks noGrp="1"/>
          </p:cNvSpPr>
          <p:nvPr>
            <p:ph idx="1"/>
          </p:nvPr>
        </p:nvSpPr>
        <p:spPr/>
        <p:txBody>
          <a:bodyPr>
            <a:normAutofit lnSpcReduction="10000"/>
          </a:bodyPr>
          <a:lstStyle/>
          <a:p>
            <a:pPr>
              <a:lnSpc>
                <a:spcPct val="80000"/>
              </a:lnSpc>
            </a:pPr>
            <a:r>
              <a:rPr lang="en-US" dirty="0" smtClean="0"/>
              <a:t>Where does the President get the power to make appointments?</a:t>
            </a:r>
          </a:p>
          <a:p>
            <a:pPr>
              <a:lnSpc>
                <a:spcPct val="80000"/>
              </a:lnSpc>
            </a:pPr>
            <a:r>
              <a:rPr lang="en-US" dirty="0" smtClean="0"/>
              <a:t>How might an act that allows public scrutiny of advice on appointments affect the process?</a:t>
            </a:r>
          </a:p>
          <a:p>
            <a:pPr lvl="1">
              <a:lnSpc>
                <a:spcPct val="80000"/>
              </a:lnSpc>
            </a:pPr>
            <a:r>
              <a:rPr lang="en-US" dirty="0" smtClean="0"/>
              <a:t>Does it directly block the authority to make appointments?</a:t>
            </a:r>
          </a:p>
          <a:p>
            <a:pPr lvl="0">
              <a:lnSpc>
                <a:spcPct val="80000"/>
              </a:lnSpc>
            </a:pPr>
            <a:r>
              <a:rPr lang="en-US" dirty="0" smtClean="0"/>
              <a:t>Does the Appointments Clause provide for removing appointments?</a:t>
            </a:r>
          </a:p>
          <a:p>
            <a:pPr lvl="1">
              <a:lnSpc>
                <a:spcPct val="80000"/>
              </a:lnSpc>
            </a:pPr>
            <a:r>
              <a:rPr lang="en-US" dirty="0" smtClean="0"/>
              <a:t>Why must that be an implied power?</a:t>
            </a:r>
          </a:p>
          <a:p>
            <a:pPr lvl="1">
              <a:lnSpc>
                <a:spcPct val="80000"/>
              </a:lnSpc>
            </a:pPr>
            <a:r>
              <a:rPr lang="en-US" dirty="0" smtClean="0"/>
              <a:t>What happened the first time Congress tried to limit the removal power?</a:t>
            </a:r>
          </a:p>
        </p:txBody>
      </p:sp>
    </p:spTree>
    <p:extLst>
      <p:ext uri="{BB962C8B-B14F-4D97-AF65-F5344CB8AC3E}">
        <p14:creationId xmlns:p14="http://schemas.microsoft.com/office/powerpoint/2010/main" val="3719318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dirty="0"/>
              <a:t>Why should we care about Theories of War Powers?</a:t>
            </a:r>
          </a:p>
        </p:txBody>
      </p:sp>
      <p:sp>
        <p:nvSpPr>
          <p:cNvPr id="241667" name="Rectangle 3"/>
          <p:cNvSpPr>
            <a:spLocks noGrp="1" noChangeArrowheads="1"/>
          </p:cNvSpPr>
          <p:nvPr>
            <p:ph idx="1"/>
          </p:nvPr>
        </p:nvSpPr>
        <p:spPr/>
        <p:txBody>
          <a:bodyPr/>
          <a:lstStyle/>
          <a:p>
            <a:r>
              <a:rPr lang="en-US" sz="2800" dirty="0"/>
              <a:t>If Professor Monaghan’s theory is that exercise of the war power is negotiated between the branches, what is the point of studying legal limits on war powers? Is what the political branches negotiate not then constitutional per se, and does the President not hold all the cards in the negotiations?</a:t>
            </a:r>
          </a:p>
          <a:p>
            <a:r>
              <a:rPr lang="en-US" sz="2800" dirty="0"/>
              <a:t>How do constitutional claims, international law doctrines, and past military precedents fit into the next negotiation?</a:t>
            </a:r>
          </a:p>
        </p:txBody>
      </p:sp>
    </p:spTree>
    <p:extLst>
      <p:ext uri="{BB962C8B-B14F-4D97-AF65-F5344CB8AC3E}">
        <p14:creationId xmlns:p14="http://schemas.microsoft.com/office/powerpoint/2010/main" val="1371244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593432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dirty="0"/>
              <a:t>Little v. </a:t>
            </a:r>
            <a:r>
              <a:rPr lang="en-US" dirty="0" err="1"/>
              <a:t>Barreme</a:t>
            </a:r>
            <a:r>
              <a:rPr lang="en-US" dirty="0"/>
              <a:t>, 6 U.S. (2 </a:t>
            </a:r>
            <a:r>
              <a:rPr lang="en-US" dirty="0" err="1"/>
              <a:t>Cranch</a:t>
            </a:r>
            <a:r>
              <a:rPr lang="en-US" dirty="0"/>
              <a:t>) 170 (1804) </a:t>
            </a:r>
          </a:p>
        </p:txBody>
      </p:sp>
      <p:sp>
        <p:nvSpPr>
          <p:cNvPr id="235523" name="Rectangle 3"/>
          <p:cNvSpPr>
            <a:spLocks noGrp="1" noChangeArrowheads="1"/>
          </p:cNvSpPr>
          <p:nvPr>
            <p:ph idx="1"/>
          </p:nvPr>
        </p:nvSpPr>
        <p:spPr/>
        <p:txBody>
          <a:bodyPr/>
          <a:lstStyle/>
          <a:p>
            <a:r>
              <a:rPr lang="en-US" dirty="0"/>
              <a:t>Who is the defendant?</a:t>
            </a:r>
          </a:p>
          <a:p>
            <a:r>
              <a:rPr lang="en-US" dirty="0"/>
              <a:t>What did he do?</a:t>
            </a:r>
          </a:p>
          <a:p>
            <a:r>
              <a:rPr lang="en-US" dirty="0"/>
              <a:t>What did the statute provide?</a:t>
            </a:r>
          </a:p>
          <a:p>
            <a:r>
              <a:rPr lang="en-US" dirty="0"/>
              <a:t>Was this ship bound for France?</a:t>
            </a:r>
          </a:p>
          <a:p>
            <a:r>
              <a:rPr lang="en-US" dirty="0"/>
              <a:t>Why did the captain think he could seize a ship headed from a French port?</a:t>
            </a:r>
          </a:p>
        </p:txBody>
      </p:sp>
    </p:spTree>
    <p:extLst>
      <p:ext uri="{BB962C8B-B14F-4D97-AF65-F5344CB8AC3E}">
        <p14:creationId xmlns:p14="http://schemas.microsoft.com/office/powerpoint/2010/main" val="32559574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dirty="0"/>
              <a:t>The Legal Issues</a:t>
            </a:r>
          </a:p>
        </p:txBody>
      </p:sp>
      <p:sp>
        <p:nvSpPr>
          <p:cNvPr id="236547" name="Rectangle 3"/>
          <p:cNvSpPr>
            <a:spLocks noGrp="1" noChangeArrowheads="1"/>
          </p:cNvSpPr>
          <p:nvPr>
            <p:ph idx="1"/>
          </p:nvPr>
        </p:nvSpPr>
        <p:spPr/>
        <p:txBody>
          <a:bodyPr/>
          <a:lstStyle/>
          <a:p>
            <a:pPr>
              <a:lnSpc>
                <a:spcPct val="90000"/>
              </a:lnSpc>
            </a:pPr>
            <a:r>
              <a:rPr lang="en-US" sz="2400" dirty="0"/>
              <a:t>What legal theory did the ship's owners use to sue the Captain?</a:t>
            </a:r>
          </a:p>
          <a:p>
            <a:pPr>
              <a:lnSpc>
                <a:spcPct val="90000"/>
              </a:lnSpc>
            </a:pPr>
            <a:r>
              <a:rPr lang="en-US" sz="2400" dirty="0"/>
              <a:t>Had there not been a law, would this have been within the president's powers?</a:t>
            </a:r>
          </a:p>
          <a:p>
            <a:pPr>
              <a:lnSpc>
                <a:spcPct val="90000"/>
              </a:lnSpc>
            </a:pPr>
            <a:r>
              <a:rPr lang="en-US" sz="2400" dirty="0"/>
              <a:t>What is the effect of the law in this courts' view?</a:t>
            </a:r>
          </a:p>
          <a:p>
            <a:pPr>
              <a:lnSpc>
                <a:spcPct val="90000"/>
              </a:lnSpc>
            </a:pPr>
            <a:r>
              <a:rPr lang="en-US" sz="2400" dirty="0"/>
              <a:t>Does this imply:</a:t>
            </a:r>
          </a:p>
          <a:p>
            <a:pPr lvl="1">
              <a:lnSpc>
                <a:spcPct val="90000"/>
              </a:lnSpc>
            </a:pPr>
            <a:r>
              <a:rPr lang="en-US" sz="2400" dirty="0"/>
              <a:t>Nor did they give the Commander in Chief any constitutional right to ignore the terms of a congressional authorization for the use of force. When Congress gives the President the authority to conduct war, he or she must conduct it within that authority, just as the President must follow any law that is constitutionally made.</a:t>
            </a:r>
          </a:p>
          <a:p>
            <a:pPr lvl="1">
              <a:lnSpc>
                <a:spcPct val="90000"/>
              </a:lnSpc>
            </a:pPr>
            <a:r>
              <a:rPr lang="en-US" sz="2400" dirty="0"/>
              <a:t>Stay tuned for the War Powers Resolution</a:t>
            </a:r>
          </a:p>
        </p:txBody>
      </p:sp>
    </p:spTree>
    <p:extLst>
      <p:ext uri="{BB962C8B-B14F-4D97-AF65-F5344CB8AC3E}">
        <p14:creationId xmlns:p14="http://schemas.microsoft.com/office/powerpoint/2010/main" val="25557226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dirty="0"/>
              <a:t>Note 3 - Does it Matter if the War is Undeclared?</a:t>
            </a:r>
          </a:p>
        </p:txBody>
      </p:sp>
      <p:sp>
        <p:nvSpPr>
          <p:cNvPr id="237571" name="Rectangle 3"/>
          <p:cNvSpPr>
            <a:spLocks noGrp="1" noChangeArrowheads="1"/>
          </p:cNvSpPr>
          <p:nvPr>
            <p:ph idx="1"/>
          </p:nvPr>
        </p:nvSpPr>
        <p:spPr/>
        <p:txBody>
          <a:bodyPr/>
          <a:lstStyle/>
          <a:p>
            <a:r>
              <a:rPr lang="en-US" dirty="0"/>
              <a:t>What have some scholars argued substitutes for a formal declaration of war in the post-WW II conflicts?</a:t>
            </a:r>
          </a:p>
          <a:p>
            <a:pPr lvl="1"/>
            <a:r>
              <a:rPr lang="en-US" dirty="0"/>
              <a:t>What could constitute declarations of war, short of a formal congressional declaration?</a:t>
            </a:r>
          </a:p>
          <a:p>
            <a:r>
              <a:rPr lang="en-US" dirty="0"/>
              <a:t>Does it matter for international law whether the constitutional niceties are followed if we make it clear when we are at war and with who?</a:t>
            </a:r>
          </a:p>
        </p:txBody>
      </p:sp>
    </p:spTree>
    <p:extLst>
      <p:ext uri="{BB962C8B-B14F-4D97-AF65-F5344CB8AC3E}">
        <p14:creationId xmlns:p14="http://schemas.microsoft.com/office/powerpoint/2010/main" val="6430376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en-US" dirty="0"/>
              <a:t>Note 1 - The Mexican War</a:t>
            </a:r>
            <a:br>
              <a:rPr lang="en-US" dirty="0"/>
            </a:br>
            <a:r>
              <a:rPr lang="en-US" dirty="0"/>
              <a:t>Fleming v Page - 1851</a:t>
            </a:r>
          </a:p>
        </p:txBody>
      </p:sp>
      <p:sp>
        <p:nvSpPr>
          <p:cNvPr id="230403" name="Rectangle 3"/>
          <p:cNvSpPr>
            <a:spLocks noGrp="1" noChangeArrowheads="1"/>
          </p:cNvSpPr>
          <p:nvPr>
            <p:ph idx="1"/>
          </p:nvPr>
        </p:nvSpPr>
        <p:spPr/>
        <p:txBody>
          <a:bodyPr/>
          <a:lstStyle/>
          <a:p>
            <a:pPr>
              <a:lnSpc>
                <a:spcPct val="90000"/>
              </a:lnSpc>
            </a:pPr>
            <a:r>
              <a:rPr lang="en-US" dirty="0"/>
              <a:t>President orders seizure of a Mexican port</a:t>
            </a:r>
          </a:p>
          <a:p>
            <a:pPr>
              <a:lnSpc>
                <a:spcPct val="90000"/>
              </a:lnSpc>
            </a:pPr>
            <a:r>
              <a:rPr lang="en-US" dirty="0" smtClean="0"/>
              <a:t>What </a:t>
            </a:r>
            <a:r>
              <a:rPr lang="en-US" dirty="0"/>
              <a:t>is the president's legal role in directing the seizure?</a:t>
            </a:r>
          </a:p>
          <a:p>
            <a:pPr>
              <a:lnSpc>
                <a:spcPct val="90000"/>
              </a:lnSpc>
            </a:pPr>
            <a:r>
              <a:rPr lang="en-US" dirty="0"/>
              <a:t>Military commander or policy maker?</a:t>
            </a:r>
          </a:p>
          <a:p>
            <a:pPr>
              <a:lnSpc>
                <a:spcPct val="90000"/>
              </a:lnSpc>
            </a:pPr>
            <a:r>
              <a:rPr lang="en-US" dirty="0"/>
              <a:t>Does the president's seizure of the port make it US territory?</a:t>
            </a:r>
          </a:p>
          <a:p>
            <a:pPr>
              <a:lnSpc>
                <a:spcPct val="90000"/>
              </a:lnSpc>
            </a:pPr>
            <a:r>
              <a:rPr lang="en-US" dirty="0"/>
              <a:t>Remember the Halls of Montezuma in the Marine Hymn?</a:t>
            </a:r>
          </a:p>
        </p:txBody>
      </p:sp>
    </p:spTree>
    <p:extLst>
      <p:ext uri="{BB962C8B-B14F-4D97-AF65-F5344CB8AC3E}">
        <p14:creationId xmlns:p14="http://schemas.microsoft.com/office/powerpoint/2010/main" val="11081263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Limitations</a:t>
            </a:r>
            <a:r>
              <a:rPr lang="en-US" baseline="0" dirty="0" smtClean="0"/>
              <a:t> in the Torture Memos</a:t>
            </a:r>
            <a:endParaRPr lang="en-US" dirty="0"/>
          </a:p>
        </p:txBody>
      </p:sp>
      <p:sp>
        <p:nvSpPr>
          <p:cNvPr id="3" name="Content Placeholder 2"/>
          <p:cNvSpPr>
            <a:spLocks noGrp="1"/>
          </p:cNvSpPr>
          <p:nvPr>
            <p:ph idx="1"/>
          </p:nvPr>
        </p:nvSpPr>
        <p:spPr/>
        <p:txBody>
          <a:bodyPr>
            <a:normAutofit lnSpcReduction="10000"/>
          </a:bodyPr>
          <a:lstStyle/>
          <a:p>
            <a:r>
              <a:rPr lang="en-US" dirty="0"/>
              <a:t>Congress can no more interfere with the President’s conduct of the interrogation of enemy combatants than it can dictate strategic or tactical decisions on the battlefield. Just as statutes that order the President to conduct warfare in a certain manner or for specific goals would be unconstitutional, so too are laws that seek to prevent the President from gaining the intelligence he believes necessary to prevent attacks upon the United States</a:t>
            </a:r>
            <a:r>
              <a:rPr lang="en-US" dirty="0" smtClean="0"/>
              <a:t>. (</a:t>
            </a:r>
            <a:r>
              <a:rPr lang="en-US" dirty="0" err="1" smtClean="0"/>
              <a:t>Bybee</a:t>
            </a:r>
            <a:r>
              <a:rPr lang="en-US" dirty="0" smtClean="0"/>
              <a:t>)</a:t>
            </a:r>
            <a:endParaRPr lang="en-US" dirty="0"/>
          </a:p>
        </p:txBody>
      </p:sp>
    </p:spTree>
    <p:extLst>
      <p:ext uri="{BB962C8B-B14F-4D97-AF65-F5344CB8AC3E}">
        <p14:creationId xmlns:p14="http://schemas.microsoft.com/office/powerpoint/2010/main" val="24251592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US" dirty="0"/>
              <a:t>9/11 and War</a:t>
            </a:r>
          </a:p>
        </p:txBody>
      </p:sp>
      <p:sp>
        <p:nvSpPr>
          <p:cNvPr id="238595" name="Rectangle 3"/>
          <p:cNvSpPr>
            <a:spLocks noGrp="1" noChangeArrowheads="1"/>
          </p:cNvSpPr>
          <p:nvPr>
            <p:ph idx="1"/>
          </p:nvPr>
        </p:nvSpPr>
        <p:spPr/>
        <p:txBody>
          <a:bodyPr/>
          <a:lstStyle/>
          <a:p>
            <a:r>
              <a:rPr lang="en-US" sz="2800" dirty="0"/>
              <a:t>What does War on Terror mean in the context of formal and informal war?</a:t>
            </a:r>
          </a:p>
          <a:p>
            <a:pPr lvl="1"/>
            <a:r>
              <a:rPr lang="en-US" sz="2800" dirty="0"/>
              <a:t>Does it satisfy the international law standard that states understand who is at war and who is not?</a:t>
            </a:r>
          </a:p>
          <a:p>
            <a:pPr lvl="1"/>
            <a:r>
              <a:rPr lang="en-US" sz="2800" dirty="0"/>
              <a:t>Can it ever be ended?</a:t>
            </a:r>
          </a:p>
          <a:p>
            <a:pPr lvl="1"/>
            <a:r>
              <a:rPr lang="en-US" sz="2800" dirty="0"/>
              <a:t>Why is this legally significant?</a:t>
            </a:r>
          </a:p>
          <a:p>
            <a:r>
              <a:rPr lang="en-US" sz="2800" dirty="0"/>
              <a:t>Who is the enemy in the War on Terror?</a:t>
            </a:r>
          </a:p>
          <a:p>
            <a:r>
              <a:rPr lang="en-US" sz="2800" dirty="0"/>
              <a:t>What does it mean to a prisoner of this sort of war?</a:t>
            </a:r>
          </a:p>
        </p:txBody>
      </p:sp>
    </p:spTree>
    <p:extLst>
      <p:ext uri="{BB962C8B-B14F-4D97-AF65-F5344CB8AC3E}">
        <p14:creationId xmlns:p14="http://schemas.microsoft.com/office/powerpoint/2010/main" val="2879221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Kennedy’s Analysis</a:t>
            </a:r>
            <a:endParaRPr lang="en-US" dirty="0"/>
          </a:p>
        </p:txBody>
      </p:sp>
      <p:sp>
        <p:nvSpPr>
          <p:cNvPr id="3" name="Content Placeholder 2"/>
          <p:cNvSpPr>
            <a:spLocks noGrp="1"/>
          </p:cNvSpPr>
          <p:nvPr>
            <p:ph idx="1"/>
          </p:nvPr>
        </p:nvSpPr>
        <p:spPr/>
        <p:txBody>
          <a:bodyPr>
            <a:normAutofit fontScale="92500" lnSpcReduction="10000"/>
          </a:bodyPr>
          <a:lstStyle/>
          <a:p>
            <a:pPr>
              <a:lnSpc>
                <a:spcPct val="80000"/>
              </a:lnSpc>
            </a:pPr>
            <a:r>
              <a:rPr lang="en-US" dirty="0" smtClean="0"/>
              <a:t>Kennedy separates the cases into those that involve a clear conflict with constitutional allocation of powers between the branches and those that do not.</a:t>
            </a:r>
          </a:p>
          <a:p>
            <a:pPr lvl="1">
              <a:lnSpc>
                <a:spcPct val="80000"/>
              </a:lnSpc>
            </a:pPr>
            <a:r>
              <a:rPr lang="en-US" dirty="0" smtClean="0"/>
              <a:t>He says there should be no compromise when the constitution clearly allocates a power to one branch, but there must be when the authority is ambiguous.</a:t>
            </a:r>
          </a:p>
          <a:p>
            <a:pPr lvl="1">
              <a:lnSpc>
                <a:spcPct val="80000"/>
              </a:lnSpc>
            </a:pPr>
            <a:r>
              <a:rPr lang="en-US" dirty="0" smtClean="0"/>
              <a:t>The pardons clause is an example of a power that is exclusively the presidents and would brook no interference from Congress.</a:t>
            </a:r>
          </a:p>
          <a:p>
            <a:pPr>
              <a:lnSpc>
                <a:spcPct val="80000"/>
              </a:lnSpc>
            </a:pPr>
            <a:r>
              <a:rPr lang="en-US" dirty="0" smtClean="0"/>
              <a:t>Does this give us any additional information about what Youngstown means?</a:t>
            </a:r>
          </a:p>
        </p:txBody>
      </p:sp>
    </p:spTree>
    <p:extLst>
      <p:ext uri="{BB962C8B-B14F-4D97-AF65-F5344CB8AC3E}">
        <p14:creationId xmlns:p14="http://schemas.microsoft.com/office/powerpoint/2010/main" val="3794095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these</a:t>
            </a:r>
            <a:r>
              <a:rPr lang="en-US" baseline="0" dirty="0" smtClean="0"/>
              <a:t> </a:t>
            </a:r>
            <a:r>
              <a:rPr lang="en-US" dirty="0" smtClean="0"/>
              <a:t>Category 3 Cases?</a:t>
            </a:r>
            <a:endParaRPr lang="en-US" dirty="0"/>
          </a:p>
        </p:txBody>
      </p:sp>
      <p:sp>
        <p:nvSpPr>
          <p:cNvPr id="3" name="Content Placeholder 2"/>
          <p:cNvSpPr>
            <a:spLocks noGrp="1"/>
          </p:cNvSpPr>
          <p:nvPr>
            <p:ph idx="1"/>
          </p:nvPr>
        </p:nvSpPr>
        <p:spPr>
          <a:xfrm>
            <a:off x="25400" y="1981200"/>
            <a:ext cx="8915400" cy="4800600"/>
          </a:xfrm>
        </p:spPr>
        <p:txBody>
          <a:bodyPr>
            <a:normAutofit fontScale="77500" lnSpcReduction="20000"/>
          </a:bodyPr>
          <a:lstStyle/>
          <a:p>
            <a:r>
              <a:rPr lang="en-US" dirty="0" smtClean="0"/>
              <a:t>a. Does the Commander in Chief’s power to order military detention of U.S. citizens trump 18 U.S.C. §4001(a) (2006), which prohibits detention of U.S. citizens except pursuant to an act of Congress?</a:t>
            </a:r>
          </a:p>
          <a:p>
            <a:r>
              <a:rPr lang="en-US" dirty="0" smtClean="0"/>
              <a:t>b. Does the Commander in Chief’s power to order the use of ‘‘enhanced interrogation techniques’’ against enemy combatants trump 18 U.S.C. §2340A (2006), which prohibits torture outside the United States?</a:t>
            </a:r>
          </a:p>
          <a:p>
            <a:r>
              <a:rPr lang="en-US" dirty="0" smtClean="0"/>
              <a:t>c. Does judicial review of petitions for the writ of habeas corpus from military detainees in Guantanamo unconstitutionally interfere with the Commander in Chief’s conduct of the military campaign against Al Qaeda and its supporters?</a:t>
            </a:r>
          </a:p>
          <a:p>
            <a:r>
              <a:rPr lang="en-US" dirty="0" smtClean="0"/>
              <a:t>d. Does the Commander in Chief’s power to collect intelligence trump the Foreign Intelligence Surveillance Act, 50 U.S.C. §§1801-1881g</a:t>
            </a:r>
            <a:endParaRPr lang="en-US" dirty="0"/>
          </a:p>
        </p:txBody>
      </p:sp>
    </p:spTree>
    <p:extLst>
      <p:ext uri="{BB962C8B-B14F-4D97-AF65-F5344CB8AC3E}">
        <p14:creationId xmlns:p14="http://schemas.microsoft.com/office/powerpoint/2010/main" val="3287490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4 - The President</a:t>
            </a:r>
            <a:r>
              <a:rPr lang="en-US" dirty="0">
                <a:latin typeface="Times New Roman"/>
              </a:rPr>
              <a:t>’</a:t>
            </a:r>
            <a:r>
              <a:rPr lang="en-US" dirty="0"/>
              <a:t>s National Security Powers</a:t>
            </a:r>
          </a:p>
        </p:txBody>
      </p:sp>
      <p:sp>
        <p:nvSpPr>
          <p:cNvPr id="2052" name="Rectangle 4"/>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US"/>
              <a:t>Learning Objectives</a:t>
            </a:r>
          </a:p>
        </p:txBody>
      </p:sp>
      <p:sp>
        <p:nvSpPr>
          <p:cNvPr id="194563" name="Rectangle 3"/>
          <p:cNvSpPr>
            <a:spLocks noGrp="1" noChangeArrowheads="1"/>
          </p:cNvSpPr>
          <p:nvPr>
            <p:ph type="body" idx="1"/>
          </p:nvPr>
        </p:nvSpPr>
        <p:spPr/>
        <p:txBody>
          <a:bodyPr/>
          <a:lstStyle/>
          <a:p>
            <a:r>
              <a:rPr lang="en-US" dirty="0"/>
              <a:t>What is a delegation question?</a:t>
            </a:r>
          </a:p>
          <a:p>
            <a:r>
              <a:rPr lang="en-US" dirty="0"/>
              <a:t>Why does the court have different standards for delegation of foreign versus domestic powers.</a:t>
            </a:r>
          </a:p>
          <a:p>
            <a:r>
              <a:rPr lang="en-US" dirty="0"/>
              <a:t>What is the "sole organ" doctrine?</a:t>
            </a:r>
          </a:p>
          <a:p>
            <a:r>
              <a:rPr lang="en-US" dirty="0"/>
              <a:t>Should there be a different standard for foreign affairs than domestic governance, and why?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dirty="0"/>
              <a:t>US v Curtis Wright, 299 US 304 (1936)</a:t>
            </a:r>
          </a:p>
        </p:txBody>
      </p:sp>
      <p:sp>
        <p:nvSpPr>
          <p:cNvPr id="193539" name="Rectangle 3"/>
          <p:cNvSpPr>
            <a:spLocks noGrp="1" noChangeArrowheads="1"/>
          </p:cNvSpPr>
          <p:nvPr>
            <p:ph type="body" idx="1"/>
          </p:nvPr>
        </p:nvSpPr>
        <p:spPr/>
        <p:txBody>
          <a:bodyPr/>
          <a:lstStyle/>
          <a:p>
            <a:r>
              <a:rPr lang="en-US" sz="2800" dirty="0"/>
              <a:t>What is the procedural posture of this case?</a:t>
            </a:r>
          </a:p>
          <a:p>
            <a:pPr lvl="1"/>
            <a:r>
              <a:rPr lang="en-US" sz="2800" dirty="0" smtClean="0">
                <a:hlinkClick r:id="rId2"/>
              </a:rPr>
              <a:t>The </a:t>
            </a:r>
            <a:r>
              <a:rPr lang="en-US" sz="2800" dirty="0">
                <a:hlinkClick r:id="rId2"/>
              </a:rPr>
              <a:t>full </a:t>
            </a:r>
            <a:r>
              <a:rPr lang="en-US" sz="2800" dirty="0" smtClean="0">
                <a:hlinkClick r:id="rId2"/>
              </a:rPr>
              <a:t>text</a:t>
            </a:r>
            <a:endParaRPr lang="en-US" sz="2800" dirty="0"/>
          </a:p>
          <a:p>
            <a:r>
              <a:rPr lang="en-US" sz="2800" dirty="0"/>
              <a:t>What are the defendants accused of?</a:t>
            </a:r>
          </a:p>
          <a:p>
            <a:r>
              <a:rPr lang="en-US" sz="2800" dirty="0"/>
              <a:t>Why do they want the congressional delegation of power declared unconstitutional?</a:t>
            </a:r>
          </a:p>
          <a:p>
            <a:r>
              <a:rPr lang="en-US" sz="2800" dirty="0"/>
              <a:t>This is 1936 - what other delegation doctrine cases are before the court?</a:t>
            </a:r>
          </a:p>
          <a:p>
            <a:r>
              <a:rPr lang="en-US" sz="2800" dirty="0"/>
              <a:t>How does </a:t>
            </a:r>
            <a:r>
              <a:rPr lang="en-US" sz="2800" dirty="0">
                <a:hlinkClick r:id="rId3"/>
              </a:rPr>
              <a:t>Chadha</a:t>
            </a:r>
            <a:r>
              <a:rPr lang="en-US" sz="2800" dirty="0"/>
              <a:t> affect the use of joint resolutions?</a:t>
            </a:r>
          </a:p>
          <a:p>
            <a:pPr lvl="1"/>
            <a:r>
              <a:rPr lang="en-US" sz="2800" dirty="0"/>
              <a:t>What can they be used for that has legal force?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en-US"/>
              <a:t>Bolivia</a:t>
            </a:r>
          </a:p>
        </p:txBody>
      </p:sp>
      <p:sp>
        <p:nvSpPr>
          <p:cNvPr id="196611" name="Rectangle 3"/>
          <p:cNvSpPr>
            <a:spLocks noGrp="1" noChangeArrowheads="1"/>
          </p:cNvSpPr>
          <p:nvPr>
            <p:ph type="body" idx="1"/>
          </p:nvPr>
        </p:nvSpPr>
        <p:spPr/>
        <p:txBody>
          <a:bodyPr/>
          <a:lstStyle/>
          <a:p>
            <a:r>
              <a:rPr lang="en-US" dirty="0"/>
              <a:t>What is the Monroe Doctrine?</a:t>
            </a:r>
          </a:p>
          <a:p>
            <a:r>
              <a:rPr lang="en-US" dirty="0"/>
              <a:t>Why did we care about Bolivia?</a:t>
            </a:r>
          </a:p>
          <a:p>
            <a:r>
              <a:rPr lang="en-US" dirty="0"/>
              <a:t>What is going on in Bolivia and how does the joint resolution address it?</a:t>
            </a:r>
          </a:p>
          <a:p>
            <a:r>
              <a:rPr lang="en-US" dirty="0"/>
              <a:t>Is this the only time were involved with Central and South America?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blends - modified</Template>
  <TotalTime>454</TotalTime>
  <Words>2593</Words>
  <Application>Microsoft Office PowerPoint</Application>
  <PresentationFormat>On-screen Show (4:3)</PresentationFormat>
  <Paragraphs>187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Blends</vt:lpstr>
      <vt:lpstr>Chapter 3</vt:lpstr>
      <vt:lpstr>Public Citizen v. United States Department of Justice, 491 U.S. 440 (1989)</vt:lpstr>
      <vt:lpstr>The Court’s Concern about the Act</vt:lpstr>
      <vt:lpstr>Kennedy’s Analysis</vt:lpstr>
      <vt:lpstr>Are these Category 3 Cases?</vt:lpstr>
      <vt:lpstr>Chapter 4 - The President’s National Security Powers</vt:lpstr>
      <vt:lpstr>Learning Objectives</vt:lpstr>
      <vt:lpstr>US v Curtis Wright, 299 US 304 (1936)</vt:lpstr>
      <vt:lpstr>Bolivia</vt:lpstr>
      <vt:lpstr>The Joint Resolution</vt:lpstr>
      <vt:lpstr>The Delegated Powers</vt:lpstr>
      <vt:lpstr>The Presidential Declaration</vt:lpstr>
      <vt:lpstr>Constitutional Allocation of Powers</vt:lpstr>
      <vt:lpstr>The Senate Report of 1816</vt:lpstr>
      <vt:lpstr>Is this a Proper Delegation?</vt:lpstr>
      <vt:lpstr>The Sole Organ </vt:lpstr>
      <vt:lpstr>The Congressional Role in Foreign Policy</vt:lpstr>
      <vt:lpstr>The Nature of Foreign and Domestic Powers</vt:lpstr>
      <vt:lpstr>Dames &amp; Moore v. Regan, 453 US 654 (1981)</vt:lpstr>
      <vt:lpstr>Private Claims Affecting Foreign Policy</vt:lpstr>
      <vt:lpstr>Legal Authority and Custom</vt:lpstr>
      <vt:lpstr>The Prize Cases, 67 U.S. (2 Black) 635 (1863)</vt:lpstr>
      <vt:lpstr>The Legal Background</vt:lpstr>
      <vt:lpstr>Ratification</vt:lpstr>
      <vt:lpstr>The Dissent</vt:lpstr>
      <vt:lpstr>Note 1 - Repealing Invasions Martin v. Mott - 1813</vt:lpstr>
      <vt:lpstr>Presidential Uses of Military Power</vt:lpstr>
      <vt:lpstr>Continued</vt:lpstr>
      <vt:lpstr>What do different scholars think of the Presidential War Power?</vt:lpstr>
      <vt:lpstr>Why should we care about Theories of War Powers?</vt:lpstr>
      <vt:lpstr>Stopped here</vt:lpstr>
      <vt:lpstr>Little v. Barreme, 6 U.S. (2 Cranch) 170 (1804) </vt:lpstr>
      <vt:lpstr>The Legal Issues</vt:lpstr>
      <vt:lpstr>Note 3 - Does it Matter if the War is Undeclared?</vt:lpstr>
      <vt:lpstr>Note 1 - The Mexican War Fleming v Page - 1851</vt:lpstr>
      <vt:lpstr>Congressional Limitations in the Torture Memos</vt:lpstr>
      <vt:lpstr>9/11 and War</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 The President’s National Security Powers</dc:title>
  <dc:creator>edward</dc:creator>
  <cp:lastModifiedBy>Edward Richards</cp:lastModifiedBy>
  <cp:revision>40</cp:revision>
  <dcterms:created xsi:type="dcterms:W3CDTF">2009-01-18T22:36:07Z</dcterms:created>
  <dcterms:modified xsi:type="dcterms:W3CDTF">2012-08-22T18:40:26Z</dcterms:modified>
</cp:coreProperties>
</file>