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0"/>
  </p:notesMasterIdLst>
  <p:sldIdLst>
    <p:sldId id="256" r:id="rId2"/>
    <p:sldId id="319" r:id="rId3"/>
    <p:sldId id="307" r:id="rId4"/>
    <p:sldId id="320" r:id="rId5"/>
    <p:sldId id="321" r:id="rId6"/>
    <p:sldId id="269" r:id="rId7"/>
    <p:sldId id="322" r:id="rId8"/>
    <p:sldId id="309" r:id="rId9"/>
    <p:sldId id="310" r:id="rId10"/>
    <p:sldId id="312" r:id="rId11"/>
    <p:sldId id="313" r:id="rId12"/>
    <p:sldId id="314" r:id="rId13"/>
    <p:sldId id="311" r:id="rId14"/>
    <p:sldId id="317" r:id="rId15"/>
    <p:sldId id="316" r:id="rId16"/>
    <p:sldId id="315" r:id="rId17"/>
    <p:sldId id="318" r:id="rId18"/>
    <p:sldId id="306"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2" autoAdjust="0"/>
    <p:restoredTop sz="86364" autoAdjust="0"/>
  </p:normalViewPr>
  <p:slideViewPr>
    <p:cSldViewPr>
      <p:cViewPr varScale="1">
        <p:scale>
          <a:sx n="76" d="100"/>
          <a:sy n="76" d="100"/>
        </p:scale>
        <p:origin x="-42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798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798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98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98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798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13193DF5-789F-459C-A1AB-DB2E8172D894}" type="slidenum">
              <a:rPr lang="en-US"/>
              <a:pPr/>
              <a:t>‹#›</a:t>
            </a:fld>
            <a:endParaRPr lang="en-US"/>
          </a:p>
        </p:txBody>
      </p:sp>
    </p:spTree>
    <p:extLst>
      <p:ext uri="{BB962C8B-B14F-4D97-AF65-F5344CB8AC3E}">
        <p14:creationId xmlns:p14="http://schemas.microsoft.com/office/powerpoint/2010/main" val="171020623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9394" name="Group 2"/>
          <p:cNvGrpSpPr>
            <a:grpSpLocks/>
          </p:cNvGrpSpPr>
          <p:nvPr/>
        </p:nvGrpSpPr>
        <p:grpSpPr bwMode="auto">
          <a:xfrm>
            <a:off x="0" y="2438400"/>
            <a:ext cx="9009063" cy="1052513"/>
            <a:chOff x="0" y="1536"/>
            <a:chExt cx="5675" cy="663"/>
          </a:xfrm>
        </p:grpSpPr>
        <p:grpSp>
          <p:nvGrpSpPr>
            <p:cNvPr id="59395" name="Group 3"/>
            <p:cNvGrpSpPr>
              <a:grpSpLocks/>
            </p:cNvGrpSpPr>
            <p:nvPr/>
          </p:nvGrpSpPr>
          <p:grpSpPr bwMode="auto">
            <a:xfrm>
              <a:off x="183" y="1604"/>
              <a:ext cx="448" cy="299"/>
              <a:chOff x="720" y="336"/>
              <a:chExt cx="624" cy="432"/>
            </a:xfrm>
          </p:grpSpPr>
          <p:sp>
            <p:nvSpPr>
              <p:cNvPr id="59396"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397"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9398" name="Group 6"/>
            <p:cNvGrpSpPr>
              <a:grpSpLocks/>
            </p:cNvGrpSpPr>
            <p:nvPr/>
          </p:nvGrpSpPr>
          <p:grpSpPr bwMode="auto">
            <a:xfrm>
              <a:off x="261" y="1870"/>
              <a:ext cx="465" cy="299"/>
              <a:chOff x="912" y="2640"/>
              <a:chExt cx="672" cy="432"/>
            </a:xfrm>
          </p:grpSpPr>
          <p:sp>
            <p:nvSpPr>
              <p:cNvPr id="59399"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0"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9401"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2"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3"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9404"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940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59406"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59407"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59408"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33C9993F-9CAE-4BE2-8DF0-AFC9616DC3A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E19D6A9-26C9-4FF9-8B16-DCDD2C1743F8}" type="slidenum">
              <a:rPr lang="en-US"/>
              <a:pPr/>
              <a:t>‹#›</a:t>
            </a:fld>
            <a:endParaRPr lang="en-US"/>
          </a:p>
        </p:txBody>
      </p:sp>
    </p:spTree>
    <p:extLst>
      <p:ext uri="{BB962C8B-B14F-4D97-AF65-F5344CB8AC3E}">
        <p14:creationId xmlns:p14="http://schemas.microsoft.com/office/powerpoint/2010/main" val="3867265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0A14E56-233B-4F9E-87DA-0257588ED2BB}" type="slidenum">
              <a:rPr lang="en-US"/>
              <a:pPr/>
              <a:t>‹#›</a:t>
            </a:fld>
            <a:endParaRPr lang="en-US"/>
          </a:p>
        </p:txBody>
      </p:sp>
    </p:spTree>
    <p:extLst>
      <p:ext uri="{BB962C8B-B14F-4D97-AF65-F5344CB8AC3E}">
        <p14:creationId xmlns:p14="http://schemas.microsoft.com/office/powerpoint/2010/main" val="1329413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9E42889-CFBE-41E9-B782-EB1DB0BF7DED}" type="slidenum">
              <a:rPr lang="en-US"/>
              <a:pPr/>
              <a:t>‹#›</a:t>
            </a:fld>
            <a:endParaRPr lang="en-US"/>
          </a:p>
        </p:txBody>
      </p:sp>
    </p:spTree>
    <p:extLst>
      <p:ext uri="{BB962C8B-B14F-4D97-AF65-F5344CB8AC3E}">
        <p14:creationId xmlns:p14="http://schemas.microsoft.com/office/powerpoint/2010/main" val="3248977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89237B4-ADDC-40BA-89F1-318DBFAB3006}" type="slidenum">
              <a:rPr lang="en-US"/>
              <a:pPr/>
              <a:t>‹#›</a:t>
            </a:fld>
            <a:endParaRPr lang="en-US"/>
          </a:p>
        </p:txBody>
      </p:sp>
    </p:spTree>
    <p:extLst>
      <p:ext uri="{BB962C8B-B14F-4D97-AF65-F5344CB8AC3E}">
        <p14:creationId xmlns:p14="http://schemas.microsoft.com/office/powerpoint/2010/main" val="2027797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DD93FE7-F237-49EC-8DD6-47A1E3D4843B}" type="slidenum">
              <a:rPr lang="en-US"/>
              <a:pPr/>
              <a:t>‹#›</a:t>
            </a:fld>
            <a:endParaRPr lang="en-US"/>
          </a:p>
        </p:txBody>
      </p:sp>
    </p:spTree>
    <p:extLst>
      <p:ext uri="{BB962C8B-B14F-4D97-AF65-F5344CB8AC3E}">
        <p14:creationId xmlns:p14="http://schemas.microsoft.com/office/powerpoint/2010/main" val="3532058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3B2C346-316E-48DA-84F3-FDB67EF3562C}" type="slidenum">
              <a:rPr lang="en-US"/>
              <a:pPr/>
              <a:t>‹#›</a:t>
            </a:fld>
            <a:endParaRPr lang="en-US"/>
          </a:p>
        </p:txBody>
      </p:sp>
    </p:spTree>
    <p:extLst>
      <p:ext uri="{BB962C8B-B14F-4D97-AF65-F5344CB8AC3E}">
        <p14:creationId xmlns:p14="http://schemas.microsoft.com/office/powerpoint/2010/main" val="2599759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30643B1-4B8E-4CB5-9766-59B281479ABF}" type="slidenum">
              <a:rPr lang="en-US"/>
              <a:pPr/>
              <a:t>‹#›</a:t>
            </a:fld>
            <a:endParaRPr lang="en-US"/>
          </a:p>
        </p:txBody>
      </p:sp>
    </p:spTree>
    <p:extLst>
      <p:ext uri="{BB962C8B-B14F-4D97-AF65-F5344CB8AC3E}">
        <p14:creationId xmlns:p14="http://schemas.microsoft.com/office/powerpoint/2010/main" val="1132314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266EA19-A5E3-4E34-8D59-3F66BE9AA5E5}" type="slidenum">
              <a:rPr lang="en-US"/>
              <a:pPr/>
              <a:t>‹#›</a:t>
            </a:fld>
            <a:endParaRPr lang="en-US"/>
          </a:p>
        </p:txBody>
      </p:sp>
    </p:spTree>
    <p:extLst>
      <p:ext uri="{BB962C8B-B14F-4D97-AF65-F5344CB8AC3E}">
        <p14:creationId xmlns:p14="http://schemas.microsoft.com/office/powerpoint/2010/main" val="4092525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144FC9B-8C5C-4207-B027-7862B29C70A2}" type="slidenum">
              <a:rPr lang="en-US"/>
              <a:pPr/>
              <a:t>‹#›</a:t>
            </a:fld>
            <a:endParaRPr lang="en-US"/>
          </a:p>
        </p:txBody>
      </p:sp>
    </p:spTree>
    <p:extLst>
      <p:ext uri="{BB962C8B-B14F-4D97-AF65-F5344CB8AC3E}">
        <p14:creationId xmlns:p14="http://schemas.microsoft.com/office/powerpoint/2010/main" val="464991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625C95A-CBFA-4847-A65C-F44618BED2C7}" type="slidenum">
              <a:rPr lang="en-US"/>
              <a:pPr/>
              <a:t>‹#›</a:t>
            </a:fld>
            <a:endParaRPr lang="en-US"/>
          </a:p>
        </p:txBody>
      </p:sp>
    </p:spTree>
    <p:extLst>
      <p:ext uri="{BB962C8B-B14F-4D97-AF65-F5344CB8AC3E}">
        <p14:creationId xmlns:p14="http://schemas.microsoft.com/office/powerpoint/2010/main" val="2233557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58371"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58372"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58373"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58374"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58375"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58376"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58377"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8378"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8379"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58380"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58381"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fld id="{FFA29318-8079-4A74-A92C-042C65F3EA7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600" b="1">
          <a:solidFill>
            <a:schemeClr val="tx1"/>
          </a:solidFill>
          <a:latin typeface="+mj-lt"/>
          <a:ea typeface="+mj-ea"/>
          <a:cs typeface="+mj-cs"/>
        </a:defRPr>
      </a:lvl1pPr>
      <a:lvl2pPr algn="l" rtl="0" fontAlgn="base">
        <a:spcBef>
          <a:spcPct val="0"/>
        </a:spcBef>
        <a:spcAft>
          <a:spcPct val="0"/>
        </a:spcAft>
        <a:defRPr sz="3600" b="1">
          <a:solidFill>
            <a:schemeClr val="tx1"/>
          </a:solidFill>
          <a:latin typeface="Arial Narrow" pitchFamily="34" charset="0"/>
        </a:defRPr>
      </a:lvl2pPr>
      <a:lvl3pPr algn="l" rtl="0" fontAlgn="base">
        <a:spcBef>
          <a:spcPct val="0"/>
        </a:spcBef>
        <a:spcAft>
          <a:spcPct val="0"/>
        </a:spcAft>
        <a:defRPr sz="3600" b="1">
          <a:solidFill>
            <a:schemeClr val="tx1"/>
          </a:solidFill>
          <a:latin typeface="Arial Narrow" pitchFamily="34" charset="0"/>
        </a:defRPr>
      </a:lvl3pPr>
      <a:lvl4pPr algn="l" rtl="0" fontAlgn="base">
        <a:spcBef>
          <a:spcPct val="0"/>
        </a:spcBef>
        <a:spcAft>
          <a:spcPct val="0"/>
        </a:spcAft>
        <a:defRPr sz="3600" b="1">
          <a:solidFill>
            <a:schemeClr val="tx1"/>
          </a:solidFill>
          <a:latin typeface="Arial Narrow" pitchFamily="34" charset="0"/>
        </a:defRPr>
      </a:lvl4pPr>
      <a:lvl5pPr algn="l" rtl="0" fontAlgn="base">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Chapter 1 - Introduction</a:t>
            </a:r>
          </a:p>
        </p:txBody>
      </p:sp>
      <p:sp>
        <p:nvSpPr>
          <p:cNvPr id="2052" name="Rectangle 4"/>
          <p:cNvSpPr>
            <a:spLocks noGrp="1" noChangeArrowheads="1"/>
          </p:cNvSpPr>
          <p:nvPr>
            <p:ph type="subTitle" idx="1"/>
          </p:nvPr>
        </p:nvSpPr>
        <p:spPr>
          <a:xfrm>
            <a:off x="457200" y="3886200"/>
            <a:ext cx="8077200" cy="2590800"/>
          </a:xfrm>
        </p:spPr>
        <p:txBody>
          <a:bodyPr/>
          <a:lstStyle/>
          <a:p>
            <a:pPr>
              <a:lnSpc>
                <a:spcPct val="80000"/>
              </a:lnSpc>
            </a:pPr>
            <a:r>
              <a:rPr lang="en-US" sz="2000"/>
              <a:t>[T]his concept of ‘‘national defense’’ cannot be deemed an end in itself, justifying any exercise of legislative power designed to promote such a goal. Implicit in the term ‘‘national defense’’ is the notion of defending those values and ideals which set this Nation apart. For almost two centuries, our country has taken singular pride in the democratic ideals enshrined in its Constitution. . . . It would indeed be ironic if, in the name of national defense, we would sanction the subversion of one of those liberties . . . which make the defense of the Nation worthwhile. [United States v. Robel, 389 U.S. 258, 264 (1968).]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019CACA-37A4-4192-8209-180EC64403D7}" type="slidenum">
              <a:rPr lang="en-US"/>
              <a:pPr/>
              <a:t>10</a:t>
            </a:fld>
            <a:endParaRPr lang="en-US"/>
          </a:p>
        </p:txBody>
      </p:sp>
      <p:sp>
        <p:nvSpPr>
          <p:cNvPr id="64514" name="Rectangle 2"/>
          <p:cNvSpPr>
            <a:spLocks noGrp="1" noChangeArrowheads="1"/>
          </p:cNvSpPr>
          <p:nvPr>
            <p:ph type="title"/>
          </p:nvPr>
        </p:nvSpPr>
        <p:spPr/>
        <p:txBody>
          <a:bodyPr/>
          <a:lstStyle/>
          <a:p>
            <a:r>
              <a:rPr lang="en-US"/>
              <a:t>Independence</a:t>
            </a:r>
          </a:p>
        </p:txBody>
      </p:sp>
      <p:sp>
        <p:nvSpPr>
          <p:cNvPr id="64515" name="Rectangle 3"/>
          <p:cNvSpPr>
            <a:spLocks noGrp="1" noChangeArrowheads="1"/>
          </p:cNvSpPr>
          <p:nvPr>
            <p:ph type="body" idx="1"/>
          </p:nvPr>
        </p:nvSpPr>
        <p:spPr/>
        <p:txBody>
          <a:bodyPr/>
          <a:lstStyle/>
          <a:p>
            <a:r>
              <a:rPr lang="en-US"/>
              <a:t>What was the legal status of the colonies when they declared independence?</a:t>
            </a:r>
          </a:p>
          <a:p>
            <a:r>
              <a:rPr lang="en-US"/>
              <a:t>The Continental Congress</a:t>
            </a:r>
          </a:p>
          <a:p>
            <a:pPr lvl="1"/>
            <a:r>
              <a:rPr lang="en-US"/>
              <a:t>How was the country governed between independence and the Articles of Confederation?</a:t>
            </a:r>
          </a:p>
          <a:p>
            <a:pPr lvl="1"/>
            <a:r>
              <a:rPr lang="en-US"/>
              <a:t>What was the fundamental flaw in this system?</a:t>
            </a:r>
          </a:p>
          <a:p>
            <a:pPr lvl="1"/>
            <a:r>
              <a:rPr lang="en-US"/>
              <a:t>Why did it almost cost us the revolution?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E002D6E-019F-47B2-A1B5-52D9D4D542AC}" type="slidenum">
              <a:rPr lang="en-US"/>
              <a:pPr/>
              <a:t>11</a:t>
            </a:fld>
            <a:endParaRPr lang="en-US"/>
          </a:p>
        </p:txBody>
      </p:sp>
      <p:sp>
        <p:nvSpPr>
          <p:cNvPr id="65538" name="Rectangle 2"/>
          <p:cNvSpPr>
            <a:spLocks noGrp="1" noChangeArrowheads="1"/>
          </p:cNvSpPr>
          <p:nvPr>
            <p:ph type="title"/>
          </p:nvPr>
        </p:nvSpPr>
        <p:spPr/>
        <p:txBody>
          <a:bodyPr/>
          <a:lstStyle/>
          <a:p>
            <a:r>
              <a:rPr lang="en-US"/>
              <a:t>The Articles of Confederation</a:t>
            </a:r>
          </a:p>
        </p:txBody>
      </p:sp>
      <p:sp>
        <p:nvSpPr>
          <p:cNvPr id="65539" name="Rectangle 3"/>
          <p:cNvSpPr>
            <a:spLocks noGrp="1" noChangeArrowheads="1"/>
          </p:cNvSpPr>
          <p:nvPr>
            <p:ph type="body" idx="1"/>
          </p:nvPr>
        </p:nvSpPr>
        <p:spPr/>
        <p:txBody>
          <a:bodyPr/>
          <a:lstStyle/>
          <a:p>
            <a:r>
              <a:rPr lang="en-US"/>
              <a:t>What was the role of the states versus the federal government in the Articles of Confederation?</a:t>
            </a:r>
          </a:p>
          <a:p>
            <a:r>
              <a:rPr lang="en-US"/>
              <a:t>Why did this make it difficult to govern the country?</a:t>
            </a:r>
          </a:p>
          <a:p>
            <a:r>
              <a:rPr lang="en-US"/>
              <a:t>What external threats were still facing the US?</a:t>
            </a:r>
          </a:p>
          <a:p>
            <a:pPr lvl="1"/>
            <a:r>
              <a:rPr lang="en-US"/>
              <a:t>Did we control the continent?</a:t>
            </a:r>
          </a:p>
          <a:p>
            <a:pPr lvl="1"/>
            <a:r>
              <a:rPr lang="en-US"/>
              <a:t>Were the European powers at peace?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E4F8E71-252D-4AC2-BFEE-6A1A2A83B7AC}" type="slidenum">
              <a:rPr lang="en-US"/>
              <a:pPr/>
              <a:t>12</a:t>
            </a:fld>
            <a:endParaRPr lang="en-US"/>
          </a:p>
        </p:txBody>
      </p:sp>
      <p:sp>
        <p:nvSpPr>
          <p:cNvPr id="66562" name="Rectangle 2"/>
          <p:cNvSpPr>
            <a:spLocks noGrp="1" noChangeArrowheads="1"/>
          </p:cNvSpPr>
          <p:nvPr>
            <p:ph type="title"/>
          </p:nvPr>
        </p:nvSpPr>
        <p:spPr/>
        <p:txBody>
          <a:bodyPr/>
          <a:lstStyle/>
          <a:p>
            <a:r>
              <a:rPr lang="en-US"/>
              <a:t>The Constitution</a:t>
            </a:r>
          </a:p>
        </p:txBody>
      </p:sp>
      <p:sp>
        <p:nvSpPr>
          <p:cNvPr id="66563" name="Rectangle 3"/>
          <p:cNvSpPr>
            <a:spLocks noGrp="1" noChangeArrowheads="1"/>
          </p:cNvSpPr>
          <p:nvPr>
            <p:ph type="body" idx="1"/>
          </p:nvPr>
        </p:nvSpPr>
        <p:spPr/>
        <p:txBody>
          <a:bodyPr/>
          <a:lstStyle/>
          <a:p>
            <a:pPr>
              <a:lnSpc>
                <a:spcPct val="90000"/>
              </a:lnSpc>
            </a:pPr>
            <a:r>
              <a:rPr lang="en-US"/>
              <a:t>How did the drafters deal with the problems seen during the Continental Congress era?</a:t>
            </a:r>
          </a:p>
          <a:p>
            <a:pPr>
              <a:lnSpc>
                <a:spcPct val="90000"/>
              </a:lnSpc>
            </a:pPr>
            <a:r>
              <a:rPr lang="en-US"/>
              <a:t>What was the relationship between the states and the federal government in the original Constitution?</a:t>
            </a:r>
          </a:p>
          <a:p>
            <a:pPr lvl="1">
              <a:lnSpc>
                <a:spcPct val="90000"/>
              </a:lnSpc>
            </a:pPr>
            <a:r>
              <a:rPr lang="en-US"/>
              <a:t>How were powers shared?</a:t>
            </a:r>
          </a:p>
          <a:p>
            <a:pPr>
              <a:lnSpc>
                <a:spcPct val="90000"/>
              </a:lnSpc>
            </a:pPr>
            <a:r>
              <a:rPr lang="en-US"/>
              <a:t>What were the founders expectations about the federal government?</a:t>
            </a:r>
          </a:p>
          <a:p>
            <a:pPr lvl="1">
              <a:lnSpc>
                <a:spcPct val="90000"/>
              </a:lnSpc>
            </a:pPr>
            <a:r>
              <a:rPr lang="en-US"/>
              <a:t>How did the shape the Constitution?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3F779A4-0C1C-48C8-A7B3-85974DA6B59C}" type="slidenum">
              <a:rPr lang="en-US"/>
              <a:pPr/>
              <a:t>13</a:t>
            </a:fld>
            <a:endParaRPr lang="en-US"/>
          </a:p>
        </p:txBody>
      </p:sp>
      <p:sp>
        <p:nvSpPr>
          <p:cNvPr id="63490" name="Rectangle 2"/>
          <p:cNvSpPr>
            <a:spLocks noGrp="1" noChangeArrowheads="1"/>
          </p:cNvSpPr>
          <p:nvPr>
            <p:ph type="title"/>
          </p:nvPr>
        </p:nvSpPr>
        <p:spPr/>
        <p:txBody>
          <a:bodyPr/>
          <a:lstStyle/>
          <a:p>
            <a:r>
              <a:rPr lang="en-US" dirty="0" smtClean="0"/>
              <a:t>Standing Armies</a:t>
            </a:r>
            <a:endParaRPr lang="en-US" dirty="0"/>
          </a:p>
        </p:txBody>
      </p:sp>
      <p:sp>
        <p:nvSpPr>
          <p:cNvPr id="63491" name="Rectangle 3"/>
          <p:cNvSpPr>
            <a:spLocks noGrp="1" noChangeArrowheads="1"/>
          </p:cNvSpPr>
          <p:nvPr>
            <p:ph type="body" idx="1"/>
          </p:nvPr>
        </p:nvSpPr>
        <p:spPr/>
        <p:txBody>
          <a:bodyPr/>
          <a:lstStyle/>
          <a:p>
            <a:r>
              <a:rPr lang="en-US" dirty="0" smtClean="0"/>
              <a:t>What </a:t>
            </a:r>
            <a:r>
              <a:rPr lang="en-US" dirty="0"/>
              <a:t>was the colonial experience with standing armies?</a:t>
            </a:r>
          </a:p>
          <a:p>
            <a:r>
              <a:rPr lang="en-US" dirty="0" smtClean="0"/>
              <a:t>What did the founds see as the </a:t>
            </a:r>
            <a:r>
              <a:rPr lang="en-US" dirty="0"/>
              <a:t>risks of a standing army?</a:t>
            </a:r>
          </a:p>
          <a:p>
            <a:pPr lvl="1"/>
            <a:r>
              <a:rPr lang="en-US" dirty="0"/>
              <a:t>How did the founders deal with </a:t>
            </a:r>
            <a:r>
              <a:rPr lang="en-US" dirty="0" smtClean="0"/>
              <a:t>that in the constitution?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C411D0C-B415-4B1B-892D-8CFF05F44E83}" type="slidenum">
              <a:rPr lang="en-US"/>
              <a:pPr/>
              <a:t>14</a:t>
            </a:fld>
            <a:endParaRPr lang="en-US"/>
          </a:p>
        </p:txBody>
      </p:sp>
      <p:sp>
        <p:nvSpPr>
          <p:cNvPr id="69634" name="Rectangle 2"/>
          <p:cNvSpPr>
            <a:spLocks noGrp="1" noChangeArrowheads="1"/>
          </p:cNvSpPr>
          <p:nvPr>
            <p:ph type="title"/>
          </p:nvPr>
        </p:nvSpPr>
        <p:spPr/>
        <p:txBody>
          <a:bodyPr/>
          <a:lstStyle/>
          <a:p>
            <a:r>
              <a:rPr lang="en-US"/>
              <a:t>Federal Separation of Powers</a:t>
            </a:r>
          </a:p>
        </p:txBody>
      </p:sp>
      <p:sp>
        <p:nvSpPr>
          <p:cNvPr id="69635" name="Rectangle 3"/>
          <p:cNvSpPr>
            <a:spLocks noGrp="1" noChangeArrowheads="1"/>
          </p:cNvSpPr>
          <p:nvPr>
            <p:ph type="body" idx="1"/>
          </p:nvPr>
        </p:nvSpPr>
        <p:spPr/>
        <p:txBody>
          <a:bodyPr/>
          <a:lstStyle/>
          <a:p>
            <a:r>
              <a:rPr lang="en-US"/>
              <a:t>Three Branches of Government</a:t>
            </a:r>
          </a:p>
          <a:p>
            <a:pPr lvl="1"/>
            <a:r>
              <a:rPr lang="en-US"/>
              <a:t>Legislative</a:t>
            </a:r>
          </a:p>
          <a:p>
            <a:pPr lvl="1"/>
            <a:r>
              <a:rPr lang="en-US"/>
              <a:t>Judicial</a:t>
            </a:r>
          </a:p>
          <a:p>
            <a:pPr lvl="1"/>
            <a:r>
              <a:rPr lang="en-US"/>
              <a:t>Executive</a:t>
            </a:r>
          </a:p>
          <a:p>
            <a:r>
              <a:rPr lang="en-US"/>
              <a:t>How was separation of powers to protect the nation?</a:t>
            </a:r>
          </a:p>
          <a:p>
            <a:r>
              <a:rPr lang="en-US"/>
              <a:t>Did the founders anticipate having two branches controlled by the same political party?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44BC884-7826-4509-ABFB-6614DA7E6D42}" type="slidenum">
              <a:rPr lang="en-US"/>
              <a:pPr/>
              <a:t>15</a:t>
            </a:fld>
            <a:endParaRPr lang="en-US"/>
          </a:p>
        </p:txBody>
      </p:sp>
      <p:sp>
        <p:nvSpPr>
          <p:cNvPr id="68610" name="Rectangle 2"/>
          <p:cNvSpPr>
            <a:spLocks noGrp="1" noChangeArrowheads="1"/>
          </p:cNvSpPr>
          <p:nvPr>
            <p:ph type="title"/>
          </p:nvPr>
        </p:nvSpPr>
        <p:spPr/>
        <p:txBody>
          <a:bodyPr/>
          <a:lstStyle/>
          <a:p>
            <a:r>
              <a:rPr lang="en-US"/>
              <a:t>Then Versus Now</a:t>
            </a:r>
          </a:p>
        </p:txBody>
      </p:sp>
      <p:sp>
        <p:nvSpPr>
          <p:cNvPr id="68611" name="Rectangle 3"/>
          <p:cNvSpPr>
            <a:spLocks noGrp="1" noChangeArrowheads="1"/>
          </p:cNvSpPr>
          <p:nvPr>
            <p:ph type="body" idx="1"/>
          </p:nvPr>
        </p:nvSpPr>
        <p:spPr/>
        <p:txBody>
          <a:bodyPr/>
          <a:lstStyle/>
          <a:p>
            <a:r>
              <a:rPr lang="en-US" dirty="0"/>
              <a:t>How has the federal government changed?</a:t>
            </a:r>
          </a:p>
          <a:p>
            <a:r>
              <a:rPr lang="en-US" dirty="0"/>
              <a:t>What are the critical periods for this change?</a:t>
            </a:r>
          </a:p>
          <a:p>
            <a:r>
              <a:rPr lang="en-US" dirty="0"/>
              <a:t>Why does this pose Constitutional problems?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8835A81-8000-4D38-A530-6FE20ACF49F9}" type="slidenum">
              <a:rPr lang="en-US"/>
              <a:pPr/>
              <a:t>16</a:t>
            </a:fld>
            <a:endParaRPr lang="en-US"/>
          </a:p>
        </p:txBody>
      </p:sp>
      <p:sp>
        <p:nvSpPr>
          <p:cNvPr id="67586" name="Rectangle 2"/>
          <p:cNvSpPr>
            <a:spLocks noGrp="1" noChangeArrowheads="1"/>
          </p:cNvSpPr>
          <p:nvPr>
            <p:ph type="title"/>
          </p:nvPr>
        </p:nvSpPr>
        <p:spPr/>
        <p:txBody>
          <a:bodyPr/>
          <a:lstStyle/>
          <a:p>
            <a:r>
              <a:rPr lang="en-US"/>
              <a:t>War in the Constitution</a:t>
            </a:r>
          </a:p>
        </p:txBody>
      </p:sp>
      <p:sp>
        <p:nvSpPr>
          <p:cNvPr id="67587" name="Rectangle 3"/>
          <p:cNvSpPr>
            <a:spLocks noGrp="1" noChangeArrowheads="1"/>
          </p:cNvSpPr>
          <p:nvPr>
            <p:ph type="body" idx="1"/>
          </p:nvPr>
        </p:nvSpPr>
        <p:spPr/>
        <p:txBody>
          <a:bodyPr/>
          <a:lstStyle/>
          <a:p>
            <a:r>
              <a:rPr lang="en-US" dirty="0"/>
              <a:t>Why is the nature of war as understood by the drafters important?</a:t>
            </a:r>
          </a:p>
          <a:p>
            <a:r>
              <a:rPr lang="en-US" dirty="0"/>
              <a:t>What does this tell us about the congressional power to declare war?</a:t>
            </a:r>
          </a:p>
          <a:p>
            <a:r>
              <a:rPr lang="en-US" dirty="0"/>
              <a:t>Is this separate from the power to wage war?</a:t>
            </a:r>
          </a:p>
          <a:p>
            <a:r>
              <a:rPr lang="en-US" dirty="0"/>
              <a:t>What about defensive war?</a:t>
            </a:r>
          </a:p>
          <a:p>
            <a:pPr lvl="1"/>
            <a:r>
              <a:rPr lang="en-US" dirty="0"/>
              <a:t>Why is defensive war a special philosophical and religious issue?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049C2C5-38E1-4469-9CB1-DEA483EA3A8C}" type="slidenum">
              <a:rPr lang="en-US"/>
              <a:pPr/>
              <a:t>17</a:t>
            </a:fld>
            <a:endParaRPr lang="en-US"/>
          </a:p>
        </p:txBody>
      </p:sp>
      <p:sp>
        <p:nvSpPr>
          <p:cNvPr id="71682" name="Rectangle 2"/>
          <p:cNvSpPr>
            <a:spLocks noGrp="1" noChangeArrowheads="1"/>
          </p:cNvSpPr>
          <p:nvPr>
            <p:ph type="title"/>
          </p:nvPr>
        </p:nvSpPr>
        <p:spPr/>
        <p:txBody>
          <a:bodyPr/>
          <a:lstStyle/>
          <a:p>
            <a:r>
              <a:rPr lang="en-US"/>
              <a:t>Organization of the Military</a:t>
            </a:r>
          </a:p>
        </p:txBody>
      </p:sp>
      <p:sp>
        <p:nvSpPr>
          <p:cNvPr id="71683" name="Rectangle 3"/>
          <p:cNvSpPr>
            <a:spLocks noGrp="1" noChangeArrowheads="1"/>
          </p:cNvSpPr>
          <p:nvPr>
            <p:ph type="body" idx="1"/>
          </p:nvPr>
        </p:nvSpPr>
        <p:spPr/>
        <p:txBody>
          <a:bodyPr/>
          <a:lstStyle/>
          <a:p>
            <a:r>
              <a:rPr lang="en-US"/>
              <a:t>What fundamental change in the organization of the military was not anticipated by the drafters and which undermines the Constitutional control of war making?</a:t>
            </a:r>
          </a:p>
          <a:p>
            <a:r>
              <a:rPr lang="en-US"/>
              <a:t>Why does it matter that the congress can now allow a war to be started without having to do it themselves?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E2F15AD-0D30-4D35-AF51-DBBD38A676F3}" type="slidenum">
              <a:rPr lang="en-US"/>
              <a:pPr/>
              <a:t>18</a:t>
            </a:fld>
            <a:endParaRPr lang="en-US"/>
          </a:p>
        </p:txBody>
      </p:sp>
      <p:sp>
        <p:nvSpPr>
          <p:cNvPr id="53250" name="Rectangle 2"/>
          <p:cNvSpPr>
            <a:spLocks noGrp="1" noChangeArrowheads="1"/>
          </p:cNvSpPr>
          <p:nvPr>
            <p:ph type="title"/>
          </p:nvPr>
        </p:nvSpPr>
        <p:spPr/>
        <p:txBody>
          <a:bodyPr/>
          <a:lstStyle/>
          <a:p>
            <a:r>
              <a:rPr lang="en-US"/>
              <a:t>Review of Constitutional Provisions</a:t>
            </a:r>
          </a:p>
        </p:txBody>
      </p:sp>
      <p:sp>
        <p:nvSpPr>
          <p:cNvPr id="53251" name="Rectangle 3"/>
          <p:cNvSpPr>
            <a:spLocks noGrp="1" noChangeArrowheads="1"/>
          </p:cNvSpPr>
          <p:nvPr>
            <p:ph type="body" idx="1"/>
          </p:nvPr>
        </p:nvSpPr>
        <p:spPr>
          <a:xfrm>
            <a:off x="304800" y="1981200"/>
            <a:ext cx="8534400" cy="4572000"/>
          </a:xfrm>
        </p:spPr>
        <p:txBody>
          <a:bodyPr/>
          <a:lstStyle/>
          <a:p>
            <a:pPr>
              <a:lnSpc>
                <a:spcPct val="90000"/>
              </a:lnSpc>
            </a:pPr>
            <a:r>
              <a:rPr lang="en-US" dirty="0" smtClean="0"/>
              <a:t>See Links on </a:t>
            </a:r>
            <a:r>
              <a:rPr lang="en-US" smtClean="0"/>
              <a:t>WWW page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46CCDD0-8819-4F03-8E98-FAEDF7B1F75E}" type="slidenum">
              <a:rPr lang="en-US"/>
              <a:pPr/>
              <a:t>2</a:t>
            </a:fld>
            <a:endParaRPr lang="en-US"/>
          </a:p>
        </p:txBody>
      </p:sp>
      <p:sp>
        <p:nvSpPr>
          <p:cNvPr id="74754" name="Rectangle 2"/>
          <p:cNvSpPr>
            <a:spLocks noGrp="1" noChangeArrowheads="1"/>
          </p:cNvSpPr>
          <p:nvPr>
            <p:ph type="title"/>
          </p:nvPr>
        </p:nvSpPr>
        <p:spPr/>
        <p:txBody>
          <a:bodyPr/>
          <a:lstStyle/>
          <a:p>
            <a:r>
              <a:rPr lang="en-US"/>
              <a:t>The special legal problems in national security law</a:t>
            </a:r>
          </a:p>
        </p:txBody>
      </p:sp>
      <p:sp>
        <p:nvSpPr>
          <p:cNvPr id="74755" name="Rectangle 3"/>
          <p:cNvSpPr>
            <a:spLocks noGrp="1" noChangeArrowheads="1"/>
          </p:cNvSpPr>
          <p:nvPr>
            <p:ph type="body" idx="1"/>
          </p:nvPr>
        </p:nvSpPr>
        <p:spPr/>
        <p:txBody>
          <a:bodyPr/>
          <a:lstStyle/>
          <a:p>
            <a:r>
              <a:rPr lang="en-US"/>
              <a:t>Does the US Constitution extend beyond the shores of the US?</a:t>
            </a:r>
          </a:p>
          <a:p>
            <a:r>
              <a:rPr lang="en-US"/>
              <a:t>Does international law exist, outside of trade?</a:t>
            </a:r>
          </a:p>
          <a:p>
            <a:r>
              <a:rPr lang="en-US"/>
              <a:t>Does the President have unitary national security powers?</a:t>
            </a:r>
          </a:p>
          <a:p>
            <a:pPr lvl="1"/>
            <a:r>
              <a:rPr lang="en-US"/>
              <a:t>Outside the US?</a:t>
            </a:r>
          </a:p>
          <a:p>
            <a:pPr lvl="1"/>
            <a:r>
              <a:rPr lang="en-US"/>
              <a:t>Inside the US?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2222EB6-6D2F-4EE0-9AFC-898D76D23B60}" type="slidenum">
              <a:rPr lang="en-US"/>
              <a:pPr/>
              <a:t>3</a:t>
            </a:fld>
            <a:endParaRPr lang="en-US"/>
          </a:p>
        </p:txBody>
      </p:sp>
      <p:sp>
        <p:nvSpPr>
          <p:cNvPr id="55298" name="Rectangle 2"/>
          <p:cNvSpPr>
            <a:spLocks noGrp="1" noChangeArrowheads="1"/>
          </p:cNvSpPr>
          <p:nvPr>
            <p:ph type="title"/>
          </p:nvPr>
        </p:nvSpPr>
        <p:spPr/>
        <p:txBody>
          <a:bodyPr/>
          <a:lstStyle/>
          <a:p>
            <a:r>
              <a:rPr lang="en-US"/>
              <a:t>Wisdom v. Legality</a:t>
            </a:r>
          </a:p>
        </p:txBody>
      </p:sp>
      <p:sp>
        <p:nvSpPr>
          <p:cNvPr id="55299" name="Rectangle 3"/>
          <p:cNvSpPr>
            <a:spLocks noGrp="1" noChangeArrowheads="1"/>
          </p:cNvSpPr>
          <p:nvPr>
            <p:ph type="body" idx="1"/>
          </p:nvPr>
        </p:nvSpPr>
        <p:spPr/>
        <p:txBody>
          <a:bodyPr/>
          <a:lstStyle/>
          <a:p>
            <a:r>
              <a:rPr lang="en-US"/>
              <a:t>What did de Tocqueville mean when he said that Americans confused the question of the existence of a power with the wisdom of its use?</a:t>
            </a:r>
          </a:p>
          <a:p>
            <a:r>
              <a:rPr lang="en-US"/>
              <a:t>Because we can, should we?</a:t>
            </a:r>
          </a:p>
          <a:p>
            <a:pPr lvl="1"/>
            <a:r>
              <a:rPr lang="en-US"/>
              <a:t>Not just a national security question</a:t>
            </a:r>
          </a:p>
          <a:p>
            <a:pPr lvl="1"/>
            <a:r>
              <a:rPr lang="en-US"/>
              <a:t>Look at biomedical research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8800C80-6D46-4B3F-AA25-70F5631AE61B}" type="slidenum">
              <a:rPr lang="en-US"/>
              <a:pPr/>
              <a:t>4</a:t>
            </a:fld>
            <a:endParaRPr lang="en-US"/>
          </a:p>
        </p:txBody>
      </p:sp>
      <p:sp>
        <p:nvSpPr>
          <p:cNvPr id="76802" name="Rectangle 2"/>
          <p:cNvSpPr>
            <a:spLocks noGrp="1" noChangeArrowheads="1"/>
          </p:cNvSpPr>
          <p:nvPr>
            <p:ph type="title"/>
          </p:nvPr>
        </p:nvSpPr>
        <p:spPr/>
        <p:txBody>
          <a:bodyPr/>
          <a:lstStyle/>
          <a:p>
            <a:r>
              <a:rPr lang="en-US"/>
              <a:t>Current and past issues</a:t>
            </a:r>
          </a:p>
        </p:txBody>
      </p:sp>
      <p:sp>
        <p:nvSpPr>
          <p:cNvPr id="76803" name="Rectangle 3"/>
          <p:cNvSpPr>
            <a:spLocks noGrp="1" noChangeArrowheads="1"/>
          </p:cNvSpPr>
          <p:nvPr>
            <p:ph type="body" idx="1"/>
          </p:nvPr>
        </p:nvSpPr>
        <p:spPr/>
        <p:txBody>
          <a:bodyPr/>
          <a:lstStyle/>
          <a:p>
            <a:r>
              <a:rPr lang="en-US"/>
              <a:t>What are the issues of the day?</a:t>
            </a:r>
          </a:p>
          <a:p>
            <a:pPr lvl="1"/>
            <a:r>
              <a:rPr lang="en-US"/>
              <a:t>War on terror - non-state actors</a:t>
            </a:r>
          </a:p>
          <a:p>
            <a:pPr lvl="1"/>
            <a:r>
              <a:rPr lang="en-US"/>
              <a:t>Conflict with China and Russia </a:t>
            </a:r>
          </a:p>
          <a:p>
            <a:pPr lvl="1"/>
            <a:r>
              <a:rPr lang="en-US"/>
              <a:t>Conflict with allies - Israel, France, Germany</a:t>
            </a:r>
          </a:p>
          <a:p>
            <a:r>
              <a:rPr lang="en-US"/>
              <a:t>What are past abuses of national security law?</a:t>
            </a:r>
          </a:p>
          <a:p>
            <a:r>
              <a:rPr lang="en-US"/>
              <a:t>What are current practices that may be seen as abuses in the future?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1A0AA89-5643-4ABC-B157-B1EDAC4162D5}" type="slidenum">
              <a:rPr lang="en-US"/>
              <a:pPr/>
              <a:t>5</a:t>
            </a:fld>
            <a:endParaRPr lang="en-US"/>
          </a:p>
        </p:txBody>
      </p:sp>
      <p:sp>
        <p:nvSpPr>
          <p:cNvPr id="77826" name="Rectangle 2"/>
          <p:cNvSpPr>
            <a:spLocks noGrp="1" noChangeArrowheads="1"/>
          </p:cNvSpPr>
          <p:nvPr>
            <p:ph type="title"/>
          </p:nvPr>
        </p:nvSpPr>
        <p:spPr/>
        <p:txBody>
          <a:bodyPr/>
          <a:lstStyle/>
          <a:p>
            <a:r>
              <a:rPr lang="en-US"/>
              <a:t>Historical Context</a:t>
            </a:r>
          </a:p>
        </p:txBody>
      </p:sp>
      <p:sp>
        <p:nvSpPr>
          <p:cNvPr id="77827" name="Rectangle 3"/>
          <p:cNvSpPr>
            <a:spLocks noGrp="1" noChangeArrowheads="1"/>
          </p:cNvSpPr>
          <p:nvPr>
            <p:ph type="body" idx="1"/>
          </p:nvPr>
        </p:nvSpPr>
        <p:spPr/>
        <p:txBody>
          <a:bodyPr/>
          <a:lstStyle/>
          <a:p>
            <a:pPr>
              <a:lnSpc>
                <a:spcPct val="90000"/>
              </a:lnSpc>
            </a:pPr>
            <a:r>
              <a:rPr lang="en-US" sz="2800"/>
              <a:t>Our contemporary world was shaped by the cold war following WWII</a:t>
            </a:r>
          </a:p>
          <a:p>
            <a:pPr>
              <a:lnSpc>
                <a:spcPct val="90000"/>
              </a:lnSpc>
            </a:pPr>
            <a:r>
              <a:rPr lang="en-US" sz="2800"/>
              <a:t>For a brief period between the fall of the Berlin Wall and 9/11 it looked like we might escape from the cold war mentality</a:t>
            </a:r>
          </a:p>
          <a:p>
            <a:pPr>
              <a:lnSpc>
                <a:spcPct val="90000"/>
              </a:lnSpc>
            </a:pPr>
            <a:r>
              <a:rPr lang="en-US" sz="2800"/>
              <a:t>Post 9/11, little is happening that would have been shocking in the 1950s, we just have better technology</a:t>
            </a:r>
          </a:p>
          <a:p>
            <a:pPr>
              <a:lnSpc>
                <a:spcPct val="90000"/>
              </a:lnSpc>
            </a:pPr>
            <a:r>
              <a:rPr lang="en-US" sz="2800"/>
              <a:t>All that is missing is ideology</a:t>
            </a:r>
          </a:p>
          <a:p>
            <a:pPr lvl="1">
              <a:lnSpc>
                <a:spcPct val="90000"/>
              </a:lnSpc>
            </a:pPr>
            <a:r>
              <a:rPr lang="en-US" sz="2800"/>
              <a:t>Academics are about the only Marxists left</a:t>
            </a:r>
          </a:p>
          <a:p>
            <a:pPr lvl="1">
              <a:lnSpc>
                <a:spcPct val="90000"/>
              </a:lnSpc>
            </a:pPr>
            <a:r>
              <a:rPr lang="en-US" sz="2800"/>
              <a:t>Even the Chinese communists are capitalists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876A916-09CB-475E-BF7A-1030C2325657}" type="slidenum">
              <a:rPr lang="en-US"/>
              <a:pPr/>
              <a:t>6</a:t>
            </a:fld>
            <a:endParaRPr lang="en-US"/>
          </a:p>
        </p:txBody>
      </p:sp>
      <p:sp>
        <p:nvSpPr>
          <p:cNvPr id="15362" name="Rectangle 2"/>
          <p:cNvSpPr>
            <a:spLocks noGrp="1" noChangeArrowheads="1"/>
          </p:cNvSpPr>
          <p:nvPr>
            <p:ph type="title"/>
          </p:nvPr>
        </p:nvSpPr>
        <p:spPr/>
        <p:txBody>
          <a:bodyPr/>
          <a:lstStyle/>
          <a:p>
            <a:r>
              <a:rPr lang="en-US"/>
              <a:t>Chapter 2 - Providing for the </a:t>
            </a:r>
            <a:r>
              <a:rPr lang="en-US">
                <a:latin typeface="Times New Roman"/>
              </a:rPr>
              <a:t>‘‘</a:t>
            </a:r>
            <a:r>
              <a:rPr lang="en-US"/>
              <a:t>Common Defense</a:t>
            </a:r>
            <a:r>
              <a:rPr lang="en-US">
                <a:latin typeface="Times New Roman"/>
              </a:rPr>
              <a:t>’’</a:t>
            </a:r>
            <a:r>
              <a:rPr lang="en-US"/>
              <a:t>: The Original Understanding</a:t>
            </a:r>
          </a:p>
        </p:txBody>
      </p:sp>
      <p:sp>
        <p:nvSpPr>
          <p:cNvPr id="15363" name="Rectangle 3"/>
          <p:cNvSpPr>
            <a:spLocks noGrp="1" noChangeArrowheads="1"/>
          </p:cNvSpPr>
          <p:nvPr>
            <p:ph type="body" idx="1"/>
          </p:nvPr>
        </p:nvSpPr>
        <p:spPr/>
        <p:txBody>
          <a:bodyPr/>
          <a:lstStyle/>
          <a:p>
            <a:r>
              <a:rPr lang="en-US"/>
              <a:t>How were most countries governed in the 1400s?</a:t>
            </a:r>
          </a:p>
          <a:p>
            <a:r>
              <a:rPr lang="en-US"/>
              <a:t>What were the justifications for this form of government?</a:t>
            </a:r>
          </a:p>
          <a:p>
            <a:r>
              <a:rPr lang="en-US"/>
              <a:t>What did the legal philosophers argue were better forms of government?</a:t>
            </a:r>
          </a:p>
          <a:p>
            <a:r>
              <a:rPr lang="en-US"/>
              <a:t>Why was separation of powers key to these arguments?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Stopped here</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F9E42889-CFBE-41E9-B782-EB1DB0BF7DED}" type="slidenum">
              <a:rPr lang="en-US" smtClean="0"/>
              <a:pPr/>
              <a:t>7</a:t>
            </a:fld>
            <a:endParaRPr lang="en-US"/>
          </a:p>
        </p:txBody>
      </p:sp>
    </p:spTree>
    <p:extLst>
      <p:ext uri="{BB962C8B-B14F-4D97-AF65-F5344CB8AC3E}">
        <p14:creationId xmlns:p14="http://schemas.microsoft.com/office/powerpoint/2010/main" val="2884708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634EE6D-C69F-493E-B425-047D9B2EC7F3}" type="slidenum">
              <a:rPr lang="en-US"/>
              <a:pPr/>
              <a:t>8</a:t>
            </a:fld>
            <a:endParaRPr lang="en-US"/>
          </a:p>
        </p:txBody>
      </p:sp>
      <p:sp>
        <p:nvSpPr>
          <p:cNvPr id="61442" name="Rectangle 2"/>
          <p:cNvSpPr>
            <a:spLocks noGrp="1" noChangeArrowheads="1"/>
          </p:cNvSpPr>
          <p:nvPr>
            <p:ph type="title"/>
          </p:nvPr>
        </p:nvSpPr>
        <p:spPr/>
        <p:txBody>
          <a:bodyPr/>
          <a:lstStyle/>
          <a:p>
            <a:r>
              <a:rPr lang="en-US"/>
              <a:t>The Nature of War</a:t>
            </a:r>
          </a:p>
        </p:txBody>
      </p:sp>
      <p:sp>
        <p:nvSpPr>
          <p:cNvPr id="61443" name="Rectangle 3"/>
          <p:cNvSpPr>
            <a:spLocks noGrp="1" noChangeArrowheads="1"/>
          </p:cNvSpPr>
          <p:nvPr>
            <p:ph type="body" idx="1"/>
          </p:nvPr>
        </p:nvSpPr>
        <p:spPr/>
        <p:txBody>
          <a:bodyPr/>
          <a:lstStyle/>
          <a:p>
            <a:r>
              <a:rPr lang="en-US" dirty="0"/>
              <a:t>What is the history of war?</a:t>
            </a:r>
          </a:p>
          <a:p>
            <a:pPr lvl="1"/>
            <a:r>
              <a:rPr lang="en-US" dirty="0"/>
              <a:t>Politics by other means?</a:t>
            </a:r>
          </a:p>
          <a:p>
            <a:pPr lvl="1"/>
            <a:r>
              <a:rPr lang="en-US" dirty="0"/>
              <a:t>Moral issue?</a:t>
            </a:r>
          </a:p>
          <a:p>
            <a:r>
              <a:rPr lang="en-US" dirty="0"/>
              <a:t>What is Formal War?</a:t>
            </a:r>
          </a:p>
          <a:p>
            <a:r>
              <a:rPr lang="en-US" dirty="0"/>
              <a:t>What is Informal War?</a:t>
            </a:r>
          </a:p>
          <a:p>
            <a:pPr lvl="1"/>
            <a:r>
              <a:rPr lang="en-US" dirty="0"/>
              <a:t>Why does Informal War pose much more difficult issues for international affairs and international law?</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071967A-5C3E-4724-A5AD-EA9597DDBD8F}" type="slidenum">
              <a:rPr lang="en-US"/>
              <a:pPr/>
              <a:t>9</a:t>
            </a:fld>
            <a:endParaRPr lang="en-US"/>
          </a:p>
        </p:txBody>
      </p:sp>
      <p:sp>
        <p:nvSpPr>
          <p:cNvPr id="62466" name="Rectangle 2"/>
          <p:cNvSpPr>
            <a:spLocks noGrp="1" noChangeArrowheads="1"/>
          </p:cNvSpPr>
          <p:nvPr>
            <p:ph type="title"/>
          </p:nvPr>
        </p:nvSpPr>
        <p:spPr/>
        <p:txBody>
          <a:bodyPr/>
          <a:lstStyle/>
          <a:p>
            <a:r>
              <a:rPr lang="en-US" dirty="0"/>
              <a:t>What is the role of the state v. private parties</a:t>
            </a:r>
            <a:r>
              <a:rPr lang="en-US" dirty="0" smtClean="0"/>
              <a:t>?</a:t>
            </a:r>
            <a:endParaRPr lang="en-US" dirty="0"/>
          </a:p>
        </p:txBody>
      </p:sp>
      <p:sp>
        <p:nvSpPr>
          <p:cNvPr id="62467" name="Rectangle 3"/>
          <p:cNvSpPr>
            <a:spLocks noGrp="1" noChangeArrowheads="1"/>
          </p:cNvSpPr>
          <p:nvPr>
            <p:ph type="body" idx="1"/>
          </p:nvPr>
        </p:nvSpPr>
        <p:spPr/>
        <p:txBody>
          <a:bodyPr/>
          <a:lstStyle/>
          <a:p>
            <a:pPr>
              <a:lnSpc>
                <a:spcPct val="80000"/>
              </a:lnSpc>
            </a:pPr>
            <a:r>
              <a:rPr lang="en-US" sz="2800"/>
              <a:t>What were letters of marque and reprisal?</a:t>
            </a:r>
          </a:p>
          <a:p>
            <a:pPr>
              <a:lnSpc>
                <a:spcPct val="80000"/>
              </a:lnSpc>
            </a:pPr>
            <a:r>
              <a:rPr lang="en-US" sz="2800"/>
              <a:t>Are wars waged by private parties now?</a:t>
            </a:r>
          </a:p>
          <a:p>
            <a:pPr>
              <a:lnSpc>
                <a:spcPct val="80000"/>
              </a:lnSpc>
            </a:pPr>
            <a:r>
              <a:rPr lang="en-US" sz="2800"/>
              <a:t>What is the role of private contractors and mercenaries in Iraq?</a:t>
            </a:r>
          </a:p>
          <a:p>
            <a:pPr lvl="1">
              <a:lnSpc>
                <a:spcPct val="80000"/>
              </a:lnSpc>
            </a:pPr>
            <a:r>
              <a:rPr lang="en-US" sz="2800"/>
              <a:t>Afghanistan?</a:t>
            </a:r>
          </a:p>
          <a:p>
            <a:pPr lvl="1">
              <a:lnSpc>
                <a:spcPct val="80000"/>
              </a:lnSpc>
            </a:pPr>
            <a:r>
              <a:rPr lang="en-US" sz="2800"/>
              <a:t>Are US private contractors who are injured veterans?</a:t>
            </a:r>
          </a:p>
          <a:p>
            <a:pPr lvl="1">
              <a:lnSpc>
                <a:spcPct val="80000"/>
              </a:lnSpc>
            </a:pPr>
            <a:r>
              <a:rPr lang="en-US" sz="2800"/>
              <a:t>Who takes care of their medical needs?</a:t>
            </a:r>
          </a:p>
          <a:p>
            <a:pPr lvl="1">
              <a:lnSpc>
                <a:spcPct val="80000"/>
              </a:lnSpc>
            </a:pPr>
            <a:r>
              <a:rPr lang="en-US" sz="2800"/>
              <a:t>What about the non-US employees?</a:t>
            </a:r>
          </a:p>
          <a:p>
            <a:pPr>
              <a:lnSpc>
                <a:spcPct val="80000"/>
              </a:lnSpc>
            </a:pPr>
            <a:r>
              <a:rPr lang="en-US" sz="2800"/>
              <a:t>What is the command and control issue with mercenaries?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432</TotalTime>
  <Words>917</Words>
  <Application>Microsoft Office PowerPoint</Application>
  <PresentationFormat>On-screen Show (4:3)</PresentationFormat>
  <Paragraphs>110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Blends</vt:lpstr>
      <vt:lpstr>Chapter 1 - Introduction</vt:lpstr>
      <vt:lpstr>The special legal problems in national security law</vt:lpstr>
      <vt:lpstr>Wisdom v. Legality</vt:lpstr>
      <vt:lpstr>Current and past issues</vt:lpstr>
      <vt:lpstr>Historical Context</vt:lpstr>
      <vt:lpstr>Chapter 2 - Providing for the ‘‘Common Defense’’: The Original Understanding</vt:lpstr>
      <vt:lpstr>Stopped here</vt:lpstr>
      <vt:lpstr>The Nature of War</vt:lpstr>
      <vt:lpstr>What is the role of the state v. private parties?</vt:lpstr>
      <vt:lpstr>Independence</vt:lpstr>
      <vt:lpstr>The Articles of Confederation</vt:lpstr>
      <vt:lpstr>The Constitution</vt:lpstr>
      <vt:lpstr>Standing Armies</vt:lpstr>
      <vt:lpstr>Federal Separation of Powers</vt:lpstr>
      <vt:lpstr>Then Versus Now</vt:lpstr>
      <vt:lpstr>War in the Constitution</vt:lpstr>
      <vt:lpstr>Organization of the Military</vt:lpstr>
      <vt:lpstr>Review of Constitutional Provisions</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 Introduction</dc:title>
  <dc:creator>edward</dc:creator>
  <cp:lastModifiedBy>Edward P Richards</cp:lastModifiedBy>
  <cp:revision>32</cp:revision>
  <dcterms:created xsi:type="dcterms:W3CDTF">2009-01-13T15:01:50Z</dcterms:created>
  <dcterms:modified xsi:type="dcterms:W3CDTF">2012-08-16T18:26:38Z</dcterms:modified>
</cp:coreProperties>
</file>