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sldIdLst>
    <p:sldId id="263" r:id="rId2"/>
    <p:sldId id="279" r:id="rId3"/>
    <p:sldId id="278" r:id="rId4"/>
    <p:sldId id="264" r:id="rId5"/>
    <p:sldId id="284" r:id="rId6"/>
    <p:sldId id="265" r:id="rId7"/>
    <p:sldId id="257" r:id="rId8"/>
    <p:sldId id="272" r:id="rId9"/>
    <p:sldId id="280" r:id="rId10"/>
    <p:sldId id="281" r:id="rId11"/>
    <p:sldId id="282" r:id="rId12"/>
    <p:sldId id="283" r:id="rId13"/>
    <p:sldId id="258" r:id="rId14"/>
    <p:sldId id="267" r:id="rId15"/>
    <p:sldId id="259" r:id="rId16"/>
    <p:sldId id="262" r:id="rId17"/>
    <p:sldId id="277" r:id="rId18"/>
    <p:sldId id="285" r:id="rId19"/>
    <p:sldId id="270" r:id="rId20"/>
    <p:sldId id="260" r:id="rId21"/>
    <p:sldId id="268" r:id="rId22"/>
    <p:sldId id="276" r:id="rId23"/>
    <p:sldId id="26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99" autoAdjust="0"/>
  </p:normalViewPr>
  <p:slideViewPr>
    <p:cSldViewPr>
      <p:cViewPr varScale="1">
        <p:scale>
          <a:sx n="68" d="100"/>
          <a:sy n="68" d="100"/>
        </p:scale>
        <p:origin x="-96" y="-888"/>
      </p:cViewPr>
      <p:guideLst>
        <p:guide orient="horz" pos="2160"/>
        <p:guide pos="2880"/>
      </p:guideLst>
    </p:cSldViewPr>
  </p:slideViewPr>
  <p:outlineViewPr>
    <p:cViewPr>
      <p:scale>
        <a:sx n="33" d="100"/>
        <a:sy n="33" d="100"/>
      </p:scale>
      <p:origin x="48" y="158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1DE432-5130-482D-AE33-761E53DB25FB}" type="slidenum">
              <a:rPr lang="en-US"/>
              <a:pPr/>
              <a:t>‹#›</a:t>
            </a:fld>
            <a:endParaRPr lang="en-US"/>
          </a:p>
        </p:txBody>
      </p:sp>
    </p:spTree>
    <p:extLst>
      <p:ext uri="{BB962C8B-B14F-4D97-AF65-F5344CB8AC3E}">
        <p14:creationId xmlns:p14="http://schemas.microsoft.com/office/powerpoint/2010/main" val="9436319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5E30990-09BB-4F59-8DBD-3155DA3FB6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11C304-3745-4444-94EE-EB6EDB112BBE}" type="slidenum">
              <a:rPr lang="en-US"/>
              <a:pPr/>
              <a:t>‹#›</a:t>
            </a:fld>
            <a:endParaRPr lang="en-US"/>
          </a:p>
        </p:txBody>
      </p:sp>
    </p:spTree>
    <p:extLst>
      <p:ext uri="{BB962C8B-B14F-4D97-AF65-F5344CB8AC3E}">
        <p14:creationId xmlns:p14="http://schemas.microsoft.com/office/powerpoint/2010/main" val="13803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4F3E4-4986-42E0-B204-ABDC93BEDEC2}" type="slidenum">
              <a:rPr lang="en-US"/>
              <a:pPr/>
              <a:t>‹#›</a:t>
            </a:fld>
            <a:endParaRPr lang="en-US"/>
          </a:p>
        </p:txBody>
      </p:sp>
    </p:spTree>
    <p:extLst>
      <p:ext uri="{BB962C8B-B14F-4D97-AF65-F5344CB8AC3E}">
        <p14:creationId xmlns:p14="http://schemas.microsoft.com/office/powerpoint/2010/main" val="291850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9C067-D3FE-443F-8092-32E3B845AAA9}" type="slidenum">
              <a:rPr lang="en-US"/>
              <a:pPr/>
              <a:t>‹#›</a:t>
            </a:fld>
            <a:endParaRPr lang="en-US"/>
          </a:p>
        </p:txBody>
      </p:sp>
    </p:spTree>
    <p:extLst>
      <p:ext uri="{BB962C8B-B14F-4D97-AF65-F5344CB8AC3E}">
        <p14:creationId xmlns:p14="http://schemas.microsoft.com/office/powerpoint/2010/main" val="205713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DEC10-F574-43E4-BFB9-A3C8E350E30A}" type="slidenum">
              <a:rPr lang="en-US"/>
              <a:pPr/>
              <a:t>‹#›</a:t>
            </a:fld>
            <a:endParaRPr lang="en-US"/>
          </a:p>
        </p:txBody>
      </p:sp>
    </p:spTree>
    <p:extLst>
      <p:ext uri="{BB962C8B-B14F-4D97-AF65-F5344CB8AC3E}">
        <p14:creationId xmlns:p14="http://schemas.microsoft.com/office/powerpoint/2010/main" val="369028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ADDF6D-6894-4792-B9CB-69C7600FB8F4}" type="slidenum">
              <a:rPr lang="en-US"/>
              <a:pPr/>
              <a:t>‹#›</a:t>
            </a:fld>
            <a:endParaRPr lang="en-US"/>
          </a:p>
        </p:txBody>
      </p:sp>
    </p:spTree>
    <p:extLst>
      <p:ext uri="{BB962C8B-B14F-4D97-AF65-F5344CB8AC3E}">
        <p14:creationId xmlns:p14="http://schemas.microsoft.com/office/powerpoint/2010/main" val="118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E93111-E413-4620-9A98-41A903834D6D}" type="slidenum">
              <a:rPr lang="en-US"/>
              <a:pPr/>
              <a:t>‹#›</a:t>
            </a:fld>
            <a:endParaRPr lang="en-US"/>
          </a:p>
        </p:txBody>
      </p:sp>
    </p:spTree>
    <p:extLst>
      <p:ext uri="{BB962C8B-B14F-4D97-AF65-F5344CB8AC3E}">
        <p14:creationId xmlns:p14="http://schemas.microsoft.com/office/powerpoint/2010/main" val="324340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A34C40-F602-4EC1-BCCE-FA7950703160}" type="slidenum">
              <a:rPr lang="en-US"/>
              <a:pPr/>
              <a:t>‹#›</a:t>
            </a:fld>
            <a:endParaRPr lang="en-US"/>
          </a:p>
        </p:txBody>
      </p:sp>
    </p:spTree>
    <p:extLst>
      <p:ext uri="{BB962C8B-B14F-4D97-AF65-F5344CB8AC3E}">
        <p14:creationId xmlns:p14="http://schemas.microsoft.com/office/powerpoint/2010/main" val="204850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F37BCA-209A-45B3-BB33-0155ED1D78CC}" type="slidenum">
              <a:rPr lang="en-US"/>
              <a:pPr/>
              <a:t>‹#›</a:t>
            </a:fld>
            <a:endParaRPr lang="en-US"/>
          </a:p>
        </p:txBody>
      </p:sp>
    </p:spTree>
    <p:extLst>
      <p:ext uri="{BB962C8B-B14F-4D97-AF65-F5344CB8AC3E}">
        <p14:creationId xmlns:p14="http://schemas.microsoft.com/office/powerpoint/2010/main" val="395313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9DFB73-38EB-4357-B4E9-10C73B3D934C}" type="slidenum">
              <a:rPr lang="en-US"/>
              <a:pPr/>
              <a:t>‹#›</a:t>
            </a:fld>
            <a:endParaRPr lang="en-US"/>
          </a:p>
        </p:txBody>
      </p:sp>
    </p:spTree>
    <p:extLst>
      <p:ext uri="{BB962C8B-B14F-4D97-AF65-F5344CB8AC3E}">
        <p14:creationId xmlns:p14="http://schemas.microsoft.com/office/powerpoint/2010/main" val="41658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A3B4C6-EA22-4CB2-82BF-BFF27AC78AE5}" type="slidenum">
              <a:rPr lang="en-US"/>
              <a:pPr/>
              <a:t>‹#›</a:t>
            </a:fld>
            <a:endParaRPr lang="en-US"/>
          </a:p>
        </p:txBody>
      </p:sp>
    </p:spTree>
    <p:extLst>
      <p:ext uri="{BB962C8B-B14F-4D97-AF65-F5344CB8AC3E}">
        <p14:creationId xmlns:p14="http://schemas.microsoft.com/office/powerpoint/2010/main" val="7325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5B0EC779-22F8-49DE-81B7-ACE1800240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dc.gov/homeandrecreationalsafety/dog-bites/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US" sz="3200" dirty="0"/>
              <a:t>Doggie Due Process:</a:t>
            </a:r>
            <a:br>
              <a:rPr lang="en-US" sz="3200" dirty="0"/>
            </a:br>
            <a:r>
              <a:rPr lang="en-US" sz="3200" dirty="0"/>
              <a:t>The Saga of "Tut-Tut," "Bandit," "Boo </a:t>
            </a:r>
            <a:r>
              <a:rPr lang="en-US" sz="3200" dirty="0" err="1"/>
              <a:t>Boo</a:t>
            </a:r>
            <a:r>
              <a:rPr lang="en-US" sz="3200" dirty="0"/>
              <a:t>," and "Sadie"</a:t>
            </a:r>
          </a:p>
        </p:txBody>
      </p:sp>
      <p:sp>
        <p:nvSpPr>
          <p:cNvPr id="21507" name="Rectangle 3"/>
          <p:cNvSpPr>
            <a:spLocks noGrp="1" noChangeArrowheads="1"/>
          </p:cNvSpPr>
          <p:nvPr>
            <p:ph type="subTitle" idx="1"/>
          </p:nvPr>
        </p:nvSpPr>
        <p:spPr/>
        <p:txBody>
          <a:bodyPr/>
          <a:lstStyle/>
          <a:p>
            <a:r>
              <a:rPr lang="en-US"/>
              <a:t>Altman v. City of High Point, N.C., 330 F.3d 194 (4th Cir.(N.C.) 2003)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88CFA-6A7D-4A3E-8CC7-AC8370A8AA24}" type="slidenum">
              <a:rPr lang="en-US"/>
              <a:pPr/>
              <a:t>10</a:t>
            </a:fld>
            <a:endParaRPr lang="en-US"/>
          </a:p>
        </p:txBody>
      </p:sp>
      <p:sp>
        <p:nvSpPr>
          <p:cNvPr id="53250" name="Rectangle 2"/>
          <p:cNvSpPr>
            <a:spLocks noGrp="1" noChangeArrowheads="1"/>
          </p:cNvSpPr>
          <p:nvPr>
            <p:ph type="title"/>
          </p:nvPr>
        </p:nvSpPr>
        <p:spPr/>
        <p:txBody>
          <a:bodyPr/>
          <a:lstStyle/>
          <a:p>
            <a:r>
              <a:rPr lang="en-US" i="1" dirty="0" err="1"/>
              <a:t>Nicchia</a:t>
            </a:r>
            <a:r>
              <a:rPr lang="en-US" i="1" dirty="0"/>
              <a:t> v. People of State of New York</a:t>
            </a:r>
            <a:r>
              <a:rPr lang="en-US" dirty="0"/>
              <a:t>, 254 U.S. 228, 230 (1920)</a:t>
            </a:r>
          </a:p>
        </p:txBody>
      </p:sp>
      <p:sp>
        <p:nvSpPr>
          <p:cNvPr id="53251" name="Rectangle 3"/>
          <p:cNvSpPr>
            <a:spLocks noGrp="1" noChangeArrowheads="1"/>
          </p:cNvSpPr>
          <p:nvPr>
            <p:ph type="body" idx="1"/>
          </p:nvPr>
        </p:nvSpPr>
        <p:spPr/>
        <p:txBody>
          <a:bodyPr/>
          <a:lstStyle/>
          <a:p>
            <a:r>
              <a:rPr lang="en-US"/>
              <a:t>"Property in dogs is of an imperfect or qualified nature and they may be subjected to peculiar and drastic police regulations by the state without depriving their owners of any federal right."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E806F3-4913-44EA-87F9-E589F40678F0}" type="slidenum">
              <a:rPr lang="en-US"/>
              <a:pPr/>
              <a:t>11</a:t>
            </a:fld>
            <a:endParaRPr lang="en-US"/>
          </a:p>
        </p:txBody>
      </p:sp>
      <p:sp>
        <p:nvSpPr>
          <p:cNvPr id="55298" name="Rectangle 2"/>
          <p:cNvSpPr>
            <a:spLocks noGrp="1" noChangeArrowheads="1"/>
          </p:cNvSpPr>
          <p:nvPr>
            <p:ph type="title"/>
          </p:nvPr>
        </p:nvSpPr>
        <p:spPr/>
        <p:txBody>
          <a:bodyPr/>
          <a:lstStyle/>
          <a:p>
            <a:r>
              <a:rPr lang="en-US" i="1" dirty="0"/>
              <a:t>Jones v. Craddock</a:t>
            </a:r>
            <a:r>
              <a:rPr lang="en-US" dirty="0"/>
              <a:t>, 187 S.E. 558, 559 (N.C. 1936)</a:t>
            </a:r>
          </a:p>
        </p:txBody>
      </p:sp>
      <p:sp>
        <p:nvSpPr>
          <p:cNvPr id="55299" name="Rectangle 3"/>
          <p:cNvSpPr>
            <a:spLocks noGrp="1" noChangeArrowheads="1"/>
          </p:cNvSpPr>
          <p:nvPr>
            <p:ph type="body" idx="1"/>
          </p:nvPr>
        </p:nvSpPr>
        <p:spPr/>
        <p:txBody>
          <a:bodyPr/>
          <a:lstStyle/>
          <a:p>
            <a:r>
              <a:rPr lang="en-US"/>
              <a:t>"Even in the days of Blackstone, while it was declared that property in a dog was 'base property,' it was nevertheless asserted that such property was sufficient to maintain a civil action for its loss.").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28B2E1-711A-421B-9A51-39D4DB114B7C}" type="slidenum">
              <a:rPr lang="en-US"/>
              <a:pPr/>
              <a:t>12</a:t>
            </a:fld>
            <a:endParaRPr lang="en-US"/>
          </a:p>
        </p:txBody>
      </p:sp>
      <p:sp>
        <p:nvSpPr>
          <p:cNvPr id="57346" name="Rectangle 2"/>
          <p:cNvSpPr>
            <a:spLocks noGrp="1" noChangeArrowheads="1"/>
          </p:cNvSpPr>
          <p:nvPr>
            <p:ph type="title"/>
          </p:nvPr>
        </p:nvSpPr>
        <p:spPr/>
        <p:txBody>
          <a:bodyPr/>
          <a:lstStyle/>
          <a:p>
            <a:r>
              <a:rPr lang="en-US"/>
              <a:t>Is this Like Conversion?</a:t>
            </a:r>
          </a:p>
        </p:txBody>
      </p:sp>
      <p:sp>
        <p:nvSpPr>
          <p:cNvPr id="57347" name="Rectangle 3"/>
          <p:cNvSpPr>
            <a:spLocks noGrp="1" noChangeArrowheads="1"/>
          </p:cNvSpPr>
          <p:nvPr>
            <p:ph type="body" idx="1"/>
          </p:nvPr>
        </p:nvSpPr>
        <p:spPr/>
        <p:txBody>
          <a:bodyPr/>
          <a:lstStyle/>
          <a:p>
            <a:pPr>
              <a:lnSpc>
                <a:spcPct val="90000"/>
              </a:lnSpc>
            </a:pPr>
            <a:r>
              <a:rPr lang="en-US"/>
              <a:t>"The present action by the plaintiffs, though brought under a federal statute pursuant to a constitutional amendment, is not in nature unlike a common-law action for trover based on the officers' conversion of their dogs. In this way, the plaintiffs clearly assert a right with an analog at common law, a fact which strongly suggests that, at least to this extent, dogs would have been protected as "effects" within the meaning of the Fourth Amendment at common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0EB30F-B679-4657-B193-C329718EAE49}" type="slidenum">
              <a:rPr lang="en-US"/>
              <a:pPr/>
              <a:t>13</a:t>
            </a:fld>
            <a:endParaRPr lang="en-US"/>
          </a:p>
        </p:txBody>
      </p:sp>
      <p:sp>
        <p:nvSpPr>
          <p:cNvPr id="11266" name="Rectangle 2"/>
          <p:cNvSpPr>
            <a:spLocks noGrp="1" noChangeArrowheads="1"/>
          </p:cNvSpPr>
          <p:nvPr>
            <p:ph type="title"/>
          </p:nvPr>
        </p:nvSpPr>
        <p:spPr/>
        <p:txBody>
          <a:bodyPr/>
          <a:lstStyle/>
          <a:p>
            <a:r>
              <a:rPr lang="en-US"/>
              <a:t>The Role of Dogs in Modern Day Society</a:t>
            </a:r>
          </a:p>
        </p:txBody>
      </p:sp>
      <p:sp>
        <p:nvSpPr>
          <p:cNvPr id="11267" name="Rectangle 3"/>
          <p:cNvSpPr>
            <a:spLocks noGrp="1" noChangeArrowheads="1"/>
          </p:cNvSpPr>
          <p:nvPr>
            <p:ph type="body" idx="1"/>
          </p:nvPr>
        </p:nvSpPr>
        <p:spPr/>
        <p:txBody>
          <a:bodyPr/>
          <a:lstStyle/>
          <a:p>
            <a:r>
              <a:rPr lang="en-US" sz="2800" dirty="0"/>
              <a:t>Has the historic view of dogs changed?</a:t>
            </a:r>
          </a:p>
          <a:p>
            <a:pPr lvl="1"/>
            <a:r>
              <a:rPr lang="en-US" sz="2800" dirty="0"/>
              <a:t>Do some people pay for dogs?</a:t>
            </a:r>
          </a:p>
          <a:p>
            <a:pPr lvl="1"/>
            <a:r>
              <a:rPr lang="en-US" sz="2800" dirty="0"/>
              <a:t>Do some people confuse dogs with relatives?</a:t>
            </a:r>
          </a:p>
          <a:p>
            <a:pPr lvl="1"/>
            <a:r>
              <a:rPr lang="en-US" sz="2800" dirty="0"/>
              <a:t>What did the Katrina evacuation tell us about dogs?</a:t>
            </a:r>
          </a:p>
          <a:p>
            <a:r>
              <a:rPr lang="en-US" sz="2800" dirty="0"/>
              <a:t>Should the constitutional view of dogs evolve as well?</a:t>
            </a:r>
          </a:p>
          <a:p>
            <a:r>
              <a:rPr lang="en-US" sz="2800" dirty="0"/>
              <a:t>Did this court find dogs to be 4th Amendment effects?</a:t>
            </a:r>
          </a:p>
          <a:p>
            <a:pPr lvl="1"/>
            <a:r>
              <a:rPr lang="en-US" sz="2800" dirty="0"/>
              <a:t>What type of property does the court hold the dog to be</a:t>
            </a:r>
            <a:r>
              <a:rPr lang="en-US" sz="2800" dirty="0" smtClean="0"/>
              <a:t>? (Is a dog real estate or personal?)</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3E53F3-686D-481A-AFBC-78D1621AD64D}" type="slidenum">
              <a:rPr lang="en-US"/>
              <a:pPr/>
              <a:t>14</a:t>
            </a:fld>
            <a:endParaRPr lang="en-US"/>
          </a:p>
        </p:txBody>
      </p:sp>
      <p:sp>
        <p:nvSpPr>
          <p:cNvPr id="28674" name="Rectangle 2"/>
          <p:cNvSpPr>
            <a:spLocks noGrp="1" noChangeArrowheads="1"/>
          </p:cNvSpPr>
          <p:nvPr>
            <p:ph type="title"/>
          </p:nvPr>
        </p:nvSpPr>
        <p:spPr/>
        <p:txBody>
          <a:bodyPr/>
          <a:lstStyle/>
          <a:p>
            <a:r>
              <a:rPr lang="en-US"/>
              <a:t>Is Killing a Dog a Seizure?</a:t>
            </a:r>
          </a:p>
        </p:txBody>
      </p:sp>
      <p:sp>
        <p:nvSpPr>
          <p:cNvPr id="28675" name="Rectangle 3"/>
          <p:cNvSpPr>
            <a:spLocks noGrp="1" noChangeArrowheads="1"/>
          </p:cNvSpPr>
          <p:nvPr>
            <p:ph type="body" idx="1"/>
          </p:nvPr>
        </p:nvSpPr>
        <p:spPr/>
        <p:txBody>
          <a:bodyPr/>
          <a:lstStyle/>
          <a:p>
            <a:r>
              <a:rPr lang="en-US"/>
              <a:t>If the dog is property, what is the effect of killing the dog?</a:t>
            </a:r>
          </a:p>
          <a:p>
            <a:r>
              <a:rPr lang="en-US"/>
              <a:t>Does the state need to take possession of property to seize it?</a:t>
            </a:r>
          </a:p>
          <a:p>
            <a:r>
              <a:rPr lang="en-US"/>
              <a:t>What is the test: is killing a dog a seizure of a dog?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7C5932-7608-4134-8DE4-1C00404367FC}" type="slidenum">
              <a:rPr lang="en-US"/>
              <a:pPr/>
              <a:t>15</a:t>
            </a:fld>
            <a:endParaRPr lang="en-US"/>
          </a:p>
        </p:txBody>
      </p:sp>
      <p:sp>
        <p:nvSpPr>
          <p:cNvPr id="13314" name="Rectangle 2"/>
          <p:cNvSpPr>
            <a:spLocks noGrp="1" noChangeArrowheads="1"/>
          </p:cNvSpPr>
          <p:nvPr>
            <p:ph type="title"/>
          </p:nvPr>
        </p:nvSpPr>
        <p:spPr/>
        <p:txBody>
          <a:bodyPr/>
          <a:lstStyle/>
          <a:p>
            <a:r>
              <a:rPr lang="en-US"/>
              <a:t>Is this Seizure a Taking?</a:t>
            </a:r>
          </a:p>
        </p:txBody>
      </p:sp>
      <p:sp>
        <p:nvSpPr>
          <p:cNvPr id="13315" name="Rectangle 3"/>
          <p:cNvSpPr>
            <a:spLocks noGrp="1" noChangeArrowheads="1"/>
          </p:cNvSpPr>
          <p:nvPr>
            <p:ph type="body" idx="1"/>
          </p:nvPr>
        </p:nvSpPr>
        <p:spPr/>
        <p:txBody>
          <a:bodyPr/>
          <a:lstStyle/>
          <a:p>
            <a:r>
              <a:rPr lang="en-US"/>
              <a:t>What is a taking under the constitution?</a:t>
            </a:r>
          </a:p>
          <a:p>
            <a:r>
              <a:rPr lang="en-US"/>
              <a:t>What must the government do if it takes property?</a:t>
            </a:r>
          </a:p>
          <a:p>
            <a:r>
              <a:rPr lang="en-US"/>
              <a:t>If killing the dog was justified, must the government pay for the value of the dog?</a:t>
            </a:r>
          </a:p>
          <a:p>
            <a:pPr lvl="1"/>
            <a:r>
              <a:rPr lang="en-US"/>
              <a:t>Why not?</a:t>
            </a:r>
          </a:p>
          <a:p>
            <a:pPr lvl="1"/>
            <a:r>
              <a:rPr lang="en-US"/>
              <a:t>What if the killing was not justified?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9810DF-8D97-404B-9284-7FD1DCFABB00}" type="slidenum">
              <a:rPr lang="en-US"/>
              <a:pPr/>
              <a:t>16</a:t>
            </a:fld>
            <a:endParaRPr lang="en-US"/>
          </a:p>
        </p:txBody>
      </p:sp>
      <p:sp>
        <p:nvSpPr>
          <p:cNvPr id="19458" name="Rectangle 2"/>
          <p:cNvSpPr>
            <a:spLocks noGrp="1" noChangeArrowheads="1"/>
          </p:cNvSpPr>
          <p:nvPr>
            <p:ph type="title"/>
          </p:nvPr>
        </p:nvSpPr>
        <p:spPr/>
        <p:txBody>
          <a:bodyPr/>
          <a:lstStyle/>
          <a:p>
            <a:r>
              <a:rPr lang="en-US" dirty="0"/>
              <a:t>Qualified Immunity: </a:t>
            </a:r>
            <a:r>
              <a:rPr lang="en-US" i="1" dirty="0"/>
              <a:t>Harlow v. Fitzgerald</a:t>
            </a:r>
            <a:r>
              <a:rPr lang="en-US" dirty="0"/>
              <a:t>, 457 U.S. 800 (1982)</a:t>
            </a:r>
          </a:p>
        </p:txBody>
      </p:sp>
      <p:sp>
        <p:nvSpPr>
          <p:cNvPr id="19459" name="Rectangle 3"/>
          <p:cNvSpPr>
            <a:spLocks noGrp="1" noChangeArrowheads="1"/>
          </p:cNvSpPr>
          <p:nvPr>
            <p:ph type="body" idx="1"/>
          </p:nvPr>
        </p:nvSpPr>
        <p:spPr/>
        <p:txBody>
          <a:bodyPr/>
          <a:lstStyle/>
          <a:p>
            <a:pPr>
              <a:lnSpc>
                <a:spcPct val="90000"/>
              </a:lnSpc>
            </a:pPr>
            <a:r>
              <a:rPr lang="en-US" dirty="0"/>
              <a:t>The Court ruled that government officials performing discretionary functions should be protected from liability for civil damages if their conduct does not violate clearly established statutory or constitutional rights of which a reasonable person would be aware.</a:t>
            </a:r>
          </a:p>
          <a:p>
            <a:pPr>
              <a:lnSpc>
                <a:spcPct val="90000"/>
              </a:lnSpc>
            </a:pPr>
            <a:r>
              <a:rPr lang="en-US" dirty="0"/>
              <a:t>Those who are </a:t>
            </a:r>
            <a:r>
              <a:rPr lang="en-US" i="1" dirty="0"/>
              <a:t>plainly incompetent </a:t>
            </a:r>
            <a:r>
              <a:rPr lang="en-US" dirty="0"/>
              <a:t>or who knowingly violate the law cannot invoke qualified immunity.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F4EBED-883B-490D-8202-3777146A2C02}" type="slidenum">
              <a:rPr lang="en-US"/>
              <a:pPr/>
              <a:t>17</a:t>
            </a:fld>
            <a:endParaRPr lang="en-US"/>
          </a:p>
        </p:txBody>
      </p:sp>
      <p:sp>
        <p:nvSpPr>
          <p:cNvPr id="45058" name="Rectangle 2"/>
          <p:cNvSpPr>
            <a:spLocks noGrp="1" noChangeArrowheads="1"/>
          </p:cNvSpPr>
          <p:nvPr>
            <p:ph type="title"/>
          </p:nvPr>
        </p:nvSpPr>
        <p:spPr/>
        <p:txBody>
          <a:bodyPr/>
          <a:lstStyle/>
          <a:p>
            <a:r>
              <a:rPr lang="en-US" dirty="0" smtClean="0"/>
              <a:t>Is</a:t>
            </a:r>
            <a:r>
              <a:rPr lang="en-US" baseline="0" dirty="0" smtClean="0"/>
              <a:t> Stupid Enough for a Constitutional Violation?</a:t>
            </a:r>
            <a:endParaRPr lang="en-US" dirty="0"/>
          </a:p>
        </p:txBody>
      </p:sp>
      <p:sp>
        <p:nvSpPr>
          <p:cNvPr id="45059" name="Rectangle 3"/>
          <p:cNvSpPr>
            <a:spLocks noGrp="1" noChangeArrowheads="1"/>
          </p:cNvSpPr>
          <p:nvPr>
            <p:ph type="body" idx="1"/>
          </p:nvPr>
        </p:nvSpPr>
        <p:spPr>
          <a:xfrm>
            <a:off x="304800" y="2345499"/>
            <a:ext cx="8534400" cy="4495800"/>
          </a:xfrm>
        </p:spPr>
        <p:txBody>
          <a:bodyPr/>
          <a:lstStyle/>
          <a:p>
            <a:pPr>
              <a:lnSpc>
                <a:spcPct val="90000"/>
              </a:lnSpc>
            </a:pPr>
            <a:r>
              <a:rPr lang="en-US" dirty="0"/>
              <a:t>Robles v. Prince George's County, Maryland, 302 F.3d 262 (4th Cir. 2002</a:t>
            </a:r>
            <a:r>
              <a:rPr lang="en-US" dirty="0" smtClean="0"/>
              <a:t>)</a:t>
            </a:r>
            <a:endParaRPr lang="en-US" dirty="0"/>
          </a:p>
          <a:p>
            <a:pPr lvl="1">
              <a:lnSpc>
                <a:spcPct val="90000"/>
              </a:lnSpc>
            </a:pPr>
            <a:r>
              <a:rPr lang="en-US" dirty="0" smtClean="0"/>
              <a:t>...</a:t>
            </a:r>
            <a:r>
              <a:rPr lang="en-US" dirty="0"/>
              <a:t>the Fourth Circuit considered whether police officers who bound a defenseless man to a pole with flex cuffs at three in the morning in a deserted parking lot and then abandoned him, all with admittedly no legitimate law enforcement purpose, were entitled to qualified immunity</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on 42 USC 1983</a:t>
            </a:r>
            <a:endParaRPr lang="en-US" dirty="0"/>
          </a:p>
        </p:txBody>
      </p:sp>
      <p:sp>
        <p:nvSpPr>
          <p:cNvPr id="3" name="Content Placeholder 2"/>
          <p:cNvSpPr>
            <a:spLocks noGrp="1"/>
          </p:cNvSpPr>
          <p:nvPr>
            <p:ph idx="1"/>
          </p:nvPr>
        </p:nvSpPr>
        <p:spPr/>
        <p:txBody>
          <a:bodyPr/>
          <a:lstStyle/>
          <a:p>
            <a:r>
              <a:rPr lang="en-US" dirty="0"/>
              <a:t>The officers should have known, and indeed did know, that they were acting inappropriately. But whether they understood their conduct violated clearly established federal law is an altogether different question. The Constitution is not a "font of tort law" to be "superimposed upon whatever systems may already be administered by the States." Paul v. Davis, 424 U.S. 693, 701, 96 S.Ct. 1155, 47 L.Ed.2d 405 (1976).</a:t>
            </a:r>
          </a:p>
        </p:txBody>
      </p:sp>
      <p:sp>
        <p:nvSpPr>
          <p:cNvPr id="4" name="Slide Number Placeholder 3"/>
          <p:cNvSpPr>
            <a:spLocks noGrp="1"/>
          </p:cNvSpPr>
          <p:nvPr>
            <p:ph type="sldNum" sz="quarter" idx="12"/>
          </p:nvPr>
        </p:nvSpPr>
        <p:spPr/>
        <p:txBody>
          <a:bodyPr/>
          <a:lstStyle/>
          <a:p>
            <a:fld id="{C4C9C067-D3FE-443F-8092-32E3B845AAA9}" type="slidenum">
              <a:rPr lang="en-US" smtClean="0"/>
              <a:pPr/>
              <a:t>18</a:t>
            </a:fld>
            <a:endParaRPr lang="en-US"/>
          </a:p>
        </p:txBody>
      </p:sp>
    </p:spTree>
    <p:extLst>
      <p:ext uri="{BB962C8B-B14F-4D97-AF65-F5344CB8AC3E}">
        <p14:creationId xmlns:p14="http://schemas.microsoft.com/office/powerpoint/2010/main" val="355344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C812D5-1833-447D-9854-91A29789FA3B}" type="slidenum">
              <a:rPr lang="en-US"/>
              <a:pPr/>
              <a:t>19</a:t>
            </a:fld>
            <a:endParaRPr lang="en-US"/>
          </a:p>
        </p:txBody>
      </p:sp>
      <p:sp>
        <p:nvSpPr>
          <p:cNvPr id="33794" name="Rectangle 2"/>
          <p:cNvSpPr>
            <a:spLocks noGrp="1" noChangeArrowheads="1"/>
          </p:cNvSpPr>
          <p:nvPr>
            <p:ph type="title"/>
          </p:nvPr>
        </p:nvSpPr>
        <p:spPr/>
        <p:txBody>
          <a:bodyPr/>
          <a:lstStyle/>
          <a:p>
            <a:r>
              <a:rPr lang="en-US" dirty="0"/>
              <a:t>The Policy Rationale for Qualified Immunity</a:t>
            </a:r>
          </a:p>
        </p:txBody>
      </p:sp>
      <p:sp>
        <p:nvSpPr>
          <p:cNvPr id="33795" name="Rectangle 3"/>
          <p:cNvSpPr>
            <a:spLocks noGrp="1" noChangeArrowheads="1"/>
          </p:cNvSpPr>
          <p:nvPr>
            <p:ph type="body" idx="1"/>
          </p:nvPr>
        </p:nvSpPr>
        <p:spPr/>
        <p:txBody>
          <a:bodyPr/>
          <a:lstStyle/>
          <a:p>
            <a:pPr>
              <a:lnSpc>
                <a:spcPct val="90000"/>
              </a:lnSpc>
            </a:pPr>
            <a:r>
              <a:rPr lang="en-US"/>
              <a:t>Why is qualified immunity necessary for governmental action?</a:t>
            </a:r>
          </a:p>
          <a:p>
            <a:pPr lvl="1">
              <a:lnSpc>
                <a:spcPct val="90000"/>
              </a:lnSpc>
            </a:pPr>
            <a:r>
              <a:rPr lang="en-US"/>
              <a:t>What would be a </a:t>
            </a:r>
            <a:r>
              <a:rPr lang="en-US" i="1"/>
              <a:t>Mathews</a:t>
            </a:r>
            <a:r>
              <a:rPr lang="en-US"/>
              <a:t> analysis?</a:t>
            </a:r>
          </a:p>
          <a:p>
            <a:pPr lvl="1">
              <a:lnSpc>
                <a:spcPct val="90000"/>
              </a:lnSpc>
            </a:pPr>
            <a:r>
              <a:rPr lang="en-US"/>
              <a:t>Does litigation only cost when the defendant loses?</a:t>
            </a:r>
          </a:p>
          <a:p>
            <a:pPr lvl="1">
              <a:lnSpc>
                <a:spcPct val="90000"/>
              </a:lnSpc>
            </a:pPr>
            <a:r>
              <a:rPr lang="en-US"/>
              <a:t>Why is there a strong policy for summary judgment in 1st amendment news cases?</a:t>
            </a:r>
          </a:p>
          <a:p>
            <a:pPr>
              <a:lnSpc>
                <a:spcPct val="90000"/>
              </a:lnSpc>
            </a:pPr>
            <a:r>
              <a:rPr lang="en-US"/>
              <a:t>Who has to pay the damages if the officers get qualified immunity but did improperly kill the dog?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C42A02-6979-4831-B7F8-69C7562B5CF8}" type="slidenum">
              <a:rPr lang="en-US"/>
              <a:pPr/>
              <a:t>2</a:t>
            </a:fld>
            <a:endParaRPr lang="en-US"/>
          </a:p>
        </p:txBody>
      </p:sp>
      <p:sp>
        <p:nvSpPr>
          <p:cNvPr id="50178" name="Rectangle 2"/>
          <p:cNvSpPr>
            <a:spLocks noGrp="1" noChangeArrowheads="1"/>
          </p:cNvSpPr>
          <p:nvPr>
            <p:ph type="title"/>
          </p:nvPr>
        </p:nvSpPr>
        <p:spPr/>
        <p:txBody>
          <a:bodyPr/>
          <a:lstStyle/>
          <a:p>
            <a:r>
              <a:rPr lang="en-US"/>
              <a:t>Why  Should We Care About Animal Control?</a:t>
            </a:r>
          </a:p>
        </p:txBody>
      </p:sp>
      <p:sp>
        <p:nvSpPr>
          <p:cNvPr id="50179" name="Rectangle 3"/>
          <p:cNvSpPr>
            <a:spLocks noGrp="1" noChangeArrowheads="1"/>
          </p:cNvSpPr>
          <p:nvPr>
            <p:ph type="body" idx="1"/>
          </p:nvPr>
        </p:nvSpPr>
        <p:spPr/>
        <p:txBody>
          <a:bodyPr/>
          <a:lstStyle/>
          <a:p>
            <a:r>
              <a:rPr lang="en-US" sz="2800" dirty="0" smtClean="0">
                <a:hlinkClick r:id="rId2"/>
              </a:rPr>
              <a:t>http://www.cdc.gov/homeandrecreationalsafety/dog-bites/index.html</a:t>
            </a:r>
            <a:endParaRPr lang="en-US" sz="2800" dirty="0" smtClean="0"/>
          </a:p>
          <a:p>
            <a:r>
              <a:rPr lang="en-US" sz="2800" dirty="0" smtClean="0"/>
              <a:t>Also rabies</a:t>
            </a:r>
            <a:r>
              <a:rPr lang="en-US" sz="2800" dirty="0"/>
              <a:t>, </a:t>
            </a:r>
            <a:r>
              <a:rPr lang="en-US" sz="2800" dirty="0" smtClean="0"/>
              <a:t>intestinal </a:t>
            </a:r>
            <a:r>
              <a:rPr lang="en-US" sz="2800" dirty="0"/>
              <a:t>parasites, lots of dog shit issues</a:t>
            </a:r>
          </a:p>
          <a:p>
            <a:r>
              <a:rPr lang="en-US" sz="2800" dirty="0"/>
              <a:t>What does animal control do?</a:t>
            </a:r>
          </a:p>
          <a:p>
            <a:pPr lvl="1"/>
            <a:r>
              <a:rPr lang="en-US" sz="2800" dirty="0"/>
              <a:t>What do you do with all the bad/sick/unwanted dogs?</a:t>
            </a:r>
          </a:p>
          <a:p>
            <a:pPr lvl="1"/>
            <a:r>
              <a:rPr lang="en-US" sz="2800" dirty="0"/>
              <a:t>What do animal rights folks want?</a:t>
            </a:r>
          </a:p>
          <a:p>
            <a:pPr lvl="1"/>
            <a:r>
              <a:rPr lang="en-US" sz="2800" dirty="0"/>
              <a:t>Do they want to pay for it?</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AB9183D-08C5-40B0-879C-5389531D161E}" type="slidenum">
              <a:rPr lang="en-US"/>
              <a:pPr/>
              <a:t>20</a:t>
            </a:fld>
            <a:endParaRPr lang="en-US"/>
          </a:p>
        </p:txBody>
      </p:sp>
      <p:sp>
        <p:nvSpPr>
          <p:cNvPr id="15362" name="Rectangle 2"/>
          <p:cNvSpPr>
            <a:spLocks noGrp="1" noChangeArrowheads="1"/>
          </p:cNvSpPr>
          <p:nvPr>
            <p:ph type="title"/>
          </p:nvPr>
        </p:nvSpPr>
        <p:spPr/>
        <p:txBody>
          <a:bodyPr/>
          <a:lstStyle/>
          <a:p>
            <a:r>
              <a:rPr lang="en-US" dirty="0"/>
              <a:t>Do the Officers Get Qualified Immunity?</a:t>
            </a:r>
          </a:p>
        </p:txBody>
      </p:sp>
      <p:sp>
        <p:nvSpPr>
          <p:cNvPr id="15363" name="Rectangle 3"/>
          <p:cNvSpPr>
            <a:spLocks noGrp="1" noChangeArrowheads="1"/>
          </p:cNvSpPr>
          <p:nvPr>
            <p:ph type="body" idx="1"/>
          </p:nvPr>
        </p:nvSpPr>
        <p:spPr/>
        <p:txBody>
          <a:bodyPr/>
          <a:lstStyle/>
          <a:p>
            <a:r>
              <a:rPr lang="en-US" sz="2800" dirty="0"/>
              <a:t>Assume that it is ultimately found that the dog was improperly destroyed and that damages are </a:t>
            </a:r>
            <a:r>
              <a:rPr lang="en-US" sz="2800" dirty="0" smtClean="0"/>
              <a:t>owed.</a:t>
            </a:r>
          </a:p>
          <a:p>
            <a:pPr lvl="1"/>
            <a:r>
              <a:rPr lang="en-US" sz="2800" dirty="0" smtClean="0"/>
              <a:t>Is 1983 the way to get those damages?</a:t>
            </a:r>
            <a:endParaRPr lang="en-US" sz="2800" dirty="0"/>
          </a:p>
          <a:p>
            <a:r>
              <a:rPr lang="en-US" sz="2800" dirty="0"/>
              <a:t>Were the officers acting reasonably in their belief that they had the right to shoot the dogs?</a:t>
            </a:r>
          </a:p>
          <a:p>
            <a:pPr lvl="1"/>
            <a:r>
              <a:rPr lang="en-US" sz="2800" dirty="0"/>
              <a:t>Finally, city ordinance provides that"[i]t shall be lawful for the animal control specialist or police officers of the city to tranquilize or kill any dog at large within the city which cannot safely be taken up and impounded."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048108-1ABE-435E-9E0B-0FF18D7E51EF}" type="slidenum">
              <a:rPr lang="en-US"/>
              <a:pPr/>
              <a:t>21</a:t>
            </a:fld>
            <a:endParaRPr lang="en-US"/>
          </a:p>
        </p:txBody>
      </p:sp>
      <p:sp>
        <p:nvSpPr>
          <p:cNvPr id="30722" name="Rectangle 2"/>
          <p:cNvSpPr>
            <a:spLocks noGrp="1" noChangeArrowheads="1"/>
          </p:cNvSpPr>
          <p:nvPr>
            <p:ph type="title"/>
          </p:nvPr>
        </p:nvSpPr>
        <p:spPr/>
        <p:txBody>
          <a:bodyPr/>
          <a:lstStyle/>
          <a:p>
            <a:r>
              <a:rPr lang="en-US" dirty="0"/>
              <a:t>The Dissent on Standard of Proof</a:t>
            </a:r>
          </a:p>
        </p:txBody>
      </p:sp>
      <p:sp>
        <p:nvSpPr>
          <p:cNvPr id="30723" name="Rectangle 3"/>
          <p:cNvSpPr>
            <a:spLocks noGrp="1" noChangeArrowheads="1"/>
          </p:cNvSpPr>
          <p:nvPr>
            <p:ph type="body" idx="1"/>
          </p:nvPr>
        </p:nvSpPr>
        <p:spPr/>
        <p:txBody>
          <a:bodyPr/>
          <a:lstStyle/>
          <a:p>
            <a:r>
              <a:rPr lang="en-US" dirty="0"/>
              <a:t>The dissent reminds the majority that they are supposed to be looking on the plaintiff's allegations as true for the purposes of the motion.</a:t>
            </a:r>
          </a:p>
          <a:p>
            <a:r>
              <a:rPr lang="en-US" dirty="0"/>
              <a:t>What is plaintiff's story about the dogs?</a:t>
            </a:r>
          </a:p>
          <a:p>
            <a:pPr lvl="1"/>
            <a:r>
              <a:rPr lang="en-US" dirty="0"/>
              <a:t>Can the plaintiff rebut the dogs being a large?</a:t>
            </a:r>
          </a:p>
          <a:p>
            <a:pPr lvl="1"/>
            <a:r>
              <a:rPr lang="en-US" dirty="0"/>
              <a:t>Can you believe their claims the dogs were harmless</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6AA2B2-7032-446F-A9E5-99DF29DE2984}" type="slidenum">
              <a:rPr lang="en-US"/>
              <a:pPr/>
              <a:t>22</a:t>
            </a:fld>
            <a:endParaRPr lang="en-US"/>
          </a:p>
        </p:txBody>
      </p:sp>
      <p:sp>
        <p:nvSpPr>
          <p:cNvPr id="44034" name="Rectangle 2"/>
          <p:cNvSpPr>
            <a:spLocks noGrp="1" noChangeArrowheads="1"/>
          </p:cNvSpPr>
          <p:nvPr>
            <p:ph type="title"/>
          </p:nvPr>
        </p:nvSpPr>
        <p:spPr/>
        <p:txBody>
          <a:bodyPr/>
          <a:lstStyle/>
          <a:p>
            <a:r>
              <a:rPr lang="en-US" dirty="0"/>
              <a:t>The Dissent on Qualified Immunity</a:t>
            </a:r>
          </a:p>
        </p:txBody>
      </p:sp>
      <p:sp>
        <p:nvSpPr>
          <p:cNvPr id="44035" name="Rectangle 3"/>
          <p:cNvSpPr>
            <a:spLocks noGrp="1" noChangeArrowheads="1"/>
          </p:cNvSpPr>
          <p:nvPr>
            <p:ph type="body" idx="1"/>
          </p:nvPr>
        </p:nvSpPr>
        <p:spPr/>
        <p:txBody>
          <a:bodyPr/>
          <a:lstStyle/>
          <a:p>
            <a:pPr>
              <a:lnSpc>
                <a:spcPct val="90000"/>
              </a:lnSpc>
            </a:pPr>
            <a:r>
              <a:rPr lang="en-US"/>
              <a:t>...an officer violates clearly established federal law" when he shoots and kills an individual's family pet when that pet presented no danger and when nonlethal methods of capture would have been successful." </a:t>
            </a:r>
          </a:p>
          <a:p>
            <a:pPr>
              <a:lnSpc>
                <a:spcPct val="90000"/>
              </a:lnSpc>
            </a:pPr>
            <a:r>
              <a:rPr lang="en-US"/>
              <a:t>Where does he find this law?</a:t>
            </a:r>
          </a:p>
          <a:p>
            <a:pPr lvl="1">
              <a:lnSpc>
                <a:spcPct val="90000"/>
              </a:lnSpc>
            </a:pPr>
            <a:r>
              <a:rPr lang="en-US"/>
              <a:t>Does the majority agree?</a:t>
            </a:r>
          </a:p>
          <a:p>
            <a:pPr lvl="1">
              <a:lnSpc>
                <a:spcPct val="90000"/>
              </a:lnSpc>
            </a:pPr>
            <a:r>
              <a:rPr lang="en-US"/>
              <a:t>Is that alone evidence to support qualified immunity?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D98243-25AC-4FE8-B18B-B60ACFBC2680}" type="slidenum">
              <a:rPr lang="en-US"/>
              <a:pPr/>
              <a:t>23</a:t>
            </a:fld>
            <a:endParaRPr lang="en-US"/>
          </a:p>
        </p:txBody>
      </p:sp>
      <p:sp>
        <p:nvSpPr>
          <p:cNvPr id="31746" name="Rectangle 2"/>
          <p:cNvSpPr>
            <a:spLocks noGrp="1" noChangeArrowheads="1"/>
          </p:cNvSpPr>
          <p:nvPr>
            <p:ph type="title"/>
          </p:nvPr>
        </p:nvSpPr>
        <p:spPr/>
        <p:txBody>
          <a:bodyPr/>
          <a:lstStyle/>
          <a:p>
            <a:r>
              <a:rPr lang="en-US" dirty="0"/>
              <a:t>What is the Right Question?</a:t>
            </a:r>
            <a:br>
              <a:rPr lang="en-US" dirty="0"/>
            </a:br>
            <a:r>
              <a:rPr lang="en-US" dirty="0"/>
              <a:t>What would Atticus Finch have Done?</a:t>
            </a:r>
          </a:p>
        </p:txBody>
      </p:sp>
      <p:sp>
        <p:nvSpPr>
          <p:cNvPr id="31747" name="Rectangle 3"/>
          <p:cNvSpPr>
            <a:spLocks noGrp="1" noChangeArrowheads="1"/>
          </p:cNvSpPr>
          <p:nvPr>
            <p:ph type="body" idx="1"/>
          </p:nvPr>
        </p:nvSpPr>
        <p:spPr/>
        <p:txBody>
          <a:bodyPr/>
          <a:lstStyle/>
          <a:p>
            <a:pPr>
              <a:lnSpc>
                <a:spcPct val="90000"/>
              </a:lnSpc>
            </a:pPr>
            <a:r>
              <a:rPr lang="en-US"/>
              <a:t>Even if you believe the plaintiff's story, were the dogs at large as defined by the statute?</a:t>
            </a:r>
          </a:p>
          <a:p>
            <a:pPr>
              <a:lnSpc>
                <a:spcPct val="90000"/>
              </a:lnSpc>
            </a:pPr>
            <a:r>
              <a:rPr lang="en-US"/>
              <a:t>Was there evidence that they were menacing people?</a:t>
            </a:r>
          </a:p>
          <a:p>
            <a:pPr>
              <a:lnSpc>
                <a:spcPct val="90000"/>
              </a:lnSpc>
            </a:pPr>
            <a:r>
              <a:rPr lang="en-US"/>
              <a:t>Given this information, was it clearly unconstitutional to kill them, rather than using non-deadly means to subdue them?</a:t>
            </a:r>
          </a:p>
          <a:p>
            <a:pPr>
              <a:lnSpc>
                <a:spcPct val="90000"/>
              </a:lnSpc>
            </a:pPr>
            <a:r>
              <a:rPr lang="en-US"/>
              <a:t>If this is not clear, then defendants get qualified immunity.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258E38-D118-44D7-B124-995C96E5605C}" type="slidenum">
              <a:rPr lang="en-US"/>
              <a:pPr/>
              <a:t>3</a:t>
            </a:fld>
            <a:endParaRPr lang="en-US"/>
          </a:p>
        </p:txBody>
      </p:sp>
      <p:sp>
        <p:nvSpPr>
          <p:cNvPr id="49154" name="Rectangle 2"/>
          <p:cNvSpPr>
            <a:spLocks noGrp="1" noChangeArrowheads="1"/>
          </p:cNvSpPr>
          <p:nvPr>
            <p:ph type="title"/>
          </p:nvPr>
        </p:nvSpPr>
        <p:spPr/>
        <p:txBody>
          <a:bodyPr/>
          <a:lstStyle/>
          <a:p>
            <a:r>
              <a:rPr lang="en-US"/>
              <a:t>Doggie Facts</a:t>
            </a:r>
          </a:p>
        </p:txBody>
      </p:sp>
      <p:sp>
        <p:nvSpPr>
          <p:cNvPr id="49155" name="Rectangle 3"/>
          <p:cNvSpPr>
            <a:spLocks noGrp="1" noChangeArrowheads="1"/>
          </p:cNvSpPr>
          <p:nvPr>
            <p:ph type="body" idx="1"/>
          </p:nvPr>
        </p:nvSpPr>
        <p:spPr/>
        <p:txBody>
          <a:bodyPr/>
          <a:lstStyle/>
          <a:p>
            <a:r>
              <a:rPr lang="en-US" sz="2800" dirty="0"/>
              <a:t>What is a dog "at large"</a:t>
            </a:r>
          </a:p>
          <a:p>
            <a:r>
              <a:rPr lang="en-US" sz="2800" dirty="0"/>
              <a:t>Why were the animal control officers called?</a:t>
            </a:r>
          </a:p>
          <a:p>
            <a:pPr lvl="1"/>
            <a:r>
              <a:rPr lang="en-US" sz="2800" dirty="0" smtClean="0"/>
              <a:t>What was the </a:t>
            </a:r>
            <a:r>
              <a:rPr lang="en-US" sz="2800" dirty="0"/>
              <a:t>interaction between the dogs and the </a:t>
            </a:r>
            <a:r>
              <a:rPr lang="en-US" sz="2800" dirty="0" smtClean="0"/>
              <a:t>officers?</a:t>
            </a:r>
            <a:endParaRPr lang="en-US" sz="2800" dirty="0"/>
          </a:p>
          <a:p>
            <a:pPr lvl="1"/>
            <a:r>
              <a:rPr lang="en-US" sz="2800" dirty="0"/>
              <a:t>What happened to the dogs?</a:t>
            </a:r>
          </a:p>
          <a:p>
            <a:pPr lvl="1"/>
            <a:r>
              <a:rPr lang="en-US" sz="2800" dirty="0"/>
              <a:t>What would have happened had they been people?</a:t>
            </a:r>
          </a:p>
          <a:p>
            <a:r>
              <a:rPr lang="en-US" sz="2800" dirty="0"/>
              <a:t>What due process was provided?</a:t>
            </a:r>
          </a:p>
          <a:p>
            <a:r>
              <a:rPr lang="en-US" sz="2800" dirty="0"/>
              <a:t>How did plaintiff characterize the act in legal terms?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E8EE41F-410E-4783-AFBA-53FA5576962E}" type="slidenum">
              <a:rPr lang="en-US"/>
              <a:pPr/>
              <a:t>4</a:t>
            </a:fld>
            <a:endParaRPr lang="en-US"/>
          </a:p>
        </p:txBody>
      </p:sp>
      <p:sp>
        <p:nvSpPr>
          <p:cNvPr id="22530" name="Rectangle 2"/>
          <p:cNvSpPr>
            <a:spLocks noGrp="1" noChangeArrowheads="1"/>
          </p:cNvSpPr>
          <p:nvPr>
            <p:ph type="title"/>
          </p:nvPr>
        </p:nvSpPr>
        <p:spPr/>
        <p:txBody>
          <a:bodyPr/>
          <a:lstStyle/>
          <a:p>
            <a:r>
              <a:rPr lang="en-US"/>
              <a:t>42 USC § 1983. Civil action for deprivation of rights</a:t>
            </a:r>
          </a:p>
        </p:txBody>
      </p:sp>
      <p:sp>
        <p:nvSpPr>
          <p:cNvPr id="22531" name="Rectangle 3"/>
          <p:cNvSpPr>
            <a:spLocks noGrp="1" noChangeArrowheads="1"/>
          </p:cNvSpPr>
          <p:nvPr>
            <p:ph type="body" idx="1"/>
          </p:nvPr>
        </p:nvSpPr>
        <p:spPr/>
        <p:txBody>
          <a:bodyPr/>
          <a:lstStyle/>
          <a:p>
            <a:pPr>
              <a:lnSpc>
                <a:spcPct val="90000"/>
              </a:lnSpc>
            </a:pPr>
            <a:r>
              <a:rPr lang="en-US" sz="2400" dirty="0"/>
              <a:t>Every person who, </a:t>
            </a:r>
            <a:r>
              <a:rPr lang="en-US" sz="2400" i="1" dirty="0"/>
              <a:t>under color of any statute, ordinance, regulation, custom, or usage, of any State or Territory or the District of Columbia</a:t>
            </a:r>
            <a:r>
              <a:rPr lang="en-US" sz="2400" dirty="0"/>
              <a:t>, subjects, or causes to be subjected, any citizen of the United States or other person within the jurisdiction thereof to the </a:t>
            </a:r>
            <a:r>
              <a:rPr lang="en-US" sz="2400" i="1" dirty="0"/>
              <a:t>deprivation of any rights, privileges, or immunities secured by the Constitution and laws</a:t>
            </a:r>
            <a:r>
              <a:rPr lang="en-US" sz="2400" dirty="0"/>
              <a:t>, shall be liable to the party injured in an action at law, suit in equity, or other proper proceeding for redress, except that in any action brought against a judicial officer for an act or omission taken in such officer’s judicial capacity, injunctive relief shall not be granted unless a declaratory decree was violated or declaratory relief was unavailable.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42 USC 1983</a:t>
            </a:r>
            <a:endParaRPr lang="en-US" dirty="0"/>
          </a:p>
        </p:txBody>
      </p:sp>
      <p:sp>
        <p:nvSpPr>
          <p:cNvPr id="3" name="Content Placeholder 2"/>
          <p:cNvSpPr>
            <a:spLocks noGrp="1"/>
          </p:cNvSpPr>
          <p:nvPr>
            <p:ph idx="1"/>
          </p:nvPr>
        </p:nvSpPr>
        <p:spPr/>
        <p:txBody>
          <a:bodyPr/>
          <a:lstStyle/>
          <a:p>
            <a:r>
              <a:rPr lang="en-US" dirty="0" smtClean="0"/>
              <a:t>Civil Rights Act of 1871</a:t>
            </a:r>
          </a:p>
          <a:p>
            <a:pPr lvl="1"/>
            <a:r>
              <a:rPr lang="en-US" dirty="0" smtClean="0"/>
              <a:t>The Ku Klux Klan Act</a:t>
            </a:r>
          </a:p>
          <a:p>
            <a:r>
              <a:rPr lang="en-US" dirty="0" smtClean="0"/>
              <a:t>Why were these acts passed?</a:t>
            </a:r>
          </a:p>
          <a:p>
            <a:r>
              <a:rPr lang="en-US" dirty="0" smtClean="0"/>
              <a:t>What sort of color of state action was Congress thinking about when it passed these law?</a:t>
            </a:r>
          </a:p>
          <a:p>
            <a:r>
              <a:rPr lang="en-US" dirty="0" smtClean="0"/>
              <a:t>Who does this law apply to?</a:t>
            </a:r>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5</a:t>
            </a:fld>
            <a:endParaRPr lang="en-US"/>
          </a:p>
        </p:txBody>
      </p:sp>
    </p:spTree>
    <p:extLst>
      <p:ext uri="{BB962C8B-B14F-4D97-AF65-F5344CB8AC3E}">
        <p14:creationId xmlns:p14="http://schemas.microsoft.com/office/powerpoint/2010/main" val="629892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EE3064-5D40-49A9-9C72-5C4D05EEAA7D}" type="slidenum">
              <a:rPr lang="en-US"/>
              <a:pPr/>
              <a:t>6</a:t>
            </a:fld>
            <a:endParaRPr lang="en-US"/>
          </a:p>
        </p:txBody>
      </p:sp>
      <p:sp>
        <p:nvSpPr>
          <p:cNvPr id="23554" name="Rectangle 2"/>
          <p:cNvSpPr>
            <a:spLocks noGrp="1" noChangeArrowheads="1"/>
          </p:cNvSpPr>
          <p:nvPr>
            <p:ph type="title"/>
          </p:nvPr>
        </p:nvSpPr>
        <p:spPr/>
        <p:txBody>
          <a:bodyPr/>
          <a:lstStyle/>
          <a:p>
            <a:r>
              <a:rPr lang="en-US"/>
              <a:t>State Action</a:t>
            </a:r>
          </a:p>
        </p:txBody>
      </p:sp>
      <p:sp>
        <p:nvSpPr>
          <p:cNvPr id="23555" name="Rectangle 3"/>
          <p:cNvSpPr>
            <a:spLocks noGrp="1" noChangeArrowheads="1"/>
          </p:cNvSpPr>
          <p:nvPr>
            <p:ph type="body" idx="1"/>
          </p:nvPr>
        </p:nvSpPr>
        <p:spPr/>
        <p:txBody>
          <a:bodyPr/>
          <a:lstStyle/>
          <a:p>
            <a:r>
              <a:rPr lang="en-US" dirty="0" smtClean="0"/>
              <a:t>Who </a:t>
            </a:r>
            <a:r>
              <a:rPr lang="en-US" dirty="0"/>
              <a:t>is the state </a:t>
            </a:r>
            <a:r>
              <a:rPr lang="en-US" dirty="0" smtClean="0"/>
              <a:t>actor in this case?</a:t>
            </a:r>
            <a:endParaRPr lang="en-US" dirty="0"/>
          </a:p>
          <a:p>
            <a:r>
              <a:rPr lang="en-US" dirty="0"/>
              <a:t>What </a:t>
            </a:r>
            <a:r>
              <a:rPr lang="en-US" dirty="0" smtClean="0"/>
              <a:t>creates this legal relationship </a:t>
            </a:r>
            <a:r>
              <a:rPr lang="en-US" dirty="0"/>
              <a:t>to the state?</a:t>
            </a:r>
          </a:p>
          <a:p>
            <a:r>
              <a:rPr lang="en-US" dirty="0" smtClean="0"/>
              <a:t>Is </a:t>
            </a:r>
            <a:r>
              <a:rPr lang="en-US" dirty="0"/>
              <a:t>the city a political subdivision of the state, i.e., is the city covered by the 11th Amendment?</a:t>
            </a:r>
          </a:p>
          <a:p>
            <a:pPr lvl="1"/>
            <a:r>
              <a:rPr lang="en-US" dirty="0"/>
              <a:t>Why does this matter</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D90CDA-5E2E-42AE-A96B-08AE9824BB7A}" type="slidenum">
              <a:rPr lang="en-US"/>
              <a:pPr/>
              <a:t>7</a:t>
            </a:fld>
            <a:endParaRPr lang="en-US"/>
          </a:p>
        </p:txBody>
      </p:sp>
      <p:sp>
        <p:nvSpPr>
          <p:cNvPr id="9218" name="Rectangle 2"/>
          <p:cNvSpPr>
            <a:spLocks noGrp="1" noChangeArrowheads="1"/>
          </p:cNvSpPr>
          <p:nvPr>
            <p:ph type="title"/>
          </p:nvPr>
        </p:nvSpPr>
        <p:spPr/>
        <p:txBody>
          <a:bodyPr/>
          <a:lstStyle/>
          <a:p>
            <a:r>
              <a:rPr lang="en-US"/>
              <a:t>The Constitutional Violation</a:t>
            </a:r>
          </a:p>
        </p:txBody>
      </p:sp>
      <p:sp>
        <p:nvSpPr>
          <p:cNvPr id="9219" name="Rectangle 3"/>
          <p:cNvSpPr>
            <a:spLocks noGrp="1" noChangeArrowheads="1"/>
          </p:cNvSpPr>
          <p:nvPr>
            <p:ph type="body" idx="1"/>
          </p:nvPr>
        </p:nvSpPr>
        <p:spPr/>
        <p:txBody>
          <a:bodyPr/>
          <a:lstStyle/>
          <a:p>
            <a:r>
              <a:rPr lang="en-US" dirty="0"/>
              <a:t>Is 1983 just a substitute for tort laws?</a:t>
            </a:r>
          </a:p>
          <a:p>
            <a:r>
              <a:rPr lang="en-US" dirty="0"/>
              <a:t>What type of violation is necessary for a 1983 claim?</a:t>
            </a:r>
          </a:p>
          <a:p>
            <a:pPr lvl="1"/>
            <a:r>
              <a:rPr lang="en-US" dirty="0"/>
              <a:t>What kind of torts might qualify</a:t>
            </a:r>
            <a:r>
              <a:rPr lang="en-US" dirty="0" smtClean="0"/>
              <a:t>?</a:t>
            </a:r>
            <a:endParaRPr lang="en-US" dirty="0"/>
          </a:p>
          <a:p>
            <a:r>
              <a:rPr lang="en-US" dirty="0"/>
              <a:t>Whose rights were violated in this case?</a:t>
            </a:r>
          </a:p>
          <a:p>
            <a:r>
              <a:rPr lang="en-US" dirty="0"/>
              <a:t>What is the constitutional claim, i.e., what part of the constitution has been violated?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US"/>
              <a:t>Dog Law in History</a:t>
            </a:r>
          </a:p>
        </p:txBody>
      </p:sp>
      <p:sp>
        <p:nvSpPr>
          <p:cNvPr id="38916"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C4D253-930F-40D9-980C-4C7BCA0C63AB}" type="slidenum">
              <a:rPr lang="en-US"/>
              <a:pPr/>
              <a:t>9</a:t>
            </a:fld>
            <a:endParaRPr lang="en-US"/>
          </a:p>
        </p:txBody>
      </p:sp>
      <p:sp>
        <p:nvSpPr>
          <p:cNvPr id="52226" name="Rectangle 2"/>
          <p:cNvSpPr>
            <a:spLocks noGrp="1" noChangeArrowheads="1"/>
          </p:cNvSpPr>
          <p:nvPr>
            <p:ph type="title"/>
          </p:nvPr>
        </p:nvSpPr>
        <p:spPr/>
        <p:txBody>
          <a:bodyPr/>
          <a:lstStyle/>
          <a:p>
            <a:r>
              <a:rPr lang="en-US" i="1" dirty="0" err="1"/>
              <a:t>Sentell</a:t>
            </a:r>
            <a:r>
              <a:rPr lang="en-US" i="1" dirty="0"/>
              <a:t> v. New Orleans &amp; C.R. Co., </a:t>
            </a:r>
            <a:r>
              <a:rPr lang="en-US" dirty="0"/>
              <a:t>166 U.S. 698, 701 (1897)</a:t>
            </a:r>
          </a:p>
        </p:txBody>
      </p:sp>
      <p:sp>
        <p:nvSpPr>
          <p:cNvPr id="52227" name="Rectangle 3"/>
          <p:cNvSpPr>
            <a:spLocks noGrp="1" noChangeArrowheads="1"/>
          </p:cNvSpPr>
          <p:nvPr>
            <p:ph type="body" idx="1"/>
          </p:nvPr>
        </p:nvSpPr>
        <p:spPr/>
        <p:txBody>
          <a:bodyPr/>
          <a:lstStyle/>
          <a:p>
            <a:r>
              <a:rPr lang="en-US"/>
              <a:t>"[P]roperty in dogs is of an imperfect or qualified nature, and [ ] they stand, as it were, between animals ferae naturae, in which until killed or subdued, there is no property, and domestic animals, in which the right of property is perfect and complete."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508</TotalTime>
  <Words>1487</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Blends</vt:lpstr>
      <vt:lpstr>Doggie Due Process: The Saga of "Tut-Tut," "Bandit," "Boo Boo," and "Sadie"</vt:lpstr>
      <vt:lpstr>Why  Should We Care About Animal Control?</vt:lpstr>
      <vt:lpstr>Doggie Facts</vt:lpstr>
      <vt:lpstr>42 USC § 1983. Civil action for deprivation of rights</vt:lpstr>
      <vt:lpstr>History of 42 USC 1983</vt:lpstr>
      <vt:lpstr>State Action</vt:lpstr>
      <vt:lpstr>The Constitutional Violation</vt:lpstr>
      <vt:lpstr>Dog Law in History</vt:lpstr>
      <vt:lpstr>Sentell v. New Orleans &amp; C.R. Co., 166 U.S. 698, 701 (1897)</vt:lpstr>
      <vt:lpstr>Nicchia v. People of State of New York, 254 U.S. 228, 230 (1920)</vt:lpstr>
      <vt:lpstr>Jones v. Craddock, 187 S.E. 558, 559 (N.C. 1936)</vt:lpstr>
      <vt:lpstr>Is this Like Conversion?</vt:lpstr>
      <vt:lpstr>The Role of Dogs in Modern Day Society</vt:lpstr>
      <vt:lpstr>Is Killing a Dog a Seizure?</vt:lpstr>
      <vt:lpstr>Is this Seizure a Taking?</vt:lpstr>
      <vt:lpstr>Qualified Immunity: Harlow v. Fitzgerald, 457 U.S. 800 (1982)</vt:lpstr>
      <vt:lpstr>Is Stupid Enough for a Constitutional Violation?</vt:lpstr>
      <vt:lpstr>Limitations on 42 USC 1983</vt:lpstr>
      <vt:lpstr>The Policy Rationale for Qualified Immunity</vt:lpstr>
      <vt:lpstr>Do the Officers Get Qualified Immunity?</vt:lpstr>
      <vt:lpstr>The Dissent on Standard of Proof</vt:lpstr>
      <vt:lpstr>The Dissent on Qualified Immunity</vt:lpstr>
      <vt:lpstr>What is the Right Question? What would Atticus Finch have Done?</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64</cp:revision>
  <dcterms:created xsi:type="dcterms:W3CDTF">2007-09-18T00:43:46Z</dcterms:created>
  <dcterms:modified xsi:type="dcterms:W3CDTF">2014-04-15T13:57:27Z</dcterms:modified>
</cp:coreProperties>
</file>