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6"/>
  </p:notesMasterIdLst>
  <p:sldIdLst>
    <p:sldId id="354" r:id="rId2"/>
    <p:sldId id="406" r:id="rId3"/>
    <p:sldId id="386" r:id="rId4"/>
    <p:sldId id="407" r:id="rId5"/>
    <p:sldId id="393" r:id="rId6"/>
    <p:sldId id="359" r:id="rId7"/>
    <p:sldId id="360" r:id="rId8"/>
    <p:sldId id="361" r:id="rId9"/>
    <p:sldId id="399" r:id="rId10"/>
    <p:sldId id="365" r:id="rId11"/>
    <p:sldId id="268" r:id="rId12"/>
    <p:sldId id="400" r:id="rId13"/>
    <p:sldId id="387" r:id="rId14"/>
    <p:sldId id="388" r:id="rId15"/>
    <p:sldId id="394" r:id="rId16"/>
    <p:sldId id="401" r:id="rId17"/>
    <p:sldId id="408" r:id="rId18"/>
    <p:sldId id="409" r:id="rId19"/>
    <p:sldId id="410" r:id="rId20"/>
    <p:sldId id="411" r:id="rId21"/>
    <p:sldId id="412" r:id="rId22"/>
    <p:sldId id="413" r:id="rId23"/>
    <p:sldId id="414" r:id="rId24"/>
    <p:sldId id="415" r:id="rId25"/>
    <p:sldId id="416" r:id="rId26"/>
    <p:sldId id="417" r:id="rId27"/>
    <p:sldId id="418" r:id="rId28"/>
    <p:sldId id="419" r:id="rId29"/>
    <p:sldId id="420" r:id="rId30"/>
    <p:sldId id="421" r:id="rId31"/>
    <p:sldId id="422" r:id="rId32"/>
    <p:sldId id="423" r:id="rId33"/>
    <p:sldId id="424" r:id="rId34"/>
    <p:sldId id="425"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39"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0" y="523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13" Type="http://schemas.openxmlformats.org/officeDocument/2006/relationships/slide" Target="slides/slide24.xml"/><Relationship Id="rId18" Type="http://schemas.openxmlformats.org/officeDocument/2006/relationships/slide" Target="slides/slide29.xml"/><Relationship Id="rId3" Type="http://schemas.openxmlformats.org/officeDocument/2006/relationships/slide" Target="slides/slide6.xml"/><Relationship Id="rId7" Type="http://schemas.openxmlformats.org/officeDocument/2006/relationships/slide" Target="slides/slide14.xml"/><Relationship Id="rId12" Type="http://schemas.openxmlformats.org/officeDocument/2006/relationships/slide" Target="slides/slide23.xml"/><Relationship Id="rId17" Type="http://schemas.openxmlformats.org/officeDocument/2006/relationships/slide" Target="slides/slide28.xml"/><Relationship Id="rId2" Type="http://schemas.openxmlformats.org/officeDocument/2006/relationships/slide" Target="slides/slide5.xml"/><Relationship Id="rId16" Type="http://schemas.openxmlformats.org/officeDocument/2006/relationships/slide" Target="slides/slide27.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22.xml"/><Relationship Id="rId5" Type="http://schemas.openxmlformats.org/officeDocument/2006/relationships/slide" Target="slides/slide11.xml"/><Relationship Id="rId15" Type="http://schemas.openxmlformats.org/officeDocument/2006/relationships/slide" Target="slides/slide26.xml"/><Relationship Id="rId10" Type="http://schemas.openxmlformats.org/officeDocument/2006/relationships/slide" Target="slides/slide21.xml"/><Relationship Id="rId4" Type="http://schemas.openxmlformats.org/officeDocument/2006/relationships/slide" Target="slides/slide7.xml"/><Relationship Id="rId9" Type="http://schemas.openxmlformats.org/officeDocument/2006/relationships/slide" Target="slides/slide20.xml"/><Relationship Id="rId14"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eb2.westlaw.com/find/default.wl?SerialNum=1984130736&amp;FindType=Y&amp;AP=&amp;mt=FederalGovernment&amp;fn=_top&amp;sv=Split&amp;utid=%7bB1AAE1DB-F4B7-4535-913C-6158157D1933%7d&amp;vr=2.0&amp;rs=WLW5.0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D867E0-1732-4A3C-9796-D6414029E61B}" type="slidenum">
              <a:rPr lang="en-US" smtClean="0"/>
              <a:pPr/>
              <a:t>10</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Applying </a:t>
            </a:r>
            <a:r>
              <a:rPr lang="en-US" i="1" dirty="0" smtClean="0"/>
              <a:t>Barnhart</a:t>
            </a:r>
          </a:p>
        </p:txBody>
      </p:sp>
      <p:sp>
        <p:nvSpPr>
          <p:cNvPr id="15364" name="Rectangle 3"/>
          <p:cNvSpPr>
            <a:spLocks noGrp="1" noChangeArrowheads="1"/>
          </p:cNvSpPr>
          <p:nvPr>
            <p:ph type="body" idx="1"/>
          </p:nvPr>
        </p:nvSpPr>
        <p:spPr/>
        <p:txBody>
          <a:bodyPr/>
          <a:lstStyle/>
          <a:p>
            <a:pPr eaLnBrk="1" hangingPunct="1"/>
            <a:r>
              <a:rPr lang="en-US" dirty="0" smtClean="0"/>
              <a:t>HUD issues guidance on construction of the anti-kickback provisions in a real estate act</a:t>
            </a:r>
          </a:p>
          <a:p>
            <a:pPr lvl="1" eaLnBrk="1" hangingPunct="1"/>
            <a:r>
              <a:rPr lang="en-US" dirty="0" smtClean="0"/>
              <a:t>Published in the register, but no notice and comment</a:t>
            </a:r>
          </a:p>
          <a:p>
            <a:pPr eaLnBrk="1" hangingPunct="1"/>
            <a:r>
              <a:rPr lang="en-US" dirty="0" smtClean="0"/>
              <a:t>Should the court defer to these under </a:t>
            </a:r>
            <a:r>
              <a:rPr lang="en-US" i="1" dirty="0" smtClean="0"/>
              <a:t>Barnhart</a:t>
            </a:r>
            <a:r>
              <a:rPr lang="en-US" dirty="0" smtClean="0"/>
              <a:t>?</a:t>
            </a:r>
          </a:p>
          <a:p>
            <a:pPr lvl="1" eaLnBrk="1" hangingPunct="1"/>
            <a:r>
              <a:rPr lang="en-US" dirty="0" smtClean="0"/>
              <a:t>Yes, according to the Second and Ninth Circuits; no, according to the Seventh Circuit. </a:t>
            </a:r>
          </a:p>
          <a:p>
            <a:pPr lvl="1" eaLnBrk="1" hangingPunct="1"/>
            <a:r>
              <a:rPr lang="en-US" dirty="0" smtClean="0"/>
              <a:t>You are not the only person who is confused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9C46C1-AF17-4CB8-8AAA-4FB8C675D29E}" type="slidenum">
              <a:rPr lang="en-US" smtClean="0"/>
              <a:pPr/>
              <a:t>11</a:t>
            </a:fld>
            <a:endParaRPr lang="en-US" smtClean="0"/>
          </a:p>
        </p:txBody>
      </p:sp>
      <p:sp>
        <p:nvSpPr>
          <p:cNvPr id="16387" name="Rectangle 2"/>
          <p:cNvSpPr>
            <a:spLocks noGrp="1" noChangeArrowheads="1"/>
          </p:cNvSpPr>
          <p:nvPr>
            <p:ph type="title"/>
          </p:nvPr>
        </p:nvSpPr>
        <p:spPr/>
        <p:txBody>
          <a:bodyPr/>
          <a:lstStyle/>
          <a:p>
            <a:pPr eaLnBrk="1" hangingPunct="1"/>
            <a:r>
              <a:rPr lang="en-US" sz="3200" i="1" dirty="0" smtClean="0"/>
              <a:t>Public Citizen v. U.S. Dept. of Health and Human Services</a:t>
            </a:r>
            <a:r>
              <a:rPr lang="en-US" sz="3200" dirty="0" smtClean="0"/>
              <a:t>, 332 F.3d 654 (D.C. Cir. 2003) </a:t>
            </a:r>
          </a:p>
        </p:txBody>
      </p:sp>
      <p:sp>
        <p:nvSpPr>
          <p:cNvPr id="16388" name="Rectangle 3"/>
          <p:cNvSpPr>
            <a:spLocks noGrp="1" noChangeArrowheads="1"/>
          </p:cNvSpPr>
          <p:nvPr>
            <p:ph type="body" idx="1"/>
          </p:nvPr>
        </p:nvSpPr>
        <p:spPr/>
        <p:txBody>
          <a:bodyPr>
            <a:normAutofit lnSpcReduction="10000"/>
          </a:bodyPr>
          <a:lstStyle/>
          <a:p>
            <a:pPr eaLnBrk="1" hangingPunct="1"/>
            <a:r>
              <a:rPr lang="en-US" dirty="0" smtClean="0"/>
              <a:t>Is the Medicare Manual a notice and comment regulation?</a:t>
            </a:r>
          </a:p>
          <a:p>
            <a:pPr lvl="1" eaLnBrk="1" hangingPunct="1"/>
            <a:r>
              <a:rPr lang="en-US" dirty="0" smtClean="0"/>
              <a:t>Did the agency have the authority to make law on this issue?</a:t>
            </a:r>
          </a:p>
          <a:p>
            <a:pPr lvl="1" eaLnBrk="1" hangingPunct="1"/>
            <a:r>
              <a:rPr lang="en-US" dirty="0" smtClean="0"/>
              <a:t>Does this look more like </a:t>
            </a:r>
            <a:r>
              <a:rPr lang="en-US" i="1" dirty="0" smtClean="0"/>
              <a:t>Mead</a:t>
            </a:r>
            <a:r>
              <a:rPr lang="en-US" dirty="0" smtClean="0"/>
              <a:t> or </a:t>
            </a:r>
            <a:r>
              <a:rPr lang="en-US" i="1" dirty="0" smtClean="0"/>
              <a:t>Chevron</a:t>
            </a:r>
            <a:r>
              <a:rPr lang="en-US" dirty="0" smtClean="0"/>
              <a:t>?</a:t>
            </a:r>
          </a:p>
          <a:p>
            <a:pPr eaLnBrk="1" hangingPunct="1"/>
            <a:r>
              <a:rPr lang="en-US" dirty="0" smtClean="0"/>
              <a:t>Did the court find that the manual was a regulation with the force of law as to a third party?</a:t>
            </a:r>
          </a:p>
          <a:p>
            <a:pPr eaLnBrk="1" hangingPunct="1"/>
            <a:r>
              <a:rPr lang="en-US" dirty="0" smtClean="0"/>
              <a:t>How can the Medicare Manual be binding on providers if it does not have the force of law?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Whitman v. American Trucking Assns.</a:t>
            </a:r>
            <a:r>
              <a:rPr lang="en-US" dirty="0" smtClean="0"/>
              <a:t>, 531 U.S. 457 (2001)</a:t>
            </a:r>
            <a:endParaRPr lang="en-US" dirty="0"/>
          </a:p>
        </p:txBody>
      </p:sp>
      <p:sp>
        <p:nvSpPr>
          <p:cNvPr id="3" name="Content Placeholder 2"/>
          <p:cNvSpPr>
            <a:spLocks noGrp="1"/>
          </p:cNvSpPr>
          <p:nvPr>
            <p:ph idx="1"/>
          </p:nvPr>
        </p:nvSpPr>
        <p:spPr/>
        <p:txBody>
          <a:bodyPr>
            <a:normAutofit lnSpcReduction="10000"/>
          </a:bodyPr>
          <a:lstStyle/>
          <a:p>
            <a:r>
              <a:rPr lang="en-US" i="1" dirty="0" smtClean="0"/>
              <a:t>Chevron</a:t>
            </a:r>
            <a:r>
              <a:rPr lang="en-US" dirty="0" smtClean="0"/>
              <a:t> Step One</a:t>
            </a:r>
          </a:p>
          <a:p>
            <a:pPr lvl="1"/>
            <a:r>
              <a:rPr lang="en-US" dirty="0" smtClean="0"/>
              <a:t>The court found that the Clean Air Act was ambiguous on the point</a:t>
            </a:r>
          </a:p>
          <a:p>
            <a:r>
              <a:rPr lang="en-US" i="1" dirty="0" smtClean="0"/>
              <a:t>Chevron</a:t>
            </a:r>
            <a:r>
              <a:rPr lang="en-US" dirty="0" smtClean="0"/>
              <a:t> Step Two</a:t>
            </a:r>
          </a:p>
          <a:p>
            <a:pPr lvl="1"/>
            <a:r>
              <a:rPr lang="en-US" dirty="0" smtClean="0"/>
              <a:t>The court found that the agency had stepped outside of the ambiguity and overreached its authority.</a:t>
            </a:r>
          </a:p>
          <a:p>
            <a:r>
              <a:rPr lang="en-US" dirty="0" smtClean="0"/>
              <a:t>Alternative reading – the agency went beyond Congressional intent, i.e., Step One</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12</a:t>
            </a:fld>
            <a:endParaRPr lang="en-US"/>
          </a:p>
        </p:txBody>
      </p:sp>
    </p:spTree>
    <p:extLst>
      <p:ext uri="{BB962C8B-B14F-4D97-AF65-F5344CB8AC3E}">
        <p14:creationId xmlns:p14="http://schemas.microsoft.com/office/powerpoint/2010/main" val="889686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5C6363-2FA8-4A93-8CDF-A7CA0B76046C}" type="slidenum">
              <a:rPr lang="en-US" smtClean="0"/>
              <a:pPr/>
              <a:t>13</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Interpretation of an Agency's Own Rules</a:t>
            </a:r>
          </a:p>
        </p:txBody>
      </p:sp>
      <p:sp>
        <p:nvSpPr>
          <p:cNvPr id="17412" name="Rectangle 3"/>
          <p:cNvSpPr>
            <a:spLocks noGrp="1" noChangeArrowheads="1"/>
          </p:cNvSpPr>
          <p:nvPr>
            <p:ph type="body" idx="1"/>
          </p:nvPr>
        </p:nvSpPr>
        <p:spPr/>
        <p:txBody>
          <a:bodyPr/>
          <a:lstStyle/>
          <a:p>
            <a:pPr eaLnBrk="1" hangingPunct="1">
              <a:lnSpc>
                <a:spcPct val="90000"/>
              </a:lnSpc>
            </a:pPr>
            <a:r>
              <a:rPr lang="en-US" sz="2800" smtClean="0"/>
              <a:t>“</a:t>
            </a:r>
            <a:r>
              <a:rPr lang="en-US" sz="2800" u="sng" smtClean="0"/>
              <a:t>‘‘</a:t>
            </a:r>
            <a:r>
              <a:rPr lang="en-US" sz="2800" smtClean="0"/>
              <a:t>a court must necessarily look to the administrative construction of the regulation if the meaning of the words used is in doubt. The intention of Congress or the principles of the Constitution in some situations may be relevant in the first instance in choosing between various constructions. But the ultimate criterion is the administrative interpretation, which becomes of controlling weight unless it is plainly erroneous or inconsistent with the regulation. </a:t>
            </a:r>
          </a:p>
          <a:p>
            <a:pPr lvl="1" eaLnBrk="1" hangingPunct="1">
              <a:lnSpc>
                <a:spcPct val="90000"/>
              </a:lnSpc>
            </a:pPr>
            <a:r>
              <a:rPr lang="en-US" sz="2800" i="1" smtClean="0"/>
              <a:t>Bowles v. Seminole Rock &amp; Sand Co.</a:t>
            </a:r>
            <a:r>
              <a:rPr lang="en-US" sz="2800" smtClean="0"/>
              <a:t>, 325 U.S. 410 (1945), upheld by </a:t>
            </a: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D33AE17-F2D3-48DA-BD5C-7B1EDBBDB46C}" type="slidenum">
              <a:rPr lang="en-US" smtClean="0"/>
              <a:pPr/>
              <a:t>14</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Implications of </a:t>
            </a:r>
            <a:r>
              <a:rPr lang="en-US" i="1" dirty="0" smtClean="0"/>
              <a:t>Seminole Rock /Auer</a:t>
            </a:r>
          </a:p>
        </p:txBody>
      </p:sp>
      <p:sp>
        <p:nvSpPr>
          <p:cNvPr id="18436" name="Rectangle 3"/>
          <p:cNvSpPr>
            <a:spLocks noGrp="1" noChangeArrowheads="1"/>
          </p:cNvSpPr>
          <p:nvPr>
            <p:ph type="body" idx="1"/>
          </p:nvPr>
        </p:nvSpPr>
        <p:spPr/>
        <p:txBody>
          <a:bodyPr/>
          <a:lstStyle/>
          <a:p>
            <a:pPr eaLnBrk="1" hangingPunct="1"/>
            <a:r>
              <a:rPr lang="en-US" dirty="0" smtClean="0"/>
              <a:t>Should interpretation of rules and statutes be the same standard?</a:t>
            </a:r>
          </a:p>
          <a:p>
            <a:pPr lvl="1" eaLnBrk="1" hangingPunct="1"/>
            <a:r>
              <a:rPr lang="en-US" dirty="0" smtClean="0"/>
              <a:t>Does </a:t>
            </a:r>
            <a:r>
              <a:rPr lang="en-US" i="1" dirty="0" smtClean="0"/>
              <a:t>Seminole Rock /Auer</a:t>
            </a:r>
            <a:r>
              <a:rPr lang="en-US" dirty="0" smtClean="0"/>
              <a:t> look like </a:t>
            </a:r>
            <a:r>
              <a:rPr lang="en-US" i="1" dirty="0" smtClean="0"/>
              <a:t>Chevron</a:t>
            </a:r>
            <a:r>
              <a:rPr lang="en-US" dirty="0" smtClean="0"/>
              <a:t>?</a:t>
            </a:r>
          </a:p>
          <a:p>
            <a:pPr eaLnBrk="1" hangingPunct="1"/>
            <a:r>
              <a:rPr lang="en-US" dirty="0" smtClean="0"/>
              <a:t>What perverse incentives does this give the agency if it gets to resolve ambiguous rules?</a:t>
            </a:r>
          </a:p>
          <a:p>
            <a:pPr eaLnBrk="1" hangingPunct="1"/>
            <a:r>
              <a:rPr lang="en-US" dirty="0" smtClean="0"/>
              <a:t>What if it just repeats the statute in the rule?</a:t>
            </a:r>
          </a:p>
          <a:p>
            <a:pPr lvl="1" eaLnBrk="1" hangingPunct="1"/>
            <a:r>
              <a:rPr lang="en-US" dirty="0" smtClean="0"/>
              <a:t>Does this transform the statute into a regulation entitled to more deference?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Since</a:t>
            </a:r>
            <a:r>
              <a:rPr lang="en-US" baseline="0" dirty="0" smtClean="0"/>
              <a:t> </a:t>
            </a:r>
            <a:r>
              <a:rPr lang="en-US" i="1" baseline="0" dirty="0" smtClean="0"/>
              <a:t>Seminole Rock</a:t>
            </a:r>
            <a:r>
              <a:rPr lang="en-US" baseline="0"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“In reaffirming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deference in recent years, the Court has not acknowledged that one of the underlying reasons for the original adoption of the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doctrine no longer exists. That is, in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the Court assumed that besides the regulatory language itself there would be no guide to the meaning of the rule other than administrative practice, because in 1945 agencies did not have preambles for rules, much less today’s extensive preambles, explaining what the rule does and why it is adopted.” </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15</a:t>
            </a:fld>
            <a:endParaRPr lang="en-US"/>
          </a:p>
        </p:txBody>
      </p:sp>
    </p:spTree>
    <p:extLst>
      <p:ext uri="{BB962C8B-B14F-4D97-AF65-F5344CB8AC3E}">
        <p14:creationId xmlns:p14="http://schemas.microsoft.com/office/powerpoint/2010/main" val="839199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Courts Really Follow </a:t>
            </a:r>
            <a:r>
              <a:rPr lang="en-US" i="1" dirty="0" smtClean="0"/>
              <a:t>Chevron/Mead?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Scholars have studied</a:t>
            </a:r>
            <a:r>
              <a:rPr lang="en-US" baseline="0" dirty="0" smtClean="0"/>
              <a:t> the actual behavior of the appeals courts and the United States Supreme Court in applying these tests</a:t>
            </a:r>
          </a:p>
          <a:p>
            <a:pPr lvl="0"/>
            <a:r>
              <a:rPr lang="en-US" dirty="0" smtClean="0"/>
              <a:t>The courts are more likely to use</a:t>
            </a:r>
            <a:r>
              <a:rPr lang="en-US" baseline="0" dirty="0" smtClean="0"/>
              <a:t> </a:t>
            </a:r>
            <a:r>
              <a:rPr lang="en-US" i="1" baseline="0" dirty="0" smtClean="0"/>
              <a:t>Chevron</a:t>
            </a:r>
            <a:r>
              <a:rPr lang="en-US" i="0" baseline="0" dirty="0" smtClean="0"/>
              <a:t> when there is notice and comment or formal adjudications, and more likely to use </a:t>
            </a:r>
            <a:r>
              <a:rPr lang="en-US" i="1" baseline="0" dirty="0" smtClean="0"/>
              <a:t>Mead/Barnhart </a:t>
            </a:r>
            <a:r>
              <a:rPr lang="en-US" i="0" baseline="0" dirty="0" smtClean="0"/>
              <a:t> for less formal actions.</a:t>
            </a:r>
          </a:p>
          <a:p>
            <a:pPr lvl="0"/>
            <a:r>
              <a:rPr lang="en-US" dirty="0" smtClean="0"/>
              <a:t>However, there are a lot of cases where formal actions get </a:t>
            </a:r>
            <a:r>
              <a:rPr lang="en-US" i="1" dirty="0" smtClean="0"/>
              <a:t>Mead</a:t>
            </a:r>
            <a:r>
              <a:rPr lang="en-US" dirty="0" smtClean="0"/>
              <a:t> and some cases in which less formal actions get </a:t>
            </a:r>
            <a:r>
              <a:rPr lang="en-US" i="1" dirty="0" smtClean="0"/>
              <a:t>Chevron.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3294286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BFC386-861D-4AFA-8A75-355C1AA54DEC}"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ABA Adlaw Conference 2008 - Justice Garland, 2nd Cir, on Chevron:</a:t>
            </a:r>
          </a:p>
        </p:txBody>
      </p:sp>
      <p:sp>
        <p:nvSpPr>
          <p:cNvPr id="19460" name="Rectangle 3"/>
          <p:cNvSpPr>
            <a:spLocks noGrp="1" noChangeArrowheads="1"/>
          </p:cNvSpPr>
          <p:nvPr>
            <p:ph type="body" idx="1"/>
          </p:nvPr>
        </p:nvSpPr>
        <p:spPr/>
        <p:txBody>
          <a:bodyPr/>
          <a:lstStyle/>
          <a:p>
            <a:pPr eaLnBrk="1" hangingPunct="1"/>
            <a:r>
              <a:rPr lang="en-US" dirty="0" smtClean="0"/>
              <a:t>If you have an ambiguous statute, and need </a:t>
            </a:r>
            <a:r>
              <a:rPr lang="en-US" i="1" dirty="0" smtClean="0"/>
              <a:t>Chevron</a:t>
            </a:r>
            <a:r>
              <a:rPr lang="en-US" dirty="0" smtClean="0"/>
              <a:t> deference, do not say that the interpretation is clear and there is no other way to construe the law. Say it is ambiguous and you are making a reasonable interpretation based on your knowledge of the statute and the regulatory circumstances.</a:t>
            </a:r>
          </a:p>
        </p:txBody>
      </p:sp>
    </p:spTree>
    <p:extLst>
      <p:ext uri="{BB962C8B-B14F-4D97-AF65-F5344CB8AC3E}">
        <p14:creationId xmlns:p14="http://schemas.microsoft.com/office/powerpoint/2010/main" val="1632730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Implications of Ambiguous Standards</a:t>
            </a:r>
            <a:endParaRPr lang="en-US" dirty="0"/>
          </a:p>
        </p:txBody>
      </p:sp>
      <p:sp>
        <p:nvSpPr>
          <p:cNvPr id="3" name="Content Placeholder 2"/>
          <p:cNvSpPr>
            <a:spLocks noGrp="1"/>
          </p:cNvSpPr>
          <p:nvPr>
            <p:ph idx="1"/>
          </p:nvPr>
        </p:nvSpPr>
        <p:spPr/>
        <p:txBody>
          <a:bodyPr/>
          <a:lstStyle/>
          <a:p>
            <a:r>
              <a:rPr lang="en-US" dirty="0" smtClean="0"/>
              <a:t>Assume you are agency council.</a:t>
            </a:r>
          </a:p>
          <a:p>
            <a:pPr lvl="1"/>
            <a:r>
              <a:rPr lang="en-US" dirty="0" smtClean="0"/>
              <a:t>Assume you have an ambiguous statute and the agency wants to propose a new rule</a:t>
            </a:r>
          </a:p>
          <a:p>
            <a:pPr lvl="1"/>
            <a:r>
              <a:rPr lang="en-US" dirty="0" smtClean="0"/>
              <a:t>Also assume that you want to avoid reversal in the courts because of the delay and cost</a:t>
            </a:r>
          </a:p>
          <a:p>
            <a:r>
              <a:rPr lang="en-US" dirty="0" smtClean="0"/>
              <a:t>How does your advice differ if you are sure you will get </a:t>
            </a:r>
            <a:r>
              <a:rPr lang="en-US" i="1" dirty="0" smtClean="0"/>
              <a:t>Chevron</a:t>
            </a:r>
            <a:r>
              <a:rPr lang="en-US" dirty="0" smtClean="0"/>
              <a:t>, versus if there is a significant chance you will get </a:t>
            </a:r>
            <a:r>
              <a:rPr lang="en-US" i="1" dirty="0" smtClean="0"/>
              <a:t>Mead?</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18</a:t>
            </a:fld>
            <a:endParaRPr lang="en-US"/>
          </a:p>
        </p:txBody>
      </p:sp>
    </p:spTree>
    <p:extLst>
      <p:ext uri="{BB962C8B-B14F-4D97-AF65-F5344CB8AC3E}">
        <p14:creationId xmlns:p14="http://schemas.microsoft.com/office/powerpoint/2010/main" val="665277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Judicial Review of Facts</a:t>
            </a:r>
          </a:p>
        </p:txBody>
      </p:sp>
      <p:sp>
        <p:nvSpPr>
          <p:cNvPr id="20483"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308923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Internet under the FCC?</a:t>
            </a:r>
            <a:endParaRPr lang="en-US" dirty="0"/>
          </a:p>
        </p:txBody>
      </p:sp>
      <p:sp>
        <p:nvSpPr>
          <p:cNvPr id="3" name="Content Placeholder 2"/>
          <p:cNvSpPr>
            <a:spLocks noGrp="1"/>
          </p:cNvSpPr>
          <p:nvPr>
            <p:ph idx="1"/>
          </p:nvPr>
        </p:nvSpPr>
        <p:spPr/>
        <p:txBody>
          <a:bodyPr/>
          <a:lstStyle/>
          <a:p>
            <a:r>
              <a:rPr lang="en-US" dirty="0" smtClean="0"/>
              <a:t>The broad</a:t>
            </a:r>
            <a:r>
              <a:rPr lang="en-US" baseline="0" dirty="0" smtClean="0"/>
              <a:t>band provider </a:t>
            </a:r>
            <a:r>
              <a:rPr lang="en-US" dirty="0" smtClean="0"/>
              <a:t> - your connection to the Internet backbone.</a:t>
            </a:r>
          </a:p>
          <a:p>
            <a:pPr lvl="1"/>
            <a:r>
              <a:rPr lang="en-US" dirty="0" smtClean="0"/>
              <a:t>May also be your ISP</a:t>
            </a:r>
          </a:p>
          <a:p>
            <a:pPr lvl="0" eaLnBrk="1" hangingPunct="1">
              <a:lnSpc>
                <a:spcPct val="90000"/>
              </a:lnSpc>
            </a:pPr>
            <a:r>
              <a:rPr lang="en-US" dirty="0" smtClean="0"/>
              <a:t>Are broadband internet providers telecommunications or information services?</a:t>
            </a:r>
          </a:p>
          <a:p>
            <a:pPr lvl="1" eaLnBrk="1" hangingPunct="1">
              <a:lnSpc>
                <a:spcPct val="90000"/>
              </a:lnSpc>
            </a:pPr>
            <a:r>
              <a:rPr lang="en-US" dirty="0" smtClean="0"/>
              <a:t>The FCC does regulate information services, thus no preemption of state action.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2</a:t>
            </a:fld>
            <a:endParaRPr lang="en-US"/>
          </a:p>
        </p:txBody>
      </p:sp>
    </p:spTree>
    <p:extLst>
      <p:ext uri="{BB962C8B-B14F-4D97-AF65-F5344CB8AC3E}">
        <p14:creationId xmlns:p14="http://schemas.microsoft.com/office/powerpoint/2010/main" val="1719767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dirty="0" smtClean="0"/>
              <a:t>Congress sets scope of review, within constitutional boundaries.</a:t>
            </a:r>
          </a:p>
          <a:p>
            <a:pPr eaLnBrk="1" hangingPunct="1">
              <a:lnSpc>
                <a:spcPct val="90000"/>
              </a:lnSpc>
            </a:pPr>
            <a:r>
              <a:rPr lang="en-US" dirty="0" smtClean="0"/>
              <a:t>Since the Constitution is silent on agencies, Congress has a pretty free hand.</a:t>
            </a:r>
          </a:p>
          <a:p>
            <a:pPr eaLnBrk="1" hangingPunct="1">
              <a:lnSpc>
                <a:spcPct val="90000"/>
              </a:lnSpc>
            </a:pPr>
            <a:r>
              <a:rPr lang="en-US" dirty="0" smtClean="0"/>
              <a:t>Congress can allow anything from a trial de novo to no review, unless such an action otherwise runs afoul of the constitution.</a:t>
            </a:r>
          </a:p>
        </p:txBody>
      </p:sp>
    </p:spTree>
    <p:extLst>
      <p:ext uri="{BB962C8B-B14F-4D97-AF65-F5344CB8AC3E}">
        <p14:creationId xmlns:p14="http://schemas.microsoft.com/office/powerpoint/2010/main" val="12937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extLst>
      <p:ext uri="{BB962C8B-B14F-4D97-AF65-F5344CB8AC3E}">
        <p14:creationId xmlns:p14="http://schemas.microsoft.com/office/powerpoint/2010/main" val="1864672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extLst>
      <p:ext uri="{BB962C8B-B14F-4D97-AF65-F5344CB8AC3E}">
        <p14:creationId xmlns:p14="http://schemas.microsoft.com/office/powerpoint/2010/main" val="774356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extLst>
      <p:ext uri="{BB962C8B-B14F-4D97-AF65-F5344CB8AC3E}">
        <p14:creationId xmlns:p14="http://schemas.microsoft.com/office/powerpoint/2010/main" val="988760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24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extLst>
      <p:ext uri="{BB962C8B-B14F-4D97-AF65-F5344CB8AC3E}">
        <p14:creationId xmlns:p14="http://schemas.microsoft.com/office/powerpoint/2010/main" val="4288804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25</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lstStyle/>
          <a:p>
            <a:pPr eaLnBrk="1" hangingPunct="1"/>
            <a:r>
              <a:rPr lang="en-US" smtClean="0"/>
              <a:t>706(2)(A)</a:t>
            </a:r>
          </a:p>
          <a:p>
            <a:pPr lvl="1" eaLnBrk="1" hangingPunct="1"/>
            <a:r>
              <a:rPr lang="en-US" smtClean="0"/>
              <a:t>Arbitrary and capricious or abuse of discretion</a:t>
            </a:r>
          </a:p>
          <a:p>
            <a:pPr lvl="1" eaLnBrk="1" hangingPunct="1"/>
            <a:r>
              <a:rPr lang="en-US" smtClean="0"/>
              <a:t>Same assessment of reasonableness as 706(2)(E), so the result is about the same as the substantial evidence test used for formal proceedings</a:t>
            </a:r>
          </a:p>
          <a:p>
            <a:pPr eaLnBrk="1" hangingPunct="1"/>
            <a:r>
              <a:rPr lang="en-US" smtClean="0"/>
              <a:t>This is the most common standard</a:t>
            </a:r>
          </a:p>
        </p:txBody>
      </p:sp>
    </p:spTree>
    <p:extLst>
      <p:ext uri="{BB962C8B-B14F-4D97-AF65-F5344CB8AC3E}">
        <p14:creationId xmlns:p14="http://schemas.microsoft.com/office/powerpoint/2010/main" val="3724044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26</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extLst>
      <p:ext uri="{BB962C8B-B14F-4D97-AF65-F5344CB8AC3E}">
        <p14:creationId xmlns:p14="http://schemas.microsoft.com/office/powerpoint/2010/main" val="2614244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27</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extLst>
      <p:ext uri="{BB962C8B-B14F-4D97-AF65-F5344CB8AC3E}">
        <p14:creationId xmlns:p14="http://schemas.microsoft.com/office/powerpoint/2010/main" val="485696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28</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dirty="0" smtClean="0"/>
              <a:t>Congress can prevent certain types of judicial review</a:t>
            </a:r>
          </a:p>
          <a:p>
            <a:pPr lvl="1" eaLnBrk="1" hangingPunct="1"/>
            <a:r>
              <a:rPr lang="en-US" dirty="0" smtClean="0"/>
              <a:t>Compensation decisions under the Smallpox Vaccine Compensation Act are not reviewable</a:t>
            </a:r>
          </a:p>
          <a:p>
            <a:pPr eaLnBrk="1" hangingPunct="1"/>
            <a:r>
              <a:rPr lang="en-US" dirty="0" smtClean="0"/>
              <a:t>Enabling law is always reviewable unless Congress has taken away the court's subject matter jurisdiction.</a:t>
            </a:r>
          </a:p>
        </p:txBody>
      </p:sp>
    </p:spTree>
    <p:extLst>
      <p:ext uri="{BB962C8B-B14F-4D97-AF65-F5344CB8AC3E}">
        <p14:creationId xmlns:p14="http://schemas.microsoft.com/office/powerpoint/2010/main" val="984587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29</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extLst>
      <p:ext uri="{BB962C8B-B14F-4D97-AF65-F5344CB8AC3E}">
        <p14:creationId xmlns:p14="http://schemas.microsoft.com/office/powerpoint/2010/main" val="4194263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fr-FR" dirty="0"/>
              <a:t>National </a:t>
            </a:r>
            <a:r>
              <a:rPr lang="fr-FR" dirty="0" err="1"/>
              <a:t>Cable</a:t>
            </a:r>
            <a:r>
              <a:rPr lang="fr-FR" dirty="0"/>
              <a:t> &amp; </a:t>
            </a:r>
            <a:r>
              <a:rPr lang="fr-FR" dirty="0" err="1"/>
              <a:t>Telecommunications</a:t>
            </a:r>
            <a:r>
              <a:rPr lang="fr-FR" dirty="0"/>
              <a:t> Association et al. v. Brand X Internet Services et al., 545 U.S. 967 (</a:t>
            </a:r>
            <a:r>
              <a:rPr lang="fr-FR" dirty="0" smtClean="0"/>
              <a:t>2005) </a:t>
            </a:r>
            <a:r>
              <a:rPr lang="en-US" dirty="0" smtClean="0"/>
              <a:t>- Background</a:t>
            </a:r>
          </a:p>
        </p:txBody>
      </p:sp>
      <p:sp>
        <p:nvSpPr>
          <p:cNvPr id="3" name="Content Placeholder 2"/>
          <p:cNvSpPr>
            <a:spLocks noGrp="1"/>
          </p:cNvSpPr>
          <p:nvPr>
            <p:ph idx="1"/>
          </p:nvPr>
        </p:nvSpPr>
        <p:spPr/>
        <p:txBody>
          <a:bodyPr>
            <a:normAutofit/>
          </a:bodyPr>
          <a:lstStyle/>
          <a:p>
            <a:pPr eaLnBrk="1" hangingPunct="1">
              <a:lnSpc>
                <a:spcPct val="90000"/>
              </a:lnSpc>
              <a:defRPr/>
            </a:pPr>
            <a:r>
              <a:rPr lang="en-US" dirty="0" smtClean="0"/>
              <a:t>Portland wants to regulate broadband providers</a:t>
            </a:r>
          </a:p>
          <a:p>
            <a:pPr lvl="1" eaLnBrk="1" hangingPunct="1">
              <a:lnSpc>
                <a:spcPct val="90000"/>
              </a:lnSpc>
              <a:defRPr/>
            </a:pPr>
            <a:r>
              <a:rPr lang="en-US" dirty="0" smtClean="0"/>
              <a:t>Why</a:t>
            </a:r>
            <a:r>
              <a:rPr lang="en-US" baseline="0" dirty="0" smtClean="0"/>
              <a:t> might a locality want to regulate broadband?</a:t>
            </a:r>
          </a:p>
          <a:p>
            <a:pPr lvl="1" eaLnBrk="1" hangingPunct="1">
              <a:lnSpc>
                <a:spcPct val="90000"/>
              </a:lnSpc>
              <a:defRPr/>
            </a:pPr>
            <a:r>
              <a:rPr lang="en-US" baseline="0" dirty="0" smtClean="0"/>
              <a:t>How are the broadband providers determined in Baton Rouge?</a:t>
            </a:r>
            <a:endParaRPr lang="en-US" dirty="0" smtClean="0"/>
          </a:p>
          <a:p>
            <a:pPr eaLnBrk="1" hangingPunct="1">
              <a:lnSpc>
                <a:spcPct val="90000"/>
              </a:lnSpc>
              <a:defRPr/>
            </a:pPr>
            <a:r>
              <a:rPr lang="en-US" dirty="0" smtClean="0"/>
              <a:t>Industry says they are telecommunications providers, thus not subject to local regulation</a:t>
            </a:r>
          </a:p>
          <a:p>
            <a:pPr lvl="1" eaLnBrk="1" hangingPunct="1">
              <a:lnSpc>
                <a:spcPct val="90000"/>
              </a:lnSpc>
              <a:defRPr/>
            </a:pPr>
            <a:r>
              <a:rPr lang="en-US" dirty="0" smtClean="0"/>
              <a:t>9th Cir agrees that they are telecommunications providers under FCC regs.</a:t>
            </a:r>
          </a:p>
        </p:txBody>
      </p:sp>
      <p:sp>
        <p:nvSpPr>
          <p:cNvPr id="71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0902AB-9D70-46BE-B4E3-22BF2E7EAFB2}"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Conflicts</a:t>
            </a:r>
            <a:endParaRPr lang="en-US" dirty="0"/>
          </a:p>
        </p:txBody>
      </p:sp>
      <p:sp>
        <p:nvSpPr>
          <p:cNvPr id="3" name="Content Placeholder 2"/>
          <p:cNvSpPr>
            <a:spLocks noGrp="1"/>
          </p:cNvSpPr>
          <p:nvPr>
            <p:ph idx="1"/>
          </p:nvPr>
        </p:nvSpPr>
        <p:spPr/>
        <p:txBody>
          <a:bodyPr>
            <a:normAutofit lnSpcReduction="10000"/>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30</a:t>
            </a:fld>
            <a:endParaRPr lang="en-US"/>
          </a:p>
        </p:txBody>
      </p:sp>
    </p:spTree>
    <p:extLst>
      <p:ext uri="{BB962C8B-B14F-4D97-AF65-F5344CB8AC3E}">
        <p14:creationId xmlns:p14="http://schemas.microsoft.com/office/powerpoint/2010/main" val="1363108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fontScale="92500" lnSpcReduction="10000"/>
          </a:bodyPr>
          <a:lstStyle/>
          <a:p>
            <a:r>
              <a:rPr lang="en-US" baseline="0" dirty="0" smtClean="0"/>
              <a:t>Which ALJ decisions are entitled to the most deference?</a:t>
            </a:r>
          </a:p>
          <a:p>
            <a:pPr lvl="1"/>
            <a:r>
              <a:rPr lang="en-US" dirty="0" smtClean="0"/>
              <a:t>Can the agency really reevaluate witness credibility decisions by the ALJ? </a:t>
            </a:r>
            <a:endParaRPr lang="en-US" baseline="0" dirty="0" smtClean="0"/>
          </a:p>
          <a:p>
            <a:r>
              <a:rPr lang="en-US" baseline="0" dirty="0" smtClean="0"/>
              <a:t>What ALJ decisions are entitled to the least deference?</a:t>
            </a:r>
          </a:p>
          <a:p>
            <a:r>
              <a:rPr lang="en-US" dirty="0" smtClean="0"/>
              <a:t>In the firing of the union organizer caught smoking,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31</a:t>
            </a:fld>
            <a:endParaRPr lang="en-US"/>
          </a:p>
        </p:txBody>
      </p:sp>
    </p:spTree>
    <p:extLst>
      <p:ext uri="{BB962C8B-B14F-4D97-AF65-F5344CB8AC3E}">
        <p14:creationId xmlns:p14="http://schemas.microsoft.com/office/powerpoint/2010/main" val="855544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a:bodyPr>
          <a:lstStyle/>
          <a:p>
            <a:r>
              <a:rPr lang="en-US" dirty="0" smtClean="0"/>
              <a:t>Was a worker within course and scope of employment when he drowned trying to save a foundering swimmer?</a:t>
            </a:r>
          </a:p>
          <a:p>
            <a:r>
              <a:rPr lang="en-US" dirty="0" smtClean="0"/>
              <a:t>Were there any disputed facts?</a:t>
            </a:r>
          </a:p>
          <a:p>
            <a:r>
              <a:rPr lang="en-US" dirty="0" smtClean="0"/>
              <a:t>Is this a legal question, entitled to less deference, or a factual one, entitled to more deference?</a:t>
            </a:r>
          </a:p>
          <a:p>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32</a:t>
            </a:fld>
            <a:endParaRPr lang="en-US"/>
          </a:p>
        </p:txBody>
      </p:sp>
    </p:spTree>
    <p:extLst>
      <p:ext uri="{BB962C8B-B14F-4D97-AF65-F5344CB8AC3E}">
        <p14:creationId xmlns:p14="http://schemas.microsoft.com/office/powerpoint/2010/main" val="4059175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Frankfurter’s Hybrid</a:t>
            </a:r>
            <a:r>
              <a:rPr lang="en-US" baseline="0" dirty="0" smtClean="0"/>
              <a:t> Decision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only serves to illustrate once more the variety of ascertainments covered by the blanket term ‘‘fact.’’ Here of course it does not connote a simple, external, physical event as to which there is conflicting testimony. The conclusion concerns a combination of happenings and the inferences drawn from them. In part at least, the inferences presuppose applicable standards for assessing the simple, external facts. Yet the standards are not so severable from the experience of industry nor of such a nature as to be peculiarly appropriate for independent judicial ascertainment as ‘‘questions of law.’’</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33</a:t>
            </a:fld>
            <a:endParaRPr lang="en-US"/>
          </a:p>
        </p:txBody>
      </p:sp>
    </p:spTree>
    <p:extLst>
      <p:ext uri="{BB962C8B-B14F-4D97-AF65-F5344CB8AC3E}">
        <p14:creationId xmlns:p14="http://schemas.microsoft.com/office/powerpoint/2010/main" val="1291649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Company refuses to collectively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and </a:t>
            </a:r>
            <a:r>
              <a:rPr lang="en-US" i="1" dirty="0" smtClean="0"/>
              <a:t>Hearst/</a:t>
            </a:r>
            <a:r>
              <a:rPr lang="en-US" dirty="0" smtClean="0"/>
              <a:t> </a:t>
            </a:r>
            <a:r>
              <a:rPr lang="en-US" i="1" dirty="0" smtClean="0"/>
              <a:t>Chevron</a:t>
            </a:r>
            <a:r>
              <a:rPr lang="en-US" dirty="0" smtClean="0"/>
              <a:t> deference?</a:t>
            </a:r>
          </a:p>
          <a:p>
            <a:pPr lvl="1"/>
            <a:r>
              <a:rPr lang="en-US" dirty="0" smtClean="0"/>
              <a:t>How might the agency still get deference on the remand to determine whether buyers are managers?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34</a:t>
            </a:fld>
            <a:endParaRPr lang="en-US"/>
          </a:p>
        </p:txBody>
      </p:sp>
    </p:spTree>
    <p:extLst>
      <p:ext uri="{BB962C8B-B14F-4D97-AF65-F5344CB8AC3E}">
        <p14:creationId xmlns:p14="http://schemas.microsoft.com/office/powerpoint/2010/main" val="1548977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Brand X - 545 U.S. 967 (2005)</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FCC then promulgates a rule defining broadband providers as information services</a:t>
            </a:r>
          </a:p>
          <a:p>
            <a:pPr eaLnBrk="1" hangingPunct="1">
              <a:lnSpc>
                <a:spcPct val="90000"/>
              </a:lnSpc>
              <a:defRPr/>
            </a:pPr>
            <a:r>
              <a:rPr lang="en-US" dirty="0" smtClean="0"/>
              <a:t>What did the Appeals Court say?</a:t>
            </a:r>
          </a:p>
          <a:p>
            <a:pPr lvl="1" eaLnBrk="1" hangingPunct="1">
              <a:lnSpc>
                <a:spcPct val="90000"/>
              </a:lnSpc>
              <a:defRPr/>
            </a:pPr>
            <a:r>
              <a:rPr lang="en-US" dirty="0" smtClean="0"/>
              <a:t>Did the United States Supreme Court agree that it was the 9th Cir's call?</a:t>
            </a:r>
          </a:p>
          <a:p>
            <a:pPr eaLnBrk="1" hangingPunct="1">
              <a:lnSpc>
                <a:spcPct val="90000"/>
              </a:lnSpc>
              <a:defRPr/>
            </a:pPr>
            <a:r>
              <a:rPr lang="en-US" dirty="0" smtClean="0"/>
              <a:t>Why didn't the earlier case bind the agency and prevent the rule?</a:t>
            </a:r>
          </a:p>
          <a:p>
            <a:pPr eaLnBrk="1" hangingPunct="1">
              <a:lnSpc>
                <a:spcPct val="90000"/>
              </a:lnSpc>
              <a:defRPr/>
            </a:pPr>
            <a:r>
              <a:rPr lang="en-US" dirty="0" smtClean="0"/>
              <a:t>Why does this put the FCC in a bind over net-neutrality?</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4</a:t>
            </a:fld>
            <a:endParaRPr lang="en-US"/>
          </a:p>
        </p:txBody>
      </p:sp>
    </p:spTree>
    <p:extLst>
      <p:ext uri="{BB962C8B-B14F-4D97-AF65-F5344CB8AC3E}">
        <p14:creationId xmlns:p14="http://schemas.microsoft.com/office/powerpoint/2010/main" val="1123019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0DCC3E-8151-4E7D-B47E-3C49760DED54}" type="slidenum">
              <a:rPr lang="en-US" smtClean="0"/>
              <a:pPr/>
              <a:t>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Leading up to </a:t>
            </a:r>
            <a:r>
              <a:rPr lang="en-US" i="1" dirty="0" smtClean="0"/>
              <a:t>Mead: Christensen v. Harris County</a:t>
            </a:r>
            <a:r>
              <a:rPr lang="en-US" dirty="0" smtClean="0"/>
              <a:t>, 529 U.S. 576 (2000) </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What did the court rule?</a:t>
            </a:r>
          </a:p>
          <a:p>
            <a:pPr lvl="1" eaLnBrk="1" hangingPunct="1">
              <a:lnSpc>
                <a:spcPct val="90000"/>
              </a:lnSpc>
            </a:pPr>
            <a:r>
              <a:rPr lang="en-US" sz="2800" dirty="0" smtClean="0"/>
              <a:t>“Here . . . we confront an interpretation contained in an opinion letter, not one arrived at after, for example, a formal adjudication or notice-and-comment rulemaking. Interpretations such as those in opinion letters--like interpretations contained in policy statements, agency manuals, and enforcement guidelines, all of which lack the force of law--do not warrant </a:t>
            </a:r>
            <a:r>
              <a:rPr lang="en-US" sz="2800" i="1" dirty="0" smtClean="0">
                <a:hlinkClick r:id="rId2"/>
              </a:rPr>
              <a:t>Chevron</a:t>
            </a:r>
            <a:r>
              <a:rPr lang="en-US" sz="2800" dirty="0" smtClean="0"/>
              <a:t>-style deference.”  </a:t>
            </a:r>
          </a:p>
          <a:p>
            <a:pPr eaLnBrk="1" hangingPunct="1">
              <a:lnSpc>
                <a:spcPct val="90000"/>
              </a:lnSpc>
            </a:pPr>
            <a:r>
              <a:rPr lang="en-US" sz="2800" dirty="0" smtClean="0"/>
              <a:t>Why is this consistent with our definition of a guidance document?</a:t>
            </a:r>
          </a:p>
        </p:txBody>
      </p:sp>
    </p:spTree>
    <p:extLst>
      <p:ext uri="{BB962C8B-B14F-4D97-AF65-F5344CB8AC3E}">
        <p14:creationId xmlns:p14="http://schemas.microsoft.com/office/powerpoint/2010/main" val="4287734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5B39BC-CBE6-4054-A902-ECB9C5DEC153}" type="slidenum">
              <a:rPr lang="en-US" smtClean="0"/>
              <a:pPr/>
              <a:t>6</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When does Chevron Apply? </a:t>
            </a:r>
            <a:r>
              <a:rPr lang="en-US" i="1" dirty="0" smtClean="0"/>
              <a:t>- United States v. Mead</a:t>
            </a:r>
            <a:r>
              <a:rPr lang="en-US" dirty="0" smtClean="0"/>
              <a:t>, 533 U.S. 218 (2001) </a:t>
            </a:r>
          </a:p>
        </p:txBody>
      </p:sp>
      <p:sp>
        <p:nvSpPr>
          <p:cNvPr id="12292" name="Rectangle 3"/>
          <p:cNvSpPr>
            <a:spLocks noGrp="1" noChangeArrowheads="1"/>
          </p:cNvSpPr>
          <p:nvPr>
            <p:ph type="body" idx="1"/>
          </p:nvPr>
        </p:nvSpPr>
        <p:spPr/>
        <p:txBody>
          <a:bodyPr/>
          <a:lstStyle/>
          <a:p>
            <a:pPr eaLnBrk="1" hangingPunct="1"/>
            <a:r>
              <a:rPr lang="en-US" sz="2800" i="1" dirty="0" smtClean="0"/>
              <a:t>Chevron</a:t>
            </a:r>
            <a:r>
              <a:rPr lang="en-US" sz="2800" dirty="0" smtClean="0"/>
              <a:t> was a notice and comment rule</a:t>
            </a:r>
          </a:p>
          <a:p>
            <a:pPr lvl="1" eaLnBrk="1" hangingPunct="1"/>
            <a:r>
              <a:rPr lang="en-US" sz="2800" dirty="0" smtClean="0"/>
              <a:t>Why does the notice and comment process better assure that an agency legal interpretation is sound?</a:t>
            </a:r>
          </a:p>
          <a:p>
            <a:pPr eaLnBrk="1" hangingPunct="1"/>
            <a:r>
              <a:rPr lang="en-US" sz="2800" i="1" dirty="0" smtClean="0"/>
              <a:t>Mead</a:t>
            </a:r>
            <a:r>
              <a:rPr lang="en-US" sz="2800" dirty="0" smtClean="0"/>
              <a:t> is a letter ruling on the classification of a product for tariff purposes (</a:t>
            </a:r>
            <a:r>
              <a:rPr lang="en-US" sz="2800" dirty="0" err="1" smtClean="0"/>
              <a:t>Daytimer</a:t>
            </a:r>
            <a:r>
              <a:rPr lang="en-US" sz="2800" dirty="0" smtClean="0"/>
              <a:t> calendars)</a:t>
            </a:r>
          </a:p>
          <a:p>
            <a:pPr lvl="1" eaLnBrk="1" hangingPunct="1"/>
            <a:r>
              <a:rPr lang="en-US" sz="2800" dirty="0" smtClean="0"/>
              <a:t>No notice and comment, thus no vetting</a:t>
            </a:r>
          </a:p>
          <a:p>
            <a:pPr lvl="1" eaLnBrk="1" hangingPunct="1"/>
            <a:r>
              <a:rPr lang="en-US" sz="2800" dirty="0" smtClean="0"/>
              <a:t>Can be changed at a later date without notice and comment - does not bind the agency</a:t>
            </a:r>
          </a:p>
          <a:p>
            <a:pPr eaLnBrk="1" hangingPunct="1"/>
            <a:r>
              <a:rPr lang="en-US" sz="2800" dirty="0" smtClean="0"/>
              <a:t>Should this letter ruling get </a:t>
            </a:r>
            <a:r>
              <a:rPr lang="en-US" sz="2800" i="1" dirty="0" smtClean="0"/>
              <a:t>Chevron</a:t>
            </a:r>
            <a:r>
              <a:rPr lang="en-US" sz="2800" dirty="0" smtClean="0"/>
              <a:t> deference?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E699C6-B7B2-4F15-8CE3-0F252977E42C}" type="slidenum">
              <a:rPr lang="en-US" smtClean="0"/>
              <a:pPr/>
              <a:t>7</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a:t>
            </a:r>
            <a:r>
              <a:rPr lang="en-US" i="1" dirty="0" smtClean="0"/>
              <a:t>Mead</a:t>
            </a:r>
            <a:r>
              <a:rPr lang="en-US" dirty="0" smtClean="0"/>
              <a:t> Test</a:t>
            </a:r>
          </a:p>
        </p:txBody>
      </p:sp>
      <p:sp>
        <p:nvSpPr>
          <p:cNvPr id="133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...administrative implementation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p>
          <a:p>
            <a:pPr eaLnBrk="1" hangingPunct="1">
              <a:lnSpc>
                <a:spcPct val="90000"/>
              </a:lnSpc>
            </a:pPr>
            <a:r>
              <a:rPr lang="en-US" dirty="0" smtClean="0"/>
              <a:t>Remanded for </a:t>
            </a:r>
            <a:r>
              <a:rPr lang="en-US" i="1" dirty="0" smtClean="0"/>
              <a:t>Skidmore</a:t>
            </a:r>
            <a:r>
              <a:rPr lang="en-US" dirty="0" smtClean="0"/>
              <a:t> analysis.</a:t>
            </a:r>
          </a:p>
          <a:p>
            <a:pPr eaLnBrk="1" hangingPunct="1">
              <a:lnSpc>
                <a:spcPct val="90000"/>
              </a:lnSpc>
            </a:pPr>
            <a:r>
              <a:rPr lang="en-US" dirty="0" smtClean="0"/>
              <a:t>What would you look for to decide if </a:t>
            </a:r>
            <a:r>
              <a:rPr lang="en-US" i="1" dirty="0" smtClean="0"/>
              <a:t>Mead</a:t>
            </a:r>
            <a:r>
              <a:rPr lang="en-US" dirty="0" smtClean="0"/>
              <a:t> applied?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02944C7-4B92-46EA-AC97-6DB4B00A49C3}" type="slidenum">
              <a:rPr lang="en-US" smtClean="0"/>
              <a:pPr/>
              <a:t>8</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Back to Persuasiveness (</a:t>
            </a:r>
            <a:r>
              <a:rPr lang="en-US" i="1" dirty="0" smtClean="0"/>
              <a:t>Skidmore</a:t>
            </a:r>
            <a:r>
              <a:rPr lang="en-US" dirty="0" smtClean="0"/>
              <a:t>)? - </a:t>
            </a:r>
            <a:r>
              <a:rPr lang="en-US" i="1" dirty="0" smtClean="0"/>
              <a:t>Barnhart v. Walton</a:t>
            </a:r>
            <a:r>
              <a:rPr lang="en-US" dirty="0" smtClean="0"/>
              <a:t>, 535 U.S. 212 (2002) </a:t>
            </a:r>
          </a:p>
        </p:txBody>
      </p:sp>
      <p:sp>
        <p:nvSpPr>
          <p:cNvPr id="14340" name="Rectangle 3"/>
          <p:cNvSpPr>
            <a:spLocks noGrp="1" noChangeArrowheads="1"/>
          </p:cNvSpPr>
          <p:nvPr>
            <p:ph type="body" idx="1"/>
          </p:nvPr>
        </p:nvSpPr>
        <p:spPr/>
        <p:txBody>
          <a:bodyPr/>
          <a:lstStyle/>
          <a:p>
            <a:pPr eaLnBrk="1" hangingPunct="1"/>
            <a:r>
              <a:rPr lang="en-US" dirty="0" smtClean="0"/>
              <a:t>This is a SSA interpretation of a statute that is in various guidance documents.</a:t>
            </a:r>
          </a:p>
          <a:p>
            <a:pPr eaLnBrk="1" hangingPunct="1"/>
            <a:r>
              <a:rPr lang="en-US" dirty="0" smtClean="0"/>
              <a:t>This is post-</a:t>
            </a:r>
            <a:r>
              <a:rPr lang="en-US" i="1" dirty="0" smtClean="0"/>
              <a:t>Mead</a:t>
            </a:r>
            <a:r>
              <a:rPr lang="en-US" dirty="0" smtClean="0"/>
              <a:t>, so the court is now fleshing out how to do </a:t>
            </a:r>
            <a:r>
              <a:rPr lang="en-US" i="1" dirty="0" smtClean="0"/>
              <a:t>Skidmore</a:t>
            </a:r>
            <a:r>
              <a:rPr lang="en-US" dirty="0" smtClean="0"/>
              <a:t> analysis on informal agency documents.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The </a:t>
            </a:r>
            <a:r>
              <a:rPr lang="en-US" i="1" dirty="0" smtClean="0"/>
              <a:t>Barnhart</a:t>
            </a:r>
            <a:r>
              <a:rPr lang="en-US" dirty="0" smtClean="0"/>
              <a:t> Factors</a:t>
            </a:r>
            <a:endParaRPr lang="en-US" dirty="0"/>
          </a:p>
        </p:txBody>
      </p:sp>
      <p:sp>
        <p:nvSpPr>
          <p:cNvPr id="3" name="Content Placeholder 2"/>
          <p:cNvSpPr>
            <a:spLocks noGrp="1"/>
          </p:cNvSpPr>
          <p:nvPr>
            <p:ph idx="1"/>
          </p:nvPr>
        </p:nvSpPr>
        <p:spPr/>
        <p:txBody>
          <a:bodyPr/>
          <a:lstStyle/>
          <a:p>
            <a:pPr lvl="0" eaLnBrk="1" hangingPunct="1"/>
            <a:r>
              <a:rPr lang="en-US" dirty="0" smtClean="0"/>
              <a:t>The importance of interpretation to agency policy;</a:t>
            </a:r>
          </a:p>
          <a:p>
            <a:pPr lvl="0" eaLnBrk="1" hangingPunct="1"/>
            <a:r>
              <a:rPr lang="en-US" dirty="0" smtClean="0"/>
              <a:t>The period that the agency has held the view;</a:t>
            </a:r>
          </a:p>
          <a:p>
            <a:pPr lvl="0" eaLnBrk="1" hangingPunct="1"/>
            <a:r>
              <a:rPr lang="en-US" dirty="0" smtClean="0"/>
              <a:t>The legal expertise of the agency;</a:t>
            </a:r>
          </a:p>
          <a:p>
            <a:pPr lvl="0" eaLnBrk="1" hangingPunct="1"/>
            <a:r>
              <a:rPr lang="en-US" dirty="0" smtClean="0"/>
              <a:t>The complexity of the problem;</a:t>
            </a:r>
          </a:p>
          <a:p>
            <a:pPr lvl="0" eaLnBrk="1" hangingPunct="1"/>
            <a:r>
              <a:rPr lang="en-US" dirty="0" smtClean="0"/>
              <a:t>This is persuasiveness analysis</a:t>
            </a:r>
          </a:p>
          <a:p>
            <a:pPr lvl="0" eaLnBrk="1" hangingPunct="1"/>
            <a:r>
              <a:rPr lang="en-US" dirty="0" smtClean="0"/>
              <a:t>What can the agency due to strengthen its case for deference under </a:t>
            </a:r>
            <a:r>
              <a:rPr lang="en-US" i="1" dirty="0" smtClean="0"/>
              <a:t>Barnhart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9</a:t>
            </a:fld>
            <a:endParaRPr lang="en-US"/>
          </a:p>
        </p:txBody>
      </p:sp>
    </p:spTree>
    <p:extLst>
      <p:ext uri="{BB962C8B-B14F-4D97-AF65-F5344CB8AC3E}">
        <p14:creationId xmlns:p14="http://schemas.microsoft.com/office/powerpoint/2010/main" val="1171895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3790</TotalTime>
  <Words>2262</Words>
  <Application>Microsoft Office PowerPoint</Application>
  <PresentationFormat>On-screen Show (4:3)</PresentationFormat>
  <Paragraphs>179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Blends</vt:lpstr>
      <vt:lpstr>Chapter 7</vt:lpstr>
      <vt:lpstr>What is the Internet under the FCC?</vt:lpstr>
      <vt:lpstr>National Cable &amp; Telecommunications Association et al. v. Brand X Internet Services et al., 545 U.S. 967 (2005) - Background</vt:lpstr>
      <vt:lpstr>Brand X - 545 U.S. 967 (2005)</vt:lpstr>
      <vt:lpstr>Leading up to Mead: Christensen v. Harris County, 529 U.S. 576 (2000) </vt:lpstr>
      <vt:lpstr>When does Chevron Apply? - United States v. Mead, 533 U.S. 218 (2001) </vt:lpstr>
      <vt:lpstr>The Mead Test</vt:lpstr>
      <vt:lpstr>Back to Persuasiveness (Skidmore)? - Barnhart v. Walton, 535 U.S. 212 (2002) </vt:lpstr>
      <vt:lpstr>The Barnhart Factors</vt:lpstr>
      <vt:lpstr>Applying Barnhart</vt:lpstr>
      <vt:lpstr>Public Citizen v. U.S. Dept. of Health and Human Services, 332 F.3d 654 (D.C. Cir. 2003) </vt:lpstr>
      <vt:lpstr>Whitman v. American Trucking Assns., 531 U.S. 457 (2001)</vt:lpstr>
      <vt:lpstr>Interpretation of an Agency's Own Rules</vt:lpstr>
      <vt:lpstr>Implications of Seminole Rock /Auer</vt:lpstr>
      <vt:lpstr>What has Changed Since Seminole Rock?</vt:lpstr>
      <vt:lpstr>Do the Courts Really Follow Chevron/Mead?</vt:lpstr>
      <vt:lpstr>ABA Adlaw Conference 2008 - Justice Garland, 2nd Cir, on Chevron:</vt:lpstr>
      <vt:lpstr>The Implications of Ambiguous Standards</vt:lpstr>
      <vt:lpstr>Judicial Review of Facts</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vt:lpstr>
      <vt:lpstr>ALJ Expertise</vt:lpstr>
      <vt:lpstr>O’Leary v. Brown-Pacific-Maxon, 340 U.S. 504 (1951)</vt:lpstr>
      <vt:lpstr>Frankfurter’s Hybrid Decision Analysis</vt:lpstr>
      <vt:lpstr>NLRB v. Bell Aerospace Co., 416 U.S. 267 (1974)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196</cp:revision>
  <dcterms:created xsi:type="dcterms:W3CDTF">2005-10-25T15:38:21Z</dcterms:created>
  <dcterms:modified xsi:type="dcterms:W3CDTF">2014-03-29T17:25:41Z</dcterms:modified>
</cp:coreProperties>
</file>