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3"/>
  </p:notesMasterIdLst>
  <p:sldIdLst>
    <p:sldId id="256" r:id="rId2"/>
    <p:sldId id="423" r:id="rId3"/>
    <p:sldId id="424" r:id="rId4"/>
    <p:sldId id="425" r:id="rId5"/>
    <p:sldId id="426" r:id="rId6"/>
    <p:sldId id="427" r:id="rId7"/>
    <p:sldId id="428" r:id="rId8"/>
    <p:sldId id="429" r:id="rId9"/>
    <p:sldId id="430" r:id="rId10"/>
    <p:sldId id="431" r:id="rId11"/>
    <p:sldId id="432" r:id="rId12"/>
    <p:sldId id="433" r:id="rId13"/>
    <p:sldId id="434" r:id="rId14"/>
    <p:sldId id="435" r:id="rId15"/>
    <p:sldId id="436" r:id="rId16"/>
    <p:sldId id="442" r:id="rId17"/>
    <p:sldId id="437" r:id="rId18"/>
    <p:sldId id="438" r:id="rId19"/>
    <p:sldId id="439" r:id="rId20"/>
    <p:sldId id="440" r:id="rId21"/>
    <p:sldId id="441"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78" autoAdjust="0"/>
  </p:normalViewPr>
  <p:slideViewPr>
    <p:cSldViewPr>
      <p:cViewPr varScale="1">
        <p:scale>
          <a:sx n="105" d="100"/>
          <a:sy n="105" d="100"/>
        </p:scale>
        <p:origin x="-558" y="-96"/>
      </p:cViewPr>
      <p:guideLst>
        <p:guide orient="horz" pos="2160"/>
        <p:guide pos="2880"/>
      </p:guideLst>
    </p:cSldViewPr>
  </p:slideViewPr>
  <p:outlineViewPr>
    <p:cViewPr>
      <p:scale>
        <a:sx n="33" d="100"/>
        <a:sy n="33" d="100"/>
      </p:scale>
      <p:origin x="0" y="318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5" Type="http://schemas.openxmlformats.org/officeDocument/2006/relationships/slide" Target="slides/slide21.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 Id="rId14"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A423B-7F14-4D91-8DCD-552A49C23E1D}" type="slidenum">
              <a:rPr lang="en-US" smtClean="0"/>
              <a:pPr/>
              <a:t>10</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 CBA under 12866</a:t>
            </a:r>
          </a:p>
        </p:txBody>
      </p:sp>
      <p:sp>
        <p:nvSpPr>
          <p:cNvPr id="8196" name="Rectangle 3"/>
          <p:cNvSpPr>
            <a:spLocks noGrp="1" noChangeArrowheads="1"/>
          </p:cNvSpPr>
          <p:nvPr>
            <p:ph type="body" idx="1"/>
          </p:nvPr>
        </p:nvSpPr>
        <p:spPr>
          <a:xfrm>
            <a:off x="381000" y="2057400"/>
            <a:ext cx="8458200" cy="4572000"/>
          </a:xfrm>
        </p:spPr>
        <p:txBody>
          <a:bodyPr/>
          <a:lstStyle/>
          <a:p>
            <a:pPr eaLnBrk="1" hangingPunct="1"/>
            <a:r>
              <a:rPr lang="en-US" smtClean="0"/>
              <a:t>Costs and benefits shall be understood to include both quantifiable measures (to the fullest extent that these can be usefully estimated) and qualitative measures of costs and benefits that are difficult to quantify, but nevertheless essential to consider. </a:t>
            </a:r>
          </a:p>
        </p:txBody>
      </p:sp>
    </p:spTree>
    <p:extLst>
      <p:ext uri="{BB962C8B-B14F-4D97-AF65-F5344CB8AC3E}">
        <p14:creationId xmlns:p14="http://schemas.microsoft.com/office/powerpoint/2010/main" val="4012909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297202-37F5-4BBF-B6D1-DCECD7362182}" type="slidenum">
              <a:rPr lang="en-US" smtClean="0"/>
              <a:pPr/>
              <a:t>11</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Choosing Among Alternatives</a:t>
            </a:r>
          </a:p>
        </p:txBody>
      </p:sp>
      <p:sp>
        <p:nvSpPr>
          <p:cNvPr id="9220" name="Rectangle 3"/>
          <p:cNvSpPr>
            <a:spLocks noGrp="1" noChangeArrowheads="1"/>
          </p:cNvSpPr>
          <p:nvPr>
            <p:ph type="body" idx="1"/>
          </p:nvPr>
        </p:nvSpPr>
        <p:spPr/>
        <p:txBody>
          <a:bodyPr/>
          <a:lstStyle/>
          <a:p>
            <a:pPr eaLnBrk="1" hangingPunct="1"/>
            <a:r>
              <a:rPr lang="en-US" smtClean="0"/>
              <a:t>Further, in choosing among alternative regulatory approaches, agencies should select those approaches that maximize net benefits (including potential economic, environmental, public health and safety, and other advantages; distributive impacts; and equity), unless a statute requires another regulatory approach.</a:t>
            </a:r>
          </a:p>
          <a:p>
            <a:pPr eaLnBrk="1" hangingPunct="1"/>
            <a:r>
              <a:rPr lang="en-US" smtClean="0"/>
              <a:t>Pretty simple? :-)</a:t>
            </a:r>
          </a:p>
        </p:txBody>
      </p:sp>
    </p:spTree>
    <p:extLst>
      <p:ext uri="{BB962C8B-B14F-4D97-AF65-F5344CB8AC3E}">
        <p14:creationId xmlns:p14="http://schemas.microsoft.com/office/powerpoint/2010/main" val="2717036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F3383E-9372-49A7-A02A-D632C59568C8}" type="slidenum">
              <a:rPr lang="en-US" smtClean="0"/>
              <a:pPr/>
              <a:t>12</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What must the agency provide OIRA - I</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An assessment, including the underlying analysis, of benefits anticipated from the regulatory action (such as, but not limited to, the promotion of the efficient functioning of the economy and private markets, the enhancement of health and safety, the protection of the natural environment, and the elimination or reduction of discrimination or bias) together with, to the extent feasible, a quantification of those benefits;</a:t>
            </a:r>
          </a:p>
        </p:txBody>
      </p:sp>
    </p:spTree>
    <p:extLst>
      <p:ext uri="{BB962C8B-B14F-4D97-AF65-F5344CB8AC3E}">
        <p14:creationId xmlns:p14="http://schemas.microsoft.com/office/powerpoint/2010/main" val="3678675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61E862-D61F-40AE-A054-72496596EC39}" type="slidenum">
              <a:rPr lang="en-US" smtClean="0"/>
              <a:pPr/>
              <a:t>13</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must the agency provide OIRA - II</a:t>
            </a:r>
          </a:p>
        </p:txBody>
      </p:sp>
      <p:sp>
        <p:nvSpPr>
          <p:cNvPr id="11268" name="Rectangle 3"/>
          <p:cNvSpPr>
            <a:spLocks noGrp="1" noChangeArrowheads="1"/>
          </p:cNvSpPr>
          <p:nvPr>
            <p:ph type="body" idx="1"/>
          </p:nvPr>
        </p:nvSpPr>
        <p:spPr/>
        <p:txBody>
          <a:bodyPr/>
          <a:lstStyle/>
          <a:p>
            <a:pPr eaLnBrk="1" hangingPunct="1">
              <a:lnSpc>
                <a:spcPct val="80000"/>
              </a:lnSpc>
            </a:pPr>
            <a:r>
              <a:rPr lang="en-US" smtClean="0"/>
              <a:t>An assessment, including the underlying analysis, of costs anticipated from the regulatory action (such as, but not limited to, the direct cost both to the government in administering the regulation and to businesses and others in complying with the regulation, and any adverse effects on the efficient functioning of the economy, private markets (including productivity, employment, and competitiveness), health, safety, and the natural environment), together with, to the extent feasible, a quantification of those costs;</a:t>
            </a:r>
          </a:p>
        </p:txBody>
      </p:sp>
    </p:spTree>
    <p:extLst>
      <p:ext uri="{BB962C8B-B14F-4D97-AF65-F5344CB8AC3E}">
        <p14:creationId xmlns:p14="http://schemas.microsoft.com/office/powerpoint/2010/main" val="148711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D18A6-D07D-46D4-AC5A-D77527FC2519}" type="slidenum">
              <a:rPr lang="en-US" smtClean="0"/>
              <a:pPr/>
              <a:t>14</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What must the agency provide OIRA - III</a:t>
            </a:r>
          </a:p>
        </p:txBody>
      </p:sp>
      <p:sp>
        <p:nvSpPr>
          <p:cNvPr id="12292" name="Rectangle 3"/>
          <p:cNvSpPr>
            <a:spLocks noGrp="1" noChangeArrowheads="1"/>
          </p:cNvSpPr>
          <p:nvPr>
            <p:ph type="body" idx="1"/>
          </p:nvPr>
        </p:nvSpPr>
        <p:spPr/>
        <p:txBody>
          <a:bodyPr/>
          <a:lstStyle/>
          <a:p>
            <a:pPr eaLnBrk="1" hangingPunct="1"/>
            <a:r>
              <a:rPr lang="en-US" smtClean="0"/>
              <a:t>An assessment, including the underlying analysis, of costs and benefits of potentially effective and reasonably feasible alternatives to the planned regulation, identified by the agencies or the public (including improving the current regulation and reasonably viable nonregulatory actions), and an explanation why the planned regulatory action is preferable to the identified potential alternatives. </a:t>
            </a:r>
          </a:p>
        </p:txBody>
      </p:sp>
    </p:spTree>
    <p:extLst>
      <p:ext uri="{BB962C8B-B14F-4D97-AF65-F5344CB8AC3E}">
        <p14:creationId xmlns:p14="http://schemas.microsoft.com/office/powerpoint/2010/main" val="3033912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37B12A-34C4-4CC9-9DC0-C77F9BAB50F4}" type="slidenum">
              <a:rPr lang="en-US" smtClean="0"/>
              <a:pPr/>
              <a:t>15</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12866 and Rulemaking</a:t>
            </a:r>
          </a:p>
        </p:txBody>
      </p:sp>
      <p:sp>
        <p:nvSpPr>
          <p:cNvPr id="13316" name="Rectangle 3"/>
          <p:cNvSpPr>
            <a:spLocks noGrp="1" noChangeArrowheads="1"/>
          </p:cNvSpPr>
          <p:nvPr>
            <p:ph type="body" idx="1"/>
          </p:nvPr>
        </p:nvSpPr>
        <p:spPr/>
        <p:txBody>
          <a:bodyPr/>
          <a:lstStyle/>
          <a:p>
            <a:pPr eaLnBrk="1" hangingPunct="1"/>
            <a:r>
              <a:rPr lang="en-US" sz="3600" dirty="0" smtClean="0"/>
              <a:t>Why </a:t>
            </a:r>
            <a:r>
              <a:rPr lang="en-US" sz="3600" dirty="0" smtClean="0"/>
              <a:t>is there a special provision for analyzing impact on small businesses?</a:t>
            </a:r>
          </a:p>
          <a:p>
            <a:pPr eaLnBrk="1" hangingPunct="1"/>
            <a:r>
              <a:rPr lang="en-US" sz="3600" dirty="0" smtClean="0"/>
              <a:t>Does an executive order create private rights, i.e., can you challenge an agency's OIRA showing in court?</a:t>
            </a:r>
          </a:p>
        </p:txBody>
      </p:sp>
    </p:spTree>
    <p:extLst>
      <p:ext uri="{BB962C8B-B14F-4D97-AF65-F5344CB8AC3E}">
        <p14:creationId xmlns:p14="http://schemas.microsoft.com/office/powerpoint/2010/main" val="4055539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BCE78E0-B807-47FF-B247-59ECD8E22E95}"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Where does the Court Stand on Requiring CBA</a:t>
            </a:r>
            <a:r>
              <a:rPr lang="en-US" dirty="0" smtClean="0"/>
              <a:t>? (Not in the book.)</a:t>
            </a:r>
            <a:endParaRPr lang="en-US" dirty="0" smtClean="0"/>
          </a:p>
        </p:txBody>
      </p:sp>
      <p:sp>
        <p:nvSpPr>
          <p:cNvPr id="17412"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The enabling act is controlling</a:t>
            </a:r>
          </a:p>
          <a:p>
            <a:pPr lvl="1" eaLnBrk="1" hangingPunct="1">
              <a:lnSpc>
                <a:spcPct val="90000"/>
              </a:lnSpc>
            </a:pPr>
            <a:r>
              <a:rPr lang="en-US" dirty="0" smtClean="0"/>
              <a:t>In </a:t>
            </a:r>
            <a:r>
              <a:rPr lang="it-IT" i="1" dirty="0" smtClean="0"/>
              <a:t>AFL-CIO v. API</a:t>
            </a:r>
            <a:r>
              <a:rPr lang="it-IT" dirty="0" smtClean="0"/>
              <a:t>, 448 U.S. 607 (1980), the court found that OSHA enabling act required CBA on standards for benzene</a:t>
            </a:r>
          </a:p>
          <a:p>
            <a:pPr lvl="1" eaLnBrk="1" hangingPunct="1">
              <a:lnSpc>
                <a:spcPct val="90000"/>
              </a:lnSpc>
            </a:pPr>
            <a:r>
              <a:rPr lang="it-IT" dirty="0" smtClean="0"/>
              <a:t>In </a:t>
            </a:r>
            <a:r>
              <a:rPr lang="en-US" i="1" dirty="0" smtClean="0"/>
              <a:t>American Textile Mfrs. Institute v. Donovan</a:t>
            </a:r>
            <a:r>
              <a:rPr lang="en-US" dirty="0" smtClean="0"/>
              <a:t>, 452 U.S. 490 (1981), the court found that OSHA did not have to do CBA </a:t>
            </a:r>
            <a:r>
              <a:rPr lang="en-US" dirty="0" smtClean="0"/>
              <a:t>because </a:t>
            </a:r>
            <a:r>
              <a:rPr lang="en-US" dirty="0" smtClean="0"/>
              <a:t>it was not required by the </a:t>
            </a:r>
            <a:r>
              <a:rPr lang="en-US" dirty="0" smtClean="0"/>
              <a:t>statute</a:t>
            </a:r>
          </a:p>
          <a:p>
            <a:pPr eaLnBrk="1" hangingPunct="1">
              <a:lnSpc>
                <a:spcPct val="90000"/>
              </a:lnSpc>
            </a:pPr>
            <a:r>
              <a:rPr lang="en-US" dirty="0" smtClean="0"/>
              <a:t>But can the agency do CBA anyway?</a:t>
            </a:r>
          </a:p>
          <a:p>
            <a:pPr lvl="1" eaLnBrk="1" hangingPunct="1">
              <a:lnSpc>
                <a:spcPct val="90000"/>
              </a:lnSpc>
            </a:pPr>
            <a:r>
              <a:rPr lang="en-US" dirty="0" smtClean="0"/>
              <a:t>How would you argue that it cannot?</a:t>
            </a:r>
            <a:endParaRPr lang="en-US" dirty="0" smtClean="0"/>
          </a:p>
        </p:txBody>
      </p:sp>
    </p:spTree>
    <p:extLst>
      <p:ext uri="{BB962C8B-B14F-4D97-AF65-F5344CB8AC3E}">
        <p14:creationId xmlns:p14="http://schemas.microsoft.com/office/powerpoint/2010/main" val="2174097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15E750-8E69-434D-9DE7-555B21AE894B}" type="slidenum">
              <a:rPr lang="en-US" smtClean="0"/>
              <a:pPr/>
              <a:t>17</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Statutory Requirements</a:t>
            </a:r>
          </a:p>
        </p:txBody>
      </p:sp>
      <p:sp>
        <p:nvSpPr>
          <p:cNvPr id="14340" name="Rectangle 3"/>
          <p:cNvSpPr>
            <a:spLocks noGrp="1" noChangeArrowheads="1"/>
          </p:cNvSpPr>
          <p:nvPr>
            <p:ph type="body" idx="1"/>
          </p:nvPr>
        </p:nvSpPr>
        <p:spPr/>
        <p:txBody>
          <a:bodyPr/>
          <a:lstStyle/>
          <a:p>
            <a:pPr eaLnBrk="1" hangingPunct="1">
              <a:lnSpc>
                <a:spcPct val="90000"/>
              </a:lnSpc>
            </a:pPr>
            <a:r>
              <a:rPr lang="en-US" sz="2400" dirty="0" smtClean="0"/>
              <a:t>National Environmental Policy </a:t>
            </a:r>
            <a:r>
              <a:rPr lang="en-US" sz="2400" dirty="0" smtClean="0"/>
              <a:t>Act (NEPA) </a:t>
            </a:r>
            <a:r>
              <a:rPr lang="en-US" sz="2400" dirty="0" smtClean="0"/>
              <a:t>imposes requirements if the rule affects the environment</a:t>
            </a:r>
          </a:p>
          <a:p>
            <a:pPr eaLnBrk="1" hangingPunct="1">
              <a:lnSpc>
                <a:spcPct val="90000"/>
              </a:lnSpc>
            </a:pPr>
            <a:r>
              <a:rPr lang="en-US" sz="2400" dirty="0" smtClean="0"/>
              <a:t>Regulatory Flexibility Act - small business</a:t>
            </a:r>
          </a:p>
          <a:p>
            <a:pPr lvl="1" eaLnBrk="1" hangingPunct="1">
              <a:lnSpc>
                <a:spcPct val="90000"/>
              </a:lnSpc>
            </a:pPr>
            <a:r>
              <a:rPr lang="en-US" sz="2400" dirty="0" smtClean="0"/>
              <a:t>Only direct effect on small business</a:t>
            </a:r>
          </a:p>
          <a:p>
            <a:pPr lvl="1" eaLnBrk="1" hangingPunct="1">
              <a:lnSpc>
                <a:spcPct val="90000"/>
              </a:lnSpc>
            </a:pPr>
            <a:r>
              <a:rPr lang="en-US" sz="2400" dirty="0" smtClean="0"/>
              <a:t>Rules on small truck standards might affect small business owners, but since it is directed at manufacturers, small business owners do not have standing</a:t>
            </a:r>
          </a:p>
          <a:p>
            <a:pPr eaLnBrk="1" hangingPunct="1">
              <a:lnSpc>
                <a:spcPct val="90000"/>
              </a:lnSpc>
            </a:pPr>
            <a:r>
              <a:rPr lang="en-US" sz="2400" dirty="0" smtClean="0"/>
              <a:t>Paperwork Reduction act - every rule that requires reporting must be reviewed</a:t>
            </a:r>
          </a:p>
          <a:p>
            <a:pPr lvl="1" eaLnBrk="1" hangingPunct="1">
              <a:lnSpc>
                <a:spcPct val="90000"/>
              </a:lnSpc>
            </a:pPr>
            <a:r>
              <a:rPr lang="en-US" sz="2400" dirty="0" smtClean="0"/>
              <a:t>CDC newsletter cannot ask for reader feedback</a:t>
            </a:r>
          </a:p>
          <a:p>
            <a:pPr eaLnBrk="1" hangingPunct="1">
              <a:lnSpc>
                <a:spcPct val="90000"/>
              </a:lnSpc>
            </a:pPr>
            <a:r>
              <a:rPr lang="en-US" sz="2400" dirty="0" smtClean="0"/>
              <a:t>Statutory requirements can create private rights</a:t>
            </a:r>
          </a:p>
        </p:txBody>
      </p:sp>
    </p:spTree>
    <p:extLst>
      <p:ext uri="{BB962C8B-B14F-4D97-AF65-F5344CB8AC3E}">
        <p14:creationId xmlns:p14="http://schemas.microsoft.com/office/powerpoint/2010/main" val="285356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D97300-8E6E-4483-9840-9632430C7297}" type="slidenum">
              <a:rPr lang="en-US" smtClean="0"/>
              <a:pPr/>
              <a:t>18</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Information Quality Act </a:t>
            </a:r>
          </a:p>
        </p:txBody>
      </p:sp>
      <p:sp>
        <p:nvSpPr>
          <p:cNvPr id="16388" name="Rectangle 3"/>
          <p:cNvSpPr>
            <a:spLocks noGrp="1" noChangeArrowheads="1"/>
          </p:cNvSpPr>
          <p:nvPr>
            <p:ph type="body" idx="1"/>
          </p:nvPr>
        </p:nvSpPr>
        <p:spPr/>
        <p:txBody>
          <a:bodyPr/>
          <a:lstStyle/>
          <a:p>
            <a:pPr eaLnBrk="1" hangingPunct="1"/>
            <a:r>
              <a:rPr lang="en-US" smtClean="0"/>
              <a:t>Requires OMB to adopt guidelines ensuring and maximizing the quality, objectivity, utility, and integrity of information (including statistical information) disseminated by Federal agencies </a:t>
            </a:r>
          </a:p>
          <a:p>
            <a:pPr eaLnBrk="1" hangingPunct="1"/>
            <a:r>
              <a:rPr lang="en-US" smtClean="0"/>
              <a:t>Why is this a redundant requirement?</a:t>
            </a:r>
          </a:p>
          <a:p>
            <a:pPr eaLnBrk="1" hangingPunct="1"/>
            <a:r>
              <a:rPr lang="en-US" smtClean="0"/>
              <a:t>What could be the purpose of this requirement?</a:t>
            </a:r>
          </a:p>
        </p:txBody>
      </p:sp>
    </p:spTree>
    <p:extLst>
      <p:ext uri="{BB962C8B-B14F-4D97-AF65-F5344CB8AC3E}">
        <p14:creationId xmlns:p14="http://schemas.microsoft.com/office/powerpoint/2010/main" val="1005842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CA6D95F-9565-48E3-846F-D712377FA2C8}" type="slidenum">
              <a:rPr lang="en-US" smtClean="0"/>
              <a:pPr/>
              <a:t>19</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Unfunded Mandates</a:t>
            </a:r>
          </a:p>
        </p:txBody>
      </p:sp>
      <p:sp>
        <p:nvSpPr>
          <p:cNvPr id="17412" name="Rectangle 3"/>
          <p:cNvSpPr>
            <a:spLocks noGrp="1" noChangeArrowheads="1"/>
          </p:cNvSpPr>
          <p:nvPr>
            <p:ph type="body" idx="1"/>
          </p:nvPr>
        </p:nvSpPr>
        <p:spPr/>
        <p:txBody>
          <a:bodyPr/>
          <a:lstStyle/>
          <a:p>
            <a:pPr eaLnBrk="1" hangingPunct="1"/>
            <a:r>
              <a:rPr lang="en-US" dirty="0" smtClean="0"/>
              <a:t>Unfunded </a:t>
            </a:r>
            <a:r>
              <a:rPr lang="en-US" dirty="0" smtClean="0"/>
              <a:t>Mandates Act of 1995 - Agency must do a CBA if the costs exceed 100M</a:t>
            </a:r>
          </a:p>
          <a:p>
            <a:pPr lvl="1" eaLnBrk="1" hangingPunct="1"/>
            <a:r>
              <a:rPr lang="en-US" dirty="0" smtClean="0"/>
              <a:t>What is an unfunded mandate?</a:t>
            </a:r>
          </a:p>
          <a:p>
            <a:pPr eaLnBrk="1" hangingPunct="1"/>
            <a:r>
              <a:rPr lang="en-US" dirty="0" smtClean="0"/>
              <a:t>What </a:t>
            </a:r>
            <a:r>
              <a:rPr lang="en-US" dirty="0" smtClean="0"/>
              <a:t>would be the impact of banning unfunded mandates?</a:t>
            </a:r>
          </a:p>
          <a:p>
            <a:pPr eaLnBrk="1" hangingPunct="1"/>
            <a:r>
              <a:rPr lang="en-US" dirty="0" smtClean="0"/>
              <a:t>What are the types and impact of unfunded mandates on public schools?</a:t>
            </a:r>
          </a:p>
        </p:txBody>
      </p:sp>
    </p:spTree>
    <p:extLst>
      <p:ext uri="{BB962C8B-B14F-4D97-AF65-F5344CB8AC3E}">
        <p14:creationId xmlns:p14="http://schemas.microsoft.com/office/powerpoint/2010/main" val="3746137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5C96D5-587C-4A70-9C34-3C3643B1ACAB}"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Executive Orders Regulating Rulemaking</a:t>
            </a:r>
          </a:p>
        </p:txBody>
      </p:sp>
      <p:sp>
        <p:nvSpPr>
          <p:cNvPr id="4100" name="Rectangle 3"/>
          <p:cNvSpPr>
            <a:spLocks noGrp="1" noChangeArrowheads="1"/>
          </p:cNvSpPr>
          <p:nvPr>
            <p:ph type="body" idx="1"/>
          </p:nvPr>
        </p:nvSpPr>
        <p:spPr/>
        <p:txBody>
          <a:bodyPr/>
          <a:lstStyle/>
          <a:p>
            <a:pPr eaLnBrk="1" hangingPunct="1"/>
            <a:r>
              <a:rPr lang="en-US" smtClean="0"/>
              <a:t>What is the president's authority over rulemaking?</a:t>
            </a:r>
          </a:p>
          <a:p>
            <a:pPr eaLnBrk="1" hangingPunct="1"/>
            <a:r>
              <a:rPr lang="en-US" smtClean="0"/>
              <a:t>What about for independent agencies?</a:t>
            </a:r>
          </a:p>
          <a:p>
            <a:pPr eaLnBrk="1" hangingPunct="1"/>
            <a:r>
              <a:rPr lang="en-US" smtClean="0"/>
              <a:t>Why should the president exercises authority over rulemaking?</a:t>
            </a:r>
          </a:p>
          <a:p>
            <a:pPr lvl="1" eaLnBrk="1" hangingPunct="1"/>
            <a:r>
              <a:rPr lang="en-US" smtClean="0"/>
              <a:t>Coordination of agencies?</a:t>
            </a:r>
          </a:p>
          <a:p>
            <a:pPr lvl="1" eaLnBrk="1" hangingPunct="1"/>
            <a:r>
              <a:rPr lang="en-US" smtClean="0"/>
              <a:t>Assuring that the agencies carry out the administration's objectives?</a:t>
            </a:r>
          </a:p>
        </p:txBody>
      </p:sp>
    </p:spTree>
    <p:extLst>
      <p:ext uri="{BB962C8B-B14F-4D97-AF65-F5344CB8AC3E}">
        <p14:creationId xmlns:p14="http://schemas.microsoft.com/office/powerpoint/2010/main" val="3211884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595A98-FD92-4915-82DB-FB84264382B7}" type="slidenum">
              <a:rPr lang="en-US" smtClean="0"/>
              <a:pPr/>
              <a:t>20</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Congressional Review</a:t>
            </a:r>
          </a:p>
        </p:txBody>
      </p:sp>
      <p:sp>
        <p:nvSpPr>
          <p:cNvPr id="15364" name="Rectangle 3"/>
          <p:cNvSpPr>
            <a:spLocks noGrp="1" noChangeArrowheads="1"/>
          </p:cNvSpPr>
          <p:nvPr>
            <p:ph type="body" idx="1"/>
          </p:nvPr>
        </p:nvSpPr>
        <p:spPr/>
        <p:txBody>
          <a:bodyPr>
            <a:normAutofit fontScale="92500" lnSpcReduction="10000"/>
          </a:bodyPr>
          <a:lstStyle/>
          <a:p>
            <a:pPr eaLnBrk="1" hangingPunct="1"/>
            <a:r>
              <a:rPr lang="en-US" dirty="0" smtClean="0"/>
              <a:t>Most rules, including those exempt from notice and comment, must be reported to Congress, which has 60 days to review them</a:t>
            </a:r>
          </a:p>
          <a:p>
            <a:pPr lvl="1" eaLnBrk="1" hangingPunct="1"/>
            <a:r>
              <a:rPr lang="en-US" dirty="0" smtClean="0"/>
              <a:t>This was at issue in the GAO opinion</a:t>
            </a:r>
          </a:p>
          <a:p>
            <a:pPr lvl="1" eaLnBrk="1" hangingPunct="1"/>
            <a:r>
              <a:rPr lang="en-US" dirty="0" smtClean="0"/>
              <a:t>There is a provision for emergency rules</a:t>
            </a:r>
          </a:p>
          <a:p>
            <a:pPr eaLnBrk="1" hangingPunct="1"/>
            <a:r>
              <a:rPr lang="en-US" dirty="0" smtClean="0"/>
              <a:t>What can Congress do if it does not like the rule?</a:t>
            </a:r>
          </a:p>
          <a:p>
            <a:pPr lvl="1" eaLnBrk="1" hangingPunct="1"/>
            <a:r>
              <a:rPr lang="en-US" dirty="0" smtClean="0"/>
              <a:t>When is this likely to happen?</a:t>
            </a:r>
          </a:p>
          <a:p>
            <a:pPr lvl="1" eaLnBrk="1" hangingPunct="1"/>
            <a:r>
              <a:rPr lang="en-US" dirty="0" smtClean="0"/>
              <a:t>What about independent agencies?</a:t>
            </a:r>
          </a:p>
          <a:p>
            <a:pPr eaLnBrk="1" hangingPunct="1"/>
            <a:r>
              <a:rPr lang="en-US" dirty="0" smtClean="0"/>
              <a:t>Why does this law not violate separation of powers?</a:t>
            </a:r>
          </a:p>
        </p:txBody>
      </p:sp>
    </p:spTree>
    <p:extLst>
      <p:ext uri="{BB962C8B-B14F-4D97-AF65-F5344CB8AC3E}">
        <p14:creationId xmlns:p14="http://schemas.microsoft.com/office/powerpoint/2010/main" val="340840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BE3E2D-0A8F-48B6-B11A-2C285B026D2D}" type="slidenum">
              <a:rPr lang="en-US" smtClean="0"/>
              <a:pPr/>
              <a:t>21</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How do these CBA and Review Requirements Affect Agencies?</a:t>
            </a:r>
          </a:p>
        </p:txBody>
      </p:sp>
      <p:sp>
        <p:nvSpPr>
          <p:cNvPr id="18436" name="Rectangle 3"/>
          <p:cNvSpPr>
            <a:spLocks noGrp="1" noChangeArrowheads="1"/>
          </p:cNvSpPr>
          <p:nvPr>
            <p:ph type="body" idx="1"/>
          </p:nvPr>
        </p:nvSpPr>
        <p:spPr/>
        <p:txBody>
          <a:bodyPr/>
          <a:lstStyle/>
          <a:p>
            <a:pPr eaLnBrk="1" hangingPunct="1">
              <a:lnSpc>
                <a:spcPct val="90000"/>
              </a:lnSpc>
            </a:pPr>
            <a:r>
              <a:rPr lang="en-US" dirty="0" smtClean="0"/>
              <a:t>What are the effects on the agency?</a:t>
            </a:r>
          </a:p>
          <a:p>
            <a:pPr lvl="1" eaLnBrk="1" hangingPunct="1">
              <a:lnSpc>
                <a:spcPct val="90000"/>
              </a:lnSpc>
            </a:pPr>
            <a:r>
              <a:rPr lang="en-US" dirty="0" smtClean="0"/>
              <a:t>Fewer rules?</a:t>
            </a:r>
          </a:p>
          <a:p>
            <a:pPr lvl="1" eaLnBrk="1" hangingPunct="1">
              <a:lnSpc>
                <a:spcPct val="90000"/>
              </a:lnSpc>
            </a:pPr>
            <a:r>
              <a:rPr lang="en-US" dirty="0" smtClean="0"/>
              <a:t>Better documented rules?</a:t>
            </a:r>
          </a:p>
          <a:p>
            <a:pPr lvl="1" eaLnBrk="1" hangingPunct="1">
              <a:lnSpc>
                <a:spcPct val="90000"/>
              </a:lnSpc>
            </a:pPr>
            <a:r>
              <a:rPr lang="en-US" dirty="0" smtClean="0"/>
              <a:t>Less regulation?</a:t>
            </a:r>
          </a:p>
          <a:p>
            <a:pPr lvl="1" eaLnBrk="1" hangingPunct="1">
              <a:lnSpc>
                <a:spcPct val="90000"/>
              </a:lnSpc>
            </a:pPr>
            <a:r>
              <a:rPr lang="en-US" dirty="0" smtClean="0"/>
              <a:t>More danger to </a:t>
            </a:r>
            <a:r>
              <a:rPr lang="en-US" smtClean="0"/>
              <a:t>the public?</a:t>
            </a:r>
          </a:p>
          <a:p>
            <a:pPr eaLnBrk="1" hangingPunct="1">
              <a:lnSpc>
                <a:spcPct val="90000"/>
              </a:lnSpc>
            </a:pPr>
            <a:r>
              <a:rPr lang="en-US" dirty="0" smtClean="0"/>
              <a:t>Who benefits?</a:t>
            </a:r>
          </a:p>
          <a:p>
            <a:pPr eaLnBrk="1" hangingPunct="1">
              <a:lnSpc>
                <a:spcPct val="90000"/>
              </a:lnSpc>
            </a:pPr>
            <a:r>
              <a:rPr lang="en-US" dirty="0" smtClean="0"/>
              <a:t>Who loses?</a:t>
            </a:r>
          </a:p>
          <a:p>
            <a:pPr eaLnBrk="1" hangingPunct="1">
              <a:lnSpc>
                <a:spcPct val="90000"/>
              </a:lnSpc>
            </a:pPr>
            <a:r>
              <a:rPr lang="en-US" dirty="0" smtClean="0"/>
              <a:t>What is the financial impact?</a:t>
            </a:r>
          </a:p>
        </p:txBody>
      </p:sp>
    </p:spTree>
    <p:extLst>
      <p:ext uri="{BB962C8B-B14F-4D97-AF65-F5344CB8AC3E}">
        <p14:creationId xmlns:p14="http://schemas.microsoft.com/office/powerpoint/2010/main" val="4088201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32B16-039F-42CD-9FC3-17C3530E8F15}"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Acronyms</a:t>
            </a:r>
          </a:p>
        </p:txBody>
      </p:sp>
      <p:sp>
        <p:nvSpPr>
          <p:cNvPr id="5124" name="Rectangle 3"/>
          <p:cNvSpPr>
            <a:spLocks noGrp="1" noChangeArrowheads="1"/>
          </p:cNvSpPr>
          <p:nvPr>
            <p:ph type="body" idx="1"/>
          </p:nvPr>
        </p:nvSpPr>
        <p:spPr/>
        <p:txBody>
          <a:bodyPr/>
          <a:lstStyle/>
          <a:p>
            <a:pPr eaLnBrk="1" hangingPunct="1"/>
            <a:r>
              <a:rPr lang="en-US" smtClean="0"/>
              <a:t>OMB - Office of Management and Budget</a:t>
            </a:r>
          </a:p>
          <a:p>
            <a:pPr eaLnBrk="1" hangingPunct="1"/>
            <a:r>
              <a:rPr lang="en-US" smtClean="0"/>
              <a:t>OIRA - Office of Information and Regulatory Affairs</a:t>
            </a:r>
          </a:p>
        </p:txBody>
      </p:sp>
    </p:spTree>
    <p:extLst>
      <p:ext uri="{BB962C8B-B14F-4D97-AF65-F5344CB8AC3E}">
        <p14:creationId xmlns:p14="http://schemas.microsoft.com/office/powerpoint/2010/main" val="3345521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Executives Orders on Rulemaking</a:t>
            </a:r>
            <a:endParaRPr lang="en-US" dirty="0"/>
          </a:p>
        </p:txBody>
      </p:sp>
      <p:sp>
        <p:nvSpPr>
          <p:cNvPr id="3" name="Content Placeholder 2"/>
          <p:cNvSpPr>
            <a:spLocks noGrp="1"/>
          </p:cNvSpPr>
          <p:nvPr>
            <p:ph idx="1"/>
          </p:nvPr>
        </p:nvSpPr>
        <p:spPr/>
        <p:txBody>
          <a:bodyPr>
            <a:normAutofit fontScale="77500" lnSpcReduction="20000"/>
          </a:bodyPr>
          <a:lstStyle/>
          <a:p>
            <a:r>
              <a:rPr lang="en-US" dirty="0"/>
              <a:t>E.O. 12630—Governmental Actions and Interference with Constitutionally Protected Property Rights—Requires agencies when they issue rules with significant takings implications to discuss and identify the takings issues in their submissions to OMB</a:t>
            </a:r>
            <a:r>
              <a:rPr lang="en-US" dirty="0" smtClean="0"/>
              <a:t>.</a:t>
            </a:r>
            <a:endParaRPr lang="en-US" dirty="0"/>
          </a:p>
          <a:p>
            <a:r>
              <a:rPr lang="en-US" dirty="0"/>
              <a:t>E.O. 12898—Federal Actions to Address Environmental Justice in Minority Populations and Low-Income Populations—Requires agencies when practicable and appropriate to translate public documents relating to human health or the environment for limited- English-speaking populations</a:t>
            </a:r>
            <a:r>
              <a:rPr lang="en-US" dirty="0" smtClean="0"/>
              <a:t>.</a:t>
            </a:r>
            <a:endParaRPr lang="en-US" dirty="0"/>
          </a:p>
          <a:p>
            <a:r>
              <a:rPr lang="en-US" dirty="0"/>
              <a:t>E.O. 12988—Civil Justice Reform—Requires agencies to review any rules they issue to assure that they do not unduly burden the federal court system.</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4</a:t>
            </a:fld>
            <a:endParaRPr lang="en-US"/>
          </a:p>
        </p:txBody>
      </p:sp>
    </p:spTree>
    <p:extLst>
      <p:ext uri="{BB962C8B-B14F-4D97-AF65-F5344CB8AC3E}">
        <p14:creationId xmlns:p14="http://schemas.microsoft.com/office/powerpoint/2010/main" val="2183167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Executives Orders on Rulemaking</a:t>
            </a:r>
          </a:p>
        </p:txBody>
      </p:sp>
      <p:sp>
        <p:nvSpPr>
          <p:cNvPr id="3" name="Content Placeholder 2"/>
          <p:cNvSpPr>
            <a:spLocks noGrp="1"/>
          </p:cNvSpPr>
          <p:nvPr>
            <p:ph idx="1"/>
          </p:nvPr>
        </p:nvSpPr>
        <p:spPr/>
        <p:txBody>
          <a:bodyPr>
            <a:normAutofit fontScale="77500" lnSpcReduction="20000"/>
          </a:bodyPr>
          <a:lstStyle/>
          <a:p>
            <a:r>
              <a:rPr lang="en-US" dirty="0"/>
              <a:t>E.O. 13045—Protection of Children from Environmental Health Risks and Safety Risks—Requires agencies when they issue economically significant rules that concern health or safety risks that may disproportionately affect children to evaluate specifically the environmental or safety effects of the regulation and to explain why the planned rule is preferable to other alternatives</a:t>
            </a:r>
            <a:r>
              <a:rPr lang="en-US" dirty="0" smtClean="0"/>
              <a:t>.</a:t>
            </a:r>
            <a:endParaRPr lang="en-US" dirty="0"/>
          </a:p>
          <a:p>
            <a:r>
              <a:rPr lang="en-US" dirty="0"/>
              <a:t>E.O. 13132—Federalism—Requires agencies when they issue rules that impose substantial costs on state and local governments to consult with state and local officials early in the process and to publish in the preamble a description of the agency’s consultation, the nature of their concerns, the need for the rule, and the extent to which the officials’ concerns have been met.</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5</a:t>
            </a:fld>
            <a:endParaRPr lang="en-US"/>
          </a:p>
        </p:txBody>
      </p:sp>
    </p:spTree>
    <p:extLst>
      <p:ext uri="{BB962C8B-B14F-4D97-AF65-F5344CB8AC3E}">
        <p14:creationId xmlns:p14="http://schemas.microsoft.com/office/powerpoint/2010/main" val="3266561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Executives Orders on Rulemaking</a:t>
            </a:r>
          </a:p>
        </p:txBody>
      </p:sp>
      <p:sp>
        <p:nvSpPr>
          <p:cNvPr id="3" name="Content Placeholder 2"/>
          <p:cNvSpPr>
            <a:spLocks noGrp="1"/>
          </p:cNvSpPr>
          <p:nvPr>
            <p:ph idx="1"/>
          </p:nvPr>
        </p:nvSpPr>
        <p:spPr/>
        <p:txBody>
          <a:bodyPr>
            <a:normAutofit fontScale="62500" lnSpcReduction="20000"/>
          </a:bodyPr>
          <a:lstStyle/>
          <a:p>
            <a:r>
              <a:rPr lang="en-US" dirty="0"/>
              <a:t>E.O. 13175—Consultation and Coordination with Indian Tribal Governments—Requires agencies to coordinate and consult with Indian tribes when they issue rules that have substantial direct effects on one or more Indian tribes, on the relationship between the Federal Government and Indian tribes, or on the distribution of power and responsibilities between the Federal Government and Indian tribes</a:t>
            </a:r>
            <a:r>
              <a:rPr lang="en-US" dirty="0" smtClean="0"/>
              <a:t>.</a:t>
            </a:r>
            <a:endParaRPr lang="en-US" dirty="0"/>
          </a:p>
          <a:p>
            <a:r>
              <a:rPr lang="en-US" dirty="0"/>
              <a:t>E.O. 13211—Actions Concerning Regulations That Significantly Affect Energy Supply, Distribution, or Use—Requires agencies to prepare a Statement of Energy Effects with regard to significant regulatory actions that are either likely to have a significant adverse effect on the supply, distribution, or use of energy or designated by the Administrator of the Office of Information and Regulatory Affairs as a significant energy action</a:t>
            </a:r>
            <a:r>
              <a:rPr lang="en-US" dirty="0" smtClean="0"/>
              <a:t>.</a:t>
            </a:r>
            <a:endParaRPr lang="en-US" dirty="0"/>
          </a:p>
          <a:p>
            <a:r>
              <a:rPr lang="en-US" dirty="0"/>
              <a:t>E.O. 13272—Proper Consideration of Small Entities in Agency Rulemaking—Requires agencies to provide draft rules to the Chief Counsel for Advocacy in the Small Business Administration and to give ‘‘every appropriate consideration’’ to the Chief Counsel’s comments.</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6</a:t>
            </a:fld>
            <a:endParaRPr lang="en-US"/>
          </a:p>
        </p:txBody>
      </p:sp>
    </p:spTree>
    <p:extLst>
      <p:ext uri="{BB962C8B-B14F-4D97-AF65-F5344CB8AC3E}">
        <p14:creationId xmlns:p14="http://schemas.microsoft.com/office/powerpoint/2010/main" val="828999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E.O. 13563—Improving Regulation and Regulatory Review— Elaborates five new principles to guide regulatory decisionmaking. </a:t>
            </a:r>
          </a:p>
        </p:txBody>
      </p:sp>
      <p:sp>
        <p:nvSpPr>
          <p:cNvPr id="3" name="Content Placeholder 2"/>
          <p:cNvSpPr>
            <a:spLocks noGrp="1"/>
          </p:cNvSpPr>
          <p:nvPr>
            <p:ph idx="1"/>
          </p:nvPr>
        </p:nvSpPr>
        <p:spPr/>
        <p:txBody>
          <a:bodyPr>
            <a:normAutofit fontScale="70000" lnSpcReduction="20000"/>
          </a:bodyPr>
          <a:lstStyle/>
          <a:p>
            <a:r>
              <a:rPr lang="en-US" dirty="0" smtClean="0"/>
              <a:t>First</a:t>
            </a:r>
            <a:r>
              <a:rPr lang="en-US" dirty="0"/>
              <a:t>, agencies are directed to promote public participation, in part through making relevant documents available on regulations.gov to promote transparency and comment. It also directs agencies to engage the public, including affected stakeholders, before rulemaking is initiated. </a:t>
            </a:r>
            <a:endParaRPr lang="en-US" dirty="0" smtClean="0"/>
          </a:p>
          <a:p>
            <a:r>
              <a:rPr lang="en-US" dirty="0" smtClean="0"/>
              <a:t>Second</a:t>
            </a:r>
            <a:r>
              <a:rPr lang="en-US" dirty="0"/>
              <a:t>, agencies are directed to attempt to reduce ‘‘redundant, inconsistent, or overlapping requirements,’’ in part by working with one another to simplify and harmonize rules. </a:t>
            </a:r>
            <a:endParaRPr lang="en-US" dirty="0" smtClean="0"/>
          </a:p>
          <a:p>
            <a:r>
              <a:rPr lang="en-US" dirty="0" smtClean="0"/>
              <a:t>Third</a:t>
            </a:r>
            <a:r>
              <a:rPr lang="en-US" dirty="0"/>
              <a:t>, agencies are directed to identify and consider flexible approaches to regulatory problems, including warnings and disclosure requirements. Such approaches may ‘‘reduce burdens and maintain flexibility and freedom of choice for the public.’’ </a:t>
            </a:r>
            <a:endParaRPr lang="en-US" dirty="0" smtClean="0"/>
          </a:p>
          <a:p>
            <a:r>
              <a:rPr lang="en-US" dirty="0" smtClean="0"/>
              <a:t>Fourth</a:t>
            </a:r>
            <a:r>
              <a:rPr lang="en-US" dirty="0"/>
              <a:t>, agencies are directed to promote scientific integrity. </a:t>
            </a:r>
            <a:endParaRPr lang="en-US" dirty="0" smtClean="0"/>
          </a:p>
          <a:p>
            <a:r>
              <a:rPr lang="en-US" dirty="0" smtClean="0"/>
              <a:t>Fifth</a:t>
            </a:r>
            <a:r>
              <a:rPr lang="en-US" dirty="0"/>
              <a:t>, and finally, agencies are directed to produce plans to engage in retrospective analysis of existing significant regulations to determine whether they should be modified, streamlined, expanded, or repealed.</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7</a:t>
            </a:fld>
            <a:endParaRPr lang="en-US"/>
          </a:p>
        </p:txBody>
      </p:sp>
    </p:spTree>
    <p:extLst>
      <p:ext uri="{BB962C8B-B14F-4D97-AF65-F5344CB8AC3E}">
        <p14:creationId xmlns:p14="http://schemas.microsoft.com/office/powerpoint/2010/main" val="421419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CF3BCD-661F-40CB-9E3B-51934C2828F6}" type="slidenum">
              <a:rPr lang="en-US" smtClean="0"/>
              <a:pPr/>
              <a:t>8</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The Big One - Executive Order 12866</a:t>
            </a:r>
          </a:p>
        </p:txBody>
      </p:sp>
      <p:sp>
        <p:nvSpPr>
          <p:cNvPr id="6148" name="Rectangle 3"/>
          <p:cNvSpPr>
            <a:spLocks noGrp="1" noChangeArrowheads="1"/>
          </p:cNvSpPr>
          <p:nvPr>
            <p:ph type="body" idx="1"/>
          </p:nvPr>
        </p:nvSpPr>
        <p:spPr>
          <a:xfrm>
            <a:off x="838200" y="2362200"/>
            <a:ext cx="8001000" cy="4267200"/>
          </a:xfrm>
        </p:spPr>
        <p:txBody>
          <a:bodyPr/>
          <a:lstStyle/>
          <a:p>
            <a:pPr eaLnBrk="1" hangingPunct="1">
              <a:lnSpc>
                <a:spcPct val="80000"/>
              </a:lnSpc>
            </a:pPr>
            <a:r>
              <a:rPr lang="en-US" smtClean="0"/>
              <a:t>OIRA must review rules that have an impact of more than 100M aggregate or substantial impact on a segment of the economy or any thing else.</a:t>
            </a:r>
          </a:p>
        </p:txBody>
      </p:sp>
    </p:spTree>
    <p:extLst>
      <p:ext uri="{BB962C8B-B14F-4D97-AF65-F5344CB8AC3E}">
        <p14:creationId xmlns:p14="http://schemas.microsoft.com/office/powerpoint/2010/main" val="1061444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4E4CC32-E32C-4513-873D-280618828BA4}" type="slidenum">
              <a:rPr lang="en-US" smtClean="0"/>
              <a:pPr/>
              <a:t>9</a:t>
            </a:fld>
            <a:endParaRPr lang="en-US" smtClean="0"/>
          </a:p>
        </p:txBody>
      </p:sp>
      <p:sp>
        <p:nvSpPr>
          <p:cNvPr id="7171" name="Rectangle 2"/>
          <p:cNvSpPr>
            <a:spLocks noGrp="1" noChangeArrowheads="1"/>
          </p:cNvSpPr>
          <p:nvPr>
            <p:ph type="title"/>
          </p:nvPr>
        </p:nvSpPr>
        <p:spPr/>
        <p:txBody>
          <a:bodyPr/>
          <a:lstStyle/>
          <a:p>
            <a:pPr eaLnBrk="1" hangingPunct="1">
              <a:lnSpc>
                <a:spcPct val="80000"/>
              </a:lnSpc>
            </a:pPr>
            <a:r>
              <a:rPr lang="en-US" dirty="0" smtClean="0"/>
              <a:t>The Regulatory Philosophy</a:t>
            </a:r>
          </a:p>
        </p:txBody>
      </p:sp>
      <p:sp>
        <p:nvSpPr>
          <p:cNvPr id="7172" name="Rectangle 3"/>
          <p:cNvSpPr>
            <a:spLocks noGrp="1" noChangeArrowheads="1"/>
          </p:cNvSpPr>
          <p:nvPr>
            <p:ph type="body" idx="1"/>
          </p:nvPr>
        </p:nvSpPr>
        <p:spPr>
          <a:xfrm>
            <a:off x="304800" y="2057400"/>
            <a:ext cx="8686800" cy="4648200"/>
          </a:xfrm>
        </p:spPr>
        <p:txBody>
          <a:bodyPr/>
          <a:lstStyle/>
          <a:p>
            <a:pPr eaLnBrk="1" hangingPunct="1">
              <a:lnSpc>
                <a:spcPct val="80000"/>
              </a:lnSpc>
            </a:pPr>
            <a:r>
              <a:rPr lang="en-US" smtClean="0"/>
              <a:t>Federal agencies should promulgate only such regulations as are required by law, are necessary to interpret the law, or are made necessary by compelling public need, such as material failures of private markets to protect or improve the health and safety of the public, the environment, or the well-being of the American people. In deciding whether and how to regulate, agencies should assess all costs and benefits of available regulatory alternatives, including the alternative of not regulating.</a:t>
            </a:r>
          </a:p>
        </p:txBody>
      </p:sp>
    </p:spTree>
    <p:extLst>
      <p:ext uri="{BB962C8B-B14F-4D97-AF65-F5344CB8AC3E}">
        <p14:creationId xmlns:p14="http://schemas.microsoft.com/office/powerpoint/2010/main" val="2485378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TotalTime>
  <Words>1548</Words>
  <Application>Microsoft Office PowerPoint</Application>
  <PresentationFormat>On-screen Show (4:3)</PresentationFormat>
  <Paragraphs>105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1_Blends</vt:lpstr>
      <vt:lpstr>Rulemaking</vt:lpstr>
      <vt:lpstr>Executive Orders Regulating Rulemaking</vt:lpstr>
      <vt:lpstr>Acronyms</vt:lpstr>
      <vt:lpstr>Executives Orders on Rulemaking</vt:lpstr>
      <vt:lpstr>Executives Orders on Rulemaking</vt:lpstr>
      <vt:lpstr>Executives Orders on Rulemaking</vt:lpstr>
      <vt:lpstr>E.O. 13563—Improving Regulation and Regulatory Review— Elaborates five new principles to guide regulatory decisionmaking. </vt:lpstr>
      <vt:lpstr>The Big One - Executive Order 12866</vt:lpstr>
      <vt:lpstr>The Regulatory Philosophy</vt:lpstr>
      <vt:lpstr> CBA under 12866</vt:lpstr>
      <vt:lpstr>Choosing Among Alternatives</vt:lpstr>
      <vt:lpstr>What must the agency provide OIRA - I</vt:lpstr>
      <vt:lpstr>What must the agency provide OIRA - II</vt:lpstr>
      <vt:lpstr>What must the agency provide OIRA - III</vt:lpstr>
      <vt:lpstr>12866 and Rulemaking</vt:lpstr>
      <vt:lpstr>Where does the Court Stand on Requiring CBA? (Not in the book.)</vt:lpstr>
      <vt:lpstr>Statutory Requirements</vt:lpstr>
      <vt:lpstr>Information Quality Act </vt:lpstr>
      <vt:lpstr>Unfunded Mandates</vt:lpstr>
      <vt:lpstr>Congressional Review</vt:lpstr>
      <vt:lpstr>How do these CBA and Review Requirements Affect Agencies?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236</cp:revision>
  <dcterms:created xsi:type="dcterms:W3CDTF">2003-02-18T14:06:11Z</dcterms:created>
  <dcterms:modified xsi:type="dcterms:W3CDTF">2014-02-27T14:41:47Z</dcterms:modified>
</cp:coreProperties>
</file>