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3"/>
  </p:notesMasterIdLst>
  <p:sldIdLst>
    <p:sldId id="256" r:id="rId2"/>
    <p:sldId id="413" r:id="rId3"/>
    <p:sldId id="414" r:id="rId4"/>
    <p:sldId id="415" r:id="rId5"/>
    <p:sldId id="416" r:id="rId6"/>
    <p:sldId id="417" r:id="rId7"/>
    <p:sldId id="418" r:id="rId8"/>
    <p:sldId id="419" r:id="rId9"/>
    <p:sldId id="420" r:id="rId10"/>
    <p:sldId id="421" r:id="rId11"/>
    <p:sldId id="422"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78" autoAdjust="0"/>
  </p:normalViewPr>
  <p:slideViewPr>
    <p:cSldViewPr>
      <p:cViewPr varScale="1">
        <p:scale>
          <a:sx n="105" d="100"/>
          <a:sy n="105" d="100"/>
        </p:scale>
        <p:origin x="-1614" y="-96"/>
      </p:cViewPr>
      <p:guideLst>
        <p:guide orient="horz" pos="2160"/>
        <p:guide pos="2880"/>
      </p:guideLst>
    </p:cSldViewPr>
  </p:slideViewPr>
  <p:outlineViewPr>
    <p:cViewPr>
      <p:scale>
        <a:sx n="33" d="100"/>
        <a:sy n="33" d="100"/>
      </p:scale>
      <p:origin x="48" y="10068"/>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11.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86DE8A-F375-4C79-A84D-A81F6D97CE9E}" type="slidenum">
              <a:rPr lang="en-US" smtClean="0"/>
              <a:pPr/>
              <a:t>10</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Should State Rules Differ from Federal Rules on Notice and Comment?</a:t>
            </a:r>
          </a:p>
        </p:txBody>
      </p:sp>
      <p:sp>
        <p:nvSpPr>
          <p:cNvPr id="20484"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Limited staff</a:t>
            </a:r>
          </a:p>
          <a:p>
            <a:pPr lvl="1" eaLnBrk="1" hangingPunct="1">
              <a:lnSpc>
                <a:spcPct val="90000"/>
              </a:lnSpc>
              <a:defRPr/>
            </a:pPr>
            <a:r>
              <a:rPr lang="en-US" sz="2800" dirty="0" smtClean="0"/>
              <a:t>Greater reliance on the expertise of board members, rather than staff</a:t>
            </a:r>
          </a:p>
          <a:p>
            <a:pPr lvl="1" eaLnBrk="1" hangingPunct="1">
              <a:lnSpc>
                <a:spcPct val="90000"/>
              </a:lnSpc>
              <a:defRPr/>
            </a:pPr>
            <a:r>
              <a:rPr lang="en-US" sz="2800" dirty="0" smtClean="0"/>
              <a:t>Board may hear lots of testimony and review a lot of info - they cannot afford the time and effort to put together volumes of supporting info for regs</a:t>
            </a:r>
          </a:p>
          <a:p>
            <a:pPr lvl="1" eaLnBrk="1" hangingPunct="1">
              <a:lnSpc>
                <a:spcPct val="90000"/>
              </a:lnSpc>
              <a:defRPr/>
            </a:pPr>
            <a:r>
              <a:rPr lang="en-US" sz="2800" dirty="0" smtClean="0"/>
              <a:t>What about LA's 300+ tiny boards?</a:t>
            </a:r>
          </a:p>
          <a:p>
            <a:pPr eaLnBrk="1" hangingPunct="1">
              <a:lnSpc>
                <a:spcPct val="90000"/>
              </a:lnSpc>
              <a:defRPr/>
            </a:pPr>
            <a:r>
              <a:rPr lang="en-US" sz="2800" dirty="0" smtClean="0"/>
              <a:t>Should state agencies have a reduced publication requirement?</a:t>
            </a:r>
          </a:p>
          <a:p>
            <a:pPr eaLnBrk="1" hangingPunct="1">
              <a:lnSpc>
                <a:spcPct val="90000"/>
              </a:lnSpc>
              <a:defRPr/>
            </a:pPr>
            <a:r>
              <a:rPr lang="en-US" sz="2800" dirty="0" smtClean="0"/>
              <a:t>Should they be able to publish rules without explanation and only have to explain if asked?</a:t>
            </a:r>
          </a:p>
        </p:txBody>
      </p:sp>
    </p:spTree>
    <p:extLst>
      <p:ext uri="{BB962C8B-B14F-4D97-AF65-F5344CB8AC3E}">
        <p14:creationId xmlns:p14="http://schemas.microsoft.com/office/powerpoint/2010/main" val="3377809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C782C1-C809-44B0-8C08-424B5A69EFA7}" type="slidenum">
              <a:rPr lang="en-US" smtClean="0"/>
              <a:pPr/>
              <a:t>11</a:t>
            </a:fld>
            <a:endParaRPr lang="en-US" smtClean="0"/>
          </a:p>
        </p:txBody>
      </p:sp>
      <p:sp>
        <p:nvSpPr>
          <p:cNvPr id="51203" name="Rectangle 2"/>
          <p:cNvSpPr>
            <a:spLocks noGrp="1" noChangeArrowheads="1"/>
          </p:cNvSpPr>
          <p:nvPr>
            <p:ph type="title"/>
          </p:nvPr>
        </p:nvSpPr>
        <p:spPr/>
        <p:txBody>
          <a:bodyPr/>
          <a:lstStyle/>
          <a:p>
            <a:pPr eaLnBrk="1" hangingPunct="1"/>
            <a:r>
              <a:rPr lang="en-US" dirty="0" smtClean="0"/>
              <a:t>Congressional Mandates (Hybrid Rulemaking) at the FTC</a:t>
            </a:r>
          </a:p>
        </p:txBody>
      </p:sp>
      <p:sp>
        <p:nvSpPr>
          <p:cNvPr id="51204" name="Rectangle 3"/>
          <p:cNvSpPr>
            <a:spLocks noGrp="1" noChangeArrowheads="1"/>
          </p:cNvSpPr>
          <p:nvPr>
            <p:ph type="body" idx="1"/>
          </p:nvPr>
        </p:nvSpPr>
        <p:spPr>
          <a:xfrm>
            <a:off x="304800" y="1981200"/>
            <a:ext cx="8686800" cy="4724400"/>
          </a:xfrm>
        </p:spPr>
        <p:txBody>
          <a:bodyPr/>
          <a:lstStyle/>
          <a:p>
            <a:pPr eaLnBrk="1" hangingPunct="1">
              <a:lnSpc>
                <a:spcPct val="80000"/>
              </a:lnSpc>
            </a:pPr>
            <a:r>
              <a:rPr lang="en-US" sz="2400" dirty="0" smtClean="0"/>
              <a:t>issue an advance notice of proposed rulemaking, which describes the area of inquiry under consideration and invites comments from interested parties;</a:t>
            </a:r>
          </a:p>
          <a:p>
            <a:pPr eaLnBrk="1" hangingPunct="1">
              <a:lnSpc>
                <a:spcPct val="80000"/>
              </a:lnSpc>
            </a:pPr>
            <a:r>
              <a:rPr lang="en-US" sz="2400" dirty="0" smtClean="0"/>
              <a:t>send the advance notice and, 30 days before its publication, the notice of proposed rulemaking to certain House and Senate committees;</a:t>
            </a:r>
          </a:p>
          <a:p>
            <a:pPr eaLnBrk="1" hangingPunct="1">
              <a:lnSpc>
                <a:spcPct val="80000"/>
              </a:lnSpc>
            </a:pPr>
            <a:r>
              <a:rPr lang="en-US" sz="2400" dirty="0" smtClean="0"/>
              <a:t>hold a hearing presided over by a hearing officer at which persons may make oral presentations and in certain circumstances to conduct cross-examination of persons;</a:t>
            </a:r>
          </a:p>
          <a:p>
            <a:pPr eaLnBrk="1" hangingPunct="1">
              <a:lnSpc>
                <a:spcPct val="80000"/>
              </a:lnSpc>
            </a:pPr>
            <a:r>
              <a:rPr lang="en-US" sz="2400" dirty="0" smtClean="0"/>
              <a:t>include a statement of basis and purpose to address certain specified concerns;</a:t>
            </a:r>
          </a:p>
          <a:p>
            <a:pPr eaLnBrk="1" hangingPunct="1">
              <a:lnSpc>
                <a:spcPct val="80000"/>
              </a:lnSpc>
            </a:pPr>
            <a:r>
              <a:rPr lang="en-US" sz="2400" dirty="0" smtClean="0"/>
              <a:t>and conduct a regulatory analysis of both the proposed and final rules that describes the proposal and alternatives that would achieve the same goal and analyzes the costs and benefits of the proposal and the alternatives.</a:t>
            </a:r>
          </a:p>
        </p:txBody>
      </p:sp>
    </p:spTree>
    <p:extLst>
      <p:ext uri="{BB962C8B-B14F-4D97-AF65-F5344CB8AC3E}">
        <p14:creationId xmlns:p14="http://schemas.microsoft.com/office/powerpoint/2010/main" val="87566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Ex Parte Communications in Litigation</a:t>
            </a:r>
          </a:p>
        </p:txBody>
      </p:sp>
      <p:sp>
        <p:nvSpPr>
          <p:cNvPr id="2" name="Content Placeholder 1"/>
          <p:cNvSpPr>
            <a:spLocks noGrp="1"/>
          </p:cNvSpPr>
          <p:nvPr>
            <p:ph idx="1"/>
          </p:nvPr>
        </p:nvSpPr>
        <p:spPr/>
        <p:txBody>
          <a:bodyPr/>
          <a:lstStyle/>
          <a:p>
            <a:r>
              <a:rPr lang="en-US" dirty="0" smtClean="0"/>
              <a:t>What is an ex</a:t>
            </a:r>
            <a:r>
              <a:rPr lang="en-US" baseline="0" dirty="0" smtClean="0"/>
              <a:t> parte communication in litigation?</a:t>
            </a:r>
          </a:p>
          <a:p>
            <a:r>
              <a:rPr lang="en-US" baseline="0" dirty="0" smtClean="0"/>
              <a:t>Why do we ban them in litigation?</a:t>
            </a:r>
          </a:p>
          <a:p>
            <a:r>
              <a:rPr lang="en-US" dirty="0" smtClean="0"/>
              <a:t>If a party in a lawsuit wants to talk to the judge, how are ex parte contacts avoided?</a:t>
            </a:r>
            <a:endParaRPr lang="en-US" dirty="0"/>
          </a:p>
        </p:txBody>
      </p:sp>
    </p:spTree>
    <p:extLst>
      <p:ext uri="{BB962C8B-B14F-4D97-AF65-F5344CB8AC3E}">
        <p14:creationId xmlns:p14="http://schemas.microsoft.com/office/powerpoint/2010/main" val="2259015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862F87-DDF0-4920-8EE6-EFAE5959DFC7}" type="slidenum">
              <a:rPr lang="en-US" smtClean="0"/>
              <a:pPr/>
              <a:t>3</a:t>
            </a:fld>
            <a:endParaRPr lang="en-US" smtClean="0"/>
          </a:p>
        </p:txBody>
      </p:sp>
      <p:sp>
        <p:nvSpPr>
          <p:cNvPr id="44035" name="Rectangle 2"/>
          <p:cNvSpPr>
            <a:spLocks noGrp="1" noChangeArrowheads="1"/>
          </p:cNvSpPr>
          <p:nvPr>
            <p:ph type="title"/>
          </p:nvPr>
        </p:nvSpPr>
        <p:spPr/>
        <p:txBody>
          <a:bodyPr/>
          <a:lstStyle/>
          <a:p>
            <a:pPr eaLnBrk="1" hangingPunct="1"/>
            <a:r>
              <a:rPr lang="en-US" dirty="0"/>
              <a:t>Ex Parte </a:t>
            </a:r>
            <a:r>
              <a:rPr lang="en-US" dirty="0" smtClean="0"/>
              <a:t>Communications in Rulemaking</a:t>
            </a:r>
          </a:p>
        </p:txBody>
      </p:sp>
      <p:sp>
        <p:nvSpPr>
          <p:cNvPr id="44036" name="Rectangle 3"/>
          <p:cNvSpPr>
            <a:spLocks noGrp="1" noChangeArrowheads="1"/>
          </p:cNvSpPr>
          <p:nvPr>
            <p:ph type="body" idx="1"/>
          </p:nvPr>
        </p:nvSpPr>
        <p:spPr/>
        <p:txBody>
          <a:bodyPr>
            <a:normAutofit lnSpcReduction="10000"/>
          </a:bodyPr>
          <a:lstStyle/>
          <a:p>
            <a:pPr eaLnBrk="1" hangingPunct="1"/>
            <a:r>
              <a:rPr lang="en-US" dirty="0" smtClean="0"/>
              <a:t>How does the notice provision in rulemaking change the issues in ex parte communications?</a:t>
            </a:r>
          </a:p>
          <a:p>
            <a:pPr eaLnBrk="1" hangingPunct="1"/>
            <a:r>
              <a:rPr lang="en-US" dirty="0" smtClean="0"/>
              <a:t>Why aren’t ex parte communications before the promulgation of the rule a problem?</a:t>
            </a:r>
          </a:p>
          <a:p>
            <a:pPr eaLnBrk="1" hangingPunct="1"/>
            <a:r>
              <a:rPr lang="en-US" dirty="0" smtClean="0"/>
              <a:t>When could ex parte communications be an issue?</a:t>
            </a:r>
          </a:p>
          <a:p>
            <a:pPr lvl="1" eaLnBrk="1" hangingPunct="1"/>
            <a:r>
              <a:rPr lang="en-US" dirty="0" smtClean="0"/>
              <a:t>How can you cure this?</a:t>
            </a:r>
          </a:p>
          <a:p>
            <a:pPr lvl="1" eaLnBrk="1" hangingPunct="1"/>
            <a:r>
              <a:rPr lang="en-US" dirty="0" smtClean="0"/>
              <a:t>The key is whether the published record supports the rule.</a:t>
            </a:r>
          </a:p>
        </p:txBody>
      </p:sp>
    </p:spTree>
    <p:extLst>
      <p:ext uri="{BB962C8B-B14F-4D97-AF65-F5344CB8AC3E}">
        <p14:creationId xmlns:p14="http://schemas.microsoft.com/office/powerpoint/2010/main" val="2779304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i="1" dirty="0" smtClean="0"/>
              <a:t>Sangamon Valley Television Corp. v. U. S.</a:t>
            </a:r>
            <a:r>
              <a:rPr lang="en-US" dirty="0" smtClean="0"/>
              <a:t>, 269 F.2d 221 (D.C. Cir. 1959)</a:t>
            </a:r>
            <a:endParaRPr lang="en-US" dirty="0"/>
          </a:p>
        </p:txBody>
      </p:sp>
      <p:sp>
        <p:nvSpPr>
          <p:cNvPr id="3" name="Content Placeholder 2"/>
          <p:cNvSpPr>
            <a:spLocks noGrp="1"/>
          </p:cNvSpPr>
          <p:nvPr>
            <p:ph idx="1"/>
          </p:nvPr>
        </p:nvSpPr>
        <p:spPr/>
        <p:txBody>
          <a:bodyPr/>
          <a:lstStyle/>
          <a:p>
            <a:r>
              <a:rPr lang="en-US" dirty="0" smtClean="0"/>
              <a:t>This is an old case.</a:t>
            </a:r>
          </a:p>
          <a:p>
            <a:r>
              <a:rPr lang="en-US" dirty="0" smtClean="0"/>
              <a:t>While it is a rulemaking on allocation of the electronic magnetic spectrum, it really resembles an old ratemaking because it involves a very small number of identified parties. It might better be seen as an adjudication.</a:t>
            </a:r>
          </a:p>
          <a:p>
            <a:r>
              <a:rPr lang="en-US" dirty="0" smtClean="0"/>
              <a:t>There were ex parte contacts, which were not on the record, and the court found this a problem.</a:t>
            </a:r>
          </a:p>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4</a:t>
            </a:fld>
            <a:endParaRPr lang="en-US"/>
          </a:p>
        </p:txBody>
      </p:sp>
    </p:spTree>
    <p:extLst>
      <p:ext uri="{BB962C8B-B14F-4D97-AF65-F5344CB8AC3E}">
        <p14:creationId xmlns:p14="http://schemas.microsoft.com/office/powerpoint/2010/main" val="647419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A1915F-A512-4FC1-9CD8-2EC2459CA143}" type="slidenum">
              <a:rPr lang="en-US" smtClean="0"/>
              <a:pPr/>
              <a:t>5</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Bias and Prejudice</a:t>
            </a:r>
          </a:p>
        </p:txBody>
      </p:sp>
      <p:sp>
        <p:nvSpPr>
          <p:cNvPr id="45060" name="Rectangle 3"/>
          <p:cNvSpPr>
            <a:spLocks noGrp="1" noChangeArrowheads="1"/>
          </p:cNvSpPr>
          <p:nvPr>
            <p:ph type="body" idx="1"/>
          </p:nvPr>
        </p:nvSpPr>
        <p:spPr/>
        <p:txBody>
          <a:bodyPr/>
          <a:lstStyle/>
          <a:p>
            <a:pPr eaLnBrk="1" hangingPunct="1"/>
            <a:r>
              <a:rPr lang="en-US" dirty="0" smtClean="0"/>
              <a:t>Why do we worry about bias and prejudice in litigation</a:t>
            </a:r>
            <a:r>
              <a:rPr lang="en-US" dirty="0" smtClean="0"/>
              <a:t>?</a:t>
            </a:r>
          </a:p>
          <a:p>
            <a:pPr eaLnBrk="1" hangingPunct="1"/>
            <a:r>
              <a:rPr lang="en-US" dirty="0" smtClean="0"/>
              <a:t>What was the trade off in adjudication, where we accept potential sources of bias that would not be acceptable in an Article III tria</a:t>
            </a:r>
            <a:r>
              <a:rPr lang="en-US" dirty="0" smtClean="0"/>
              <a:t>l?</a:t>
            </a:r>
          </a:p>
          <a:p>
            <a:pPr eaLnBrk="1" hangingPunct="1"/>
            <a:r>
              <a:rPr lang="en-US" dirty="0" smtClean="0"/>
              <a:t>How does the process of rulemaking minimize the bias and prejudice problem?</a:t>
            </a:r>
            <a:endParaRPr lang="en-US" dirty="0" smtClean="0"/>
          </a:p>
        </p:txBody>
      </p:sp>
    </p:spTree>
    <p:extLst>
      <p:ext uri="{BB962C8B-B14F-4D97-AF65-F5344CB8AC3E}">
        <p14:creationId xmlns:p14="http://schemas.microsoft.com/office/powerpoint/2010/main" val="2492491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6FDF45-C92D-481B-9916-C3D54D6F6C0A}" type="slidenum">
              <a:rPr lang="en-US" smtClean="0"/>
              <a:pPr/>
              <a:t>6</a:t>
            </a:fld>
            <a:endParaRPr lang="en-US" smtClean="0"/>
          </a:p>
        </p:txBody>
      </p:sp>
      <p:sp>
        <p:nvSpPr>
          <p:cNvPr id="46083" name="Rectangle 2"/>
          <p:cNvSpPr>
            <a:spLocks noGrp="1" noChangeArrowheads="1"/>
          </p:cNvSpPr>
          <p:nvPr>
            <p:ph type="title"/>
          </p:nvPr>
        </p:nvSpPr>
        <p:spPr/>
        <p:txBody>
          <a:bodyPr/>
          <a:lstStyle/>
          <a:p>
            <a:pPr eaLnBrk="1" hangingPunct="1"/>
            <a:r>
              <a:rPr lang="en-US" i="1" dirty="0" smtClean="0"/>
              <a:t>Association of National Advertisers , Inc. v. FTC</a:t>
            </a:r>
            <a:r>
              <a:rPr lang="en-US" dirty="0" smtClean="0"/>
              <a:t>, </a:t>
            </a:r>
            <a:r>
              <a:rPr lang="es-ES" dirty="0"/>
              <a:t>627 F.2d 1151 (D.C. Cir. 1979</a:t>
            </a:r>
            <a:r>
              <a:rPr lang="es-ES" dirty="0" smtClean="0"/>
              <a:t>)</a:t>
            </a:r>
            <a:endParaRPr lang="en-US" dirty="0" smtClean="0"/>
          </a:p>
        </p:txBody>
      </p:sp>
      <p:sp>
        <p:nvSpPr>
          <p:cNvPr id="46084" name="Rectangle 3"/>
          <p:cNvSpPr>
            <a:spLocks noGrp="1" noChangeArrowheads="1"/>
          </p:cNvSpPr>
          <p:nvPr>
            <p:ph type="body" idx="1"/>
          </p:nvPr>
        </p:nvSpPr>
        <p:spPr/>
        <p:txBody>
          <a:bodyPr/>
          <a:lstStyle/>
          <a:p>
            <a:pPr eaLnBrk="1" hangingPunct="1">
              <a:lnSpc>
                <a:spcPct val="90000"/>
              </a:lnSpc>
            </a:pPr>
            <a:r>
              <a:rPr lang="en-US" sz="2800" dirty="0" smtClean="0"/>
              <a:t>FTC is adopting rules on TV advertising directed at children.</a:t>
            </a:r>
          </a:p>
          <a:p>
            <a:pPr lvl="1" eaLnBrk="1" hangingPunct="1">
              <a:lnSpc>
                <a:spcPct val="90000"/>
              </a:lnSpc>
            </a:pPr>
            <a:r>
              <a:rPr lang="en-US" sz="2800" dirty="0" smtClean="0"/>
              <a:t>Chairman has written and spoken at length on the evils of TV ads aimed at children</a:t>
            </a:r>
          </a:p>
          <a:p>
            <a:pPr lvl="1" eaLnBrk="1" hangingPunct="1">
              <a:lnSpc>
                <a:spcPct val="90000"/>
              </a:lnSpc>
            </a:pPr>
            <a:r>
              <a:rPr lang="en-US" sz="2800" dirty="0" smtClean="0"/>
              <a:t>Plaintiffs seek to disqualify him because of bias</a:t>
            </a:r>
          </a:p>
          <a:p>
            <a:pPr eaLnBrk="1" hangingPunct="1">
              <a:lnSpc>
                <a:spcPct val="90000"/>
              </a:lnSpc>
            </a:pPr>
            <a:r>
              <a:rPr lang="en-US" sz="2800" dirty="0" smtClean="0"/>
              <a:t>Court held that plaintiffs must show clear and convincing evidence that he has an unalterably closed mind on matters critical to the rulemaking</a:t>
            </a:r>
          </a:p>
          <a:p>
            <a:pPr eaLnBrk="1" hangingPunct="1">
              <a:lnSpc>
                <a:spcPct val="90000"/>
              </a:lnSpc>
            </a:pPr>
            <a:r>
              <a:rPr lang="en-US" sz="2800" dirty="0" smtClean="0"/>
              <a:t>No rulemaking has ever been overturned on the basis that a decisionmaker was unlawfully prejudiced. </a:t>
            </a:r>
          </a:p>
        </p:txBody>
      </p:sp>
    </p:spTree>
    <p:extLst>
      <p:ext uri="{BB962C8B-B14F-4D97-AF65-F5344CB8AC3E}">
        <p14:creationId xmlns:p14="http://schemas.microsoft.com/office/powerpoint/2010/main" val="3703743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ADC6A9F-F299-4F8E-A5CB-BFAF1645FF05}" type="slidenum">
              <a:rPr lang="en-US" smtClean="0"/>
              <a:pPr/>
              <a:t>7</a:t>
            </a:fld>
            <a:endParaRPr lang="en-US" smtClean="0"/>
          </a:p>
        </p:txBody>
      </p:sp>
      <p:sp>
        <p:nvSpPr>
          <p:cNvPr id="47107" name="Rectangle 2"/>
          <p:cNvSpPr>
            <a:spLocks noGrp="1" noChangeArrowheads="1"/>
          </p:cNvSpPr>
          <p:nvPr>
            <p:ph type="title"/>
          </p:nvPr>
        </p:nvSpPr>
        <p:spPr/>
        <p:txBody>
          <a:bodyPr/>
          <a:lstStyle/>
          <a:p>
            <a:pPr eaLnBrk="1" hangingPunct="1"/>
            <a:r>
              <a:rPr lang="en-US" i="1" dirty="0" smtClean="0"/>
              <a:t>DC Federation of Civic Associations v. Volpe</a:t>
            </a:r>
            <a:r>
              <a:rPr lang="en-US" dirty="0" smtClean="0"/>
              <a:t>, 459 F.2d 1231 (D.C. Cir. 1971) </a:t>
            </a:r>
          </a:p>
        </p:txBody>
      </p:sp>
      <p:sp>
        <p:nvSpPr>
          <p:cNvPr id="47108" name="Rectangle 3"/>
          <p:cNvSpPr>
            <a:spLocks noGrp="1" noChangeArrowheads="1"/>
          </p:cNvSpPr>
          <p:nvPr>
            <p:ph type="body" idx="1"/>
          </p:nvPr>
        </p:nvSpPr>
        <p:spPr>
          <a:xfrm>
            <a:off x="304800" y="2057400"/>
            <a:ext cx="8382000" cy="4572000"/>
          </a:xfrm>
        </p:spPr>
        <p:txBody>
          <a:bodyPr/>
          <a:lstStyle/>
          <a:p>
            <a:pPr eaLnBrk="1" hangingPunct="1">
              <a:lnSpc>
                <a:spcPct val="90000"/>
              </a:lnSpc>
            </a:pPr>
            <a:r>
              <a:rPr lang="en-US" sz="2400" dirty="0" smtClean="0"/>
              <a:t>(not a rulemaking)</a:t>
            </a:r>
          </a:p>
          <a:p>
            <a:pPr eaLnBrk="1" hangingPunct="1">
              <a:lnSpc>
                <a:spcPct val="90000"/>
              </a:lnSpc>
            </a:pPr>
            <a:r>
              <a:rPr lang="en-US" sz="2400" dirty="0" smtClean="0"/>
              <a:t>Congress pressures DOT to build a bridge in DC.</a:t>
            </a:r>
          </a:p>
          <a:p>
            <a:pPr lvl="1" eaLnBrk="1" hangingPunct="1">
              <a:lnSpc>
                <a:spcPct val="90000"/>
              </a:lnSpc>
            </a:pPr>
            <a:r>
              <a:rPr lang="en-US" sz="2400" dirty="0" smtClean="0"/>
              <a:t>Plaintiffs claim that the Secretary gave into the pressure.</a:t>
            </a:r>
          </a:p>
          <a:p>
            <a:pPr eaLnBrk="1" hangingPunct="1">
              <a:lnSpc>
                <a:spcPct val="90000"/>
              </a:lnSpc>
            </a:pPr>
            <a:r>
              <a:rPr lang="en-US" sz="2400" dirty="0" smtClean="0"/>
              <a:t>The Volpe test</a:t>
            </a:r>
          </a:p>
          <a:p>
            <a:pPr lvl="1" eaLnBrk="1" hangingPunct="1">
              <a:lnSpc>
                <a:spcPct val="90000"/>
              </a:lnSpc>
            </a:pPr>
            <a:r>
              <a:rPr lang="en-US" sz="2400" dirty="0" smtClean="0"/>
              <a:t>1) was there specific pressure on the agency to consider improper factors?</a:t>
            </a:r>
          </a:p>
          <a:p>
            <a:pPr lvl="1" eaLnBrk="1" hangingPunct="1">
              <a:lnSpc>
                <a:spcPct val="90000"/>
              </a:lnSpc>
            </a:pPr>
            <a:r>
              <a:rPr lang="en-US" sz="2400" dirty="0" smtClean="0"/>
              <a:t>2) did the agency in fact change its mind because of these considerations?</a:t>
            </a:r>
          </a:p>
          <a:p>
            <a:pPr eaLnBrk="1" hangingPunct="1">
              <a:lnSpc>
                <a:spcPct val="90000"/>
              </a:lnSpc>
            </a:pPr>
            <a:r>
              <a:rPr lang="en-US" sz="2400" dirty="0" smtClean="0"/>
              <a:t>How can the agency defend itself from a Volpe attack?</a:t>
            </a:r>
          </a:p>
          <a:p>
            <a:pPr lvl="1" eaLnBrk="1" hangingPunct="1">
              <a:lnSpc>
                <a:spcPct val="90000"/>
              </a:lnSpc>
            </a:pPr>
            <a:r>
              <a:rPr lang="en-US" sz="2400" dirty="0" smtClean="0"/>
              <a:t>After </a:t>
            </a:r>
            <a:r>
              <a:rPr lang="en-US" sz="2400" i="1" dirty="0" smtClean="0"/>
              <a:t>Overton Park, </a:t>
            </a:r>
            <a:r>
              <a:rPr lang="en-US" sz="2400" dirty="0" smtClean="0"/>
              <a:t>this can be better seen as a case where the Secretary did not properly document his decisionmaking in the record.</a:t>
            </a:r>
          </a:p>
        </p:txBody>
      </p:sp>
    </p:spTree>
    <p:extLst>
      <p:ext uri="{BB962C8B-B14F-4D97-AF65-F5344CB8AC3E}">
        <p14:creationId xmlns:p14="http://schemas.microsoft.com/office/powerpoint/2010/main" val="4048076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7F8BD-542D-4210-905E-33F13E466E63}" type="slidenum">
              <a:rPr lang="en-US" smtClean="0"/>
              <a:pPr/>
              <a:t>8</a:t>
            </a:fld>
            <a:endParaRPr lang="en-US" smtClean="0"/>
          </a:p>
        </p:txBody>
      </p:sp>
      <p:sp>
        <p:nvSpPr>
          <p:cNvPr id="48131" name="Rectangle 2"/>
          <p:cNvSpPr>
            <a:spLocks noGrp="1" noChangeArrowheads="1"/>
          </p:cNvSpPr>
          <p:nvPr>
            <p:ph type="title"/>
          </p:nvPr>
        </p:nvSpPr>
        <p:spPr/>
        <p:txBody>
          <a:bodyPr/>
          <a:lstStyle/>
          <a:p>
            <a:pPr eaLnBrk="1" hangingPunct="1"/>
            <a:r>
              <a:rPr lang="en-US" i="1" dirty="0" smtClean="0"/>
              <a:t>Sierra Club v. </a:t>
            </a:r>
            <a:r>
              <a:rPr lang="en-US" i="1" dirty="0" err="1" smtClean="0"/>
              <a:t>Costle</a:t>
            </a:r>
            <a:r>
              <a:rPr lang="en-US" dirty="0" smtClean="0"/>
              <a:t>, 657 F.2d 298 (D.C. Cir. 1981) </a:t>
            </a:r>
          </a:p>
        </p:txBody>
      </p:sp>
      <p:sp>
        <p:nvSpPr>
          <p:cNvPr id="48132" name="Rectangle 3"/>
          <p:cNvSpPr>
            <a:spLocks noGrp="1" noChangeArrowheads="1"/>
          </p:cNvSpPr>
          <p:nvPr>
            <p:ph type="body" idx="1"/>
          </p:nvPr>
        </p:nvSpPr>
        <p:spPr/>
        <p:txBody>
          <a:bodyPr/>
          <a:lstStyle/>
          <a:p>
            <a:pPr eaLnBrk="1" hangingPunct="1">
              <a:lnSpc>
                <a:spcPct val="90000"/>
              </a:lnSpc>
            </a:pPr>
            <a:r>
              <a:rPr lang="en-US" sz="2800" dirty="0" smtClean="0"/>
              <a:t>Rulemaking on coal fired power plants</a:t>
            </a:r>
          </a:p>
          <a:p>
            <a:pPr lvl="1" eaLnBrk="1" hangingPunct="1">
              <a:lnSpc>
                <a:spcPct val="90000"/>
              </a:lnSpc>
            </a:pPr>
            <a:r>
              <a:rPr lang="en-US" sz="2800" dirty="0" smtClean="0"/>
              <a:t>Why is this controversial then and more so now?</a:t>
            </a:r>
          </a:p>
          <a:p>
            <a:pPr eaLnBrk="1" hangingPunct="1">
              <a:lnSpc>
                <a:spcPct val="90000"/>
              </a:lnSpc>
            </a:pPr>
            <a:r>
              <a:rPr lang="en-US" sz="2800" dirty="0" smtClean="0"/>
              <a:t>Plaintiffs claimed that the president influenced the agency decision after the comment period.</a:t>
            </a:r>
          </a:p>
          <a:p>
            <a:pPr lvl="1" eaLnBrk="1" hangingPunct="1">
              <a:lnSpc>
                <a:spcPct val="90000"/>
              </a:lnSpc>
            </a:pPr>
            <a:r>
              <a:rPr lang="en-US" sz="2800" dirty="0" smtClean="0"/>
              <a:t>Is that wrong?</a:t>
            </a:r>
          </a:p>
          <a:p>
            <a:pPr eaLnBrk="1" hangingPunct="1">
              <a:lnSpc>
                <a:spcPct val="90000"/>
              </a:lnSpc>
            </a:pPr>
            <a:r>
              <a:rPr lang="en-US" sz="2800" dirty="0" smtClean="0"/>
              <a:t>Senator Bird also weighed in</a:t>
            </a:r>
          </a:p>
          <a:p>
            <a:pPr eaLnBrk="1" hangingPunct="1">
              <a:lnSpc>
                <a:spcPct val="90000"/>
              </a:lnSpc>
            </a:pPr>
            <a:r>
              <a:rPr lang="en-US" sz="2800" dirty="0" smtClean="0"/>
              <a:t>What do plaintiffs need to show to establish undue influence?</a:t>
            </a:r>
          </a:p>
          <a:p>
            <a:pPr lvl="1" eaLnBrk="1" hangingPunct="1">
              <a:lnSpc>
                <a:spcPct val="90000"/>
              </a:lnSpc>
            </a:pPr>
            <a:r>
              <a:rPr lang="en-US" sz="2800" dirty="0" smtClean="0"/>
              <a:t>Why is the outcome test, combined with the record, a good solution?</a:t>
            </a:r>
          </a:p>
        </p:txBody>
      </p:sp>
    </p:spTree>
    <p:extLst>
      <p:ext uri="{BB962C8B-B14F-4D97-AF65-F5344CB8AC3E}">
        <p14:creationId xmlns:p14="http://schemas.microsoft.com/office/powerpoint/2010/main" val="939485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1A2FFB-04A2-4F1D-B947-F6AC0A4D935E}" type="slidenum">
              <a:rPr lang="en-US" smtClean="0"/>
              <a:pPr/>
              <a:t>9</a:t>
            </a:fld>
            <a:endParaRPr lang="en-US" smtClean="0"/>
          </a:p>
        </p:txBody>
      </p:sp>
      <p:sp>
        <p:nvSpPr>
          <p:cNvPr id="49155" name="Rectangle 2"/>
          <p:cNvSpPr>
            <a:spLocks noGrp="1" noChangeArrowheads="1"/>
          </p:cNvSpPr>
          <p:nvPr>
            <p:ph type="title"/>
          </p:nvPr>
        </p:nvSpPr>
        <p:spPr/>
        <p:txBody>
          <a:bodyPr/>
          <a:lstStyle/>
          <a:p>
            <a:pPr eaLnBrk="1" hangingPunct="1"/>
            <a:r>
              <a:rPr lang="en-US" dirty="0" smtClean="0"/>
              <a:t>What is the President's Role in Rulemaking? (not independent agencies)</a:t>
            </a:r>
          </a:p>
        </p:txBody>
      </p:sp>
      <p:sp>
        <p:nvSpPr>
          <p:cNvPr id="49156"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Controls and supervises executive branch decisionmaking</a:t>
            </a:r>
          </a:p>
          <a:p>
            <a:pPr lvl="1" eaLnBrk="1" hangingPunct="1">
              <a:lnSpc>
                <a:spcPct val="90000"/>
              </a:lnSpc>
              <a:defRPr/>
            </a:pPr>
            <a:r>
              <a:rPr lang="en-US" dirty="0" smtClean="0"/>
              <a:t>What just happened with the ozone regs?</a:t>
            </a:r>
          </a:p>
          <a:p>
            <a:pPr lvl="1" eaLnBrk="1" hangingPunct="1">
              <a:lnSpc>
                <a:spcPct val="90000"/>
              </a:lnSpc>
              <a:defRPr/>
            </a:pPr>
            <a:r>
              <a:rPr lang="en-US" dirty="0" smtClean="0"/>
              <a:t>How is the role different in adjudications?</a:t>
            </a:r>
          </a:p>
          <a:p>
            <a:pPr eaLnBrk="1" hangingPunct="1">
              <a:lnSpc>
                <a:spcPct val="90000"/>
              </a:lnSpc>
              <a:defRPr/>
            </a:pPr>
            <a:r>
              <a:rPr lang="en-US" dirty="0" smtClean="0"/>
              <a:t>When should the president's contacts be  documented?</a:t>
            </a:r>
          </a:p>
          <a:p>
            <a:pPr lvl="1" eaLnBrk="1" hangingPunct="1">
              <a:lnSpc>
                <a:spcPct val="90000"/>
              </a:lnSpc>
              <a:defRPr/>
            </a:pPr>
            <a:r>
              <a:rPr lang="en-US" dirty="0" smtClean="0"/>
              <a:t>When the statute requires that they be docketed</a:t>
            </a:r>
          </a:p>
          <a:p>
            <a:pPr lvl="1" eaLnBrk="1" hangingPunct="1">
              <a:lnSpc>
                <a:spcPct val="90000"/>
              </a:lnSpc>
              <a:defRPr/>
            </a:pPr>
            <a:r>
              <a:rPr lang="en-US" dirty="0" smtClean="0"/>
              <a:t>If the rule is based on factual information that comes from such a meeting.</a:t>
            </a:r>
          </a:p>
        </p:txBody>
      </p:sp>
    </p:spTree>
    <p:extLst>
      <p:ext uri="{BB962C8B-B14F-4D97-AF65-F5344CB8AC3E}">
        <p14:creationId xmlns:p14="http://schemas.microsoft.com/office/powerpoint/2010/main" val="204922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TotalTime>
  <Words>827</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1_Blends</vt:lpstr>
      <vt:lpstr>Rulemaking</vt:lpstr>
      <vt:lpstr>Ex Parte Communications in Litigation</vt:lpstr>
      <vt:lpstr>Ex Parte Communications in Rulemaking</vt:lpstr>
      <vt:lpstr>Sangamon Valley Television Corp. v. U. S., 269 F.2d 221 (D.C. Cir. 1959)</vt:lpstr>
      <vt:lpstr>Bias and Prejudice</vt:lpstr>
      <vt:lpstr>Association of National Advertisers , Inc. v. FTC, 627 F.2d 1151 (D.C. Cir. 1979)</vt:lpstr>
      <vt:lpstr>DC Federation of Civic Associations v. Volpe, 459 F.2d 1231 (D.C. Cir. 1971) </vt:lpstr>
      <vt:lpstr>Sierra Club v. Costle, 657 F.2d 298 (D.C. Cir. 1981) </vt:lpstr>
      <vt:lpstr>What is the President's Role in Rulemaking? (not independent agencies)</vt:lpstr>
      <vt:lpstr>Should State Rules Differ from Federal Rules on Notice and Comment?</vt:lpstr>
      <vt:lpstr>Congressional Mandates (Hybrid Rulemaking) at the FTC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233</cp:revision>
  <dcterms:created xsi:type="dcterms:W3CDTF">2003-02-18T14:06:11Z</dcterms:created>
  <dcterms:modified xsi:type="dcterms:W3CDTF">2014-02-25T14:44:28Z</dcterms:modified>
</cp:coreProperties>
</file>