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43"/>
  </p:notesMasterIdLst>
  <p:sldIdLst>
    <p:sldId id="256" r:id="rId2"/>
    <p:sldId id="413" r:id="rId3"/>
    <p:sldId id="417" r:id="rId4"/>
    <p:sldId id="377" r:id="rId5"/>
    <p:sldId id="379" r:id="rId6"/>
    <p:sldId id="380" r:id="rId7"/>
    <p:sldId id="393" r:id="rId8"/>
    <p:sldId id="384" r:id="rId9"/>
    <p:sldId id="378" r:id="rId10"/>
    <p:sldId id="385" r:id="rId11"/>
    <p:sldId id="386" r:id="rId12"/>
    <p:sldId id="387" r:id="rId13"/>
    <p:sldId id="388" r:id="rId14"/>
    <p:sldId id="389" r:id="rId15"/>
    <p:sldId id="391" r:id="rId16"/>
    <p:sldId id="392" r:id="rId17"/>
    <p:sldId id="394" r:id="rId18"/>
    <p:sldId id="381" r:id="rId19"/>
    <p:sldId id="382" r:id="rId20"/>
    <p:sldId id="383" r:id="rId21"/>
    <p:sldId id="395" r:id="rId22"/>
    <p:sldId id="396" r:id="rId23"/>
    <p:sldId id="397" r:id="rId24"/>
    <p:sldId id="398" r:id="rId25"/>
    <p:sldId id="399" r:id="rId26"/>
    <p:sldId id="403" r:id="rId27"/>
    <p:sldId id="404" r:id="rId28"/>
    <p:sldId id="405" r:id="rId29"/>
    <p:sldId id="406" r:id="rId30"/>
    <p:sldId id="407" r:id="rId31"/>
    <p:sldId id="408" r:id="rId32"/>
    <p:sldId id="409" r:id="rId33"/>
    <p:sldId id="410" r:id="rId34"/>
    <p:sldId id="411" r:id="rId35"/>
    <p:sldId id="414" r:id="rId36"/>
    <p:sldId id="400" r:id="rId37"/>
    <p:sldId id="401" r:id="rId38"/>
    <p:sldId id="402" r:id="rId39"/>
    <p:sldId id="415" r:id="rId40"/>
    <p:sldId id="412" r:id="rId41"/>
    <p:sldId id="416"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78" autoAdjust="0"/>
  </p:normalViewPr>
  <p:slideViewPr>
    <p:cSldViewPr>
      <p:cViewPr varScale="1">
        <p:scale>
          <a:sx n="105" d="100"/>
          <a:sy n="105" d="100"/>
        </p:scale>
        <p:origin x="-558" y="-96"/>
      </p:cViewPr>
      <p:guideLst>
        <p:guide orient="horz" pos="2160"/>
        <p:guide pos="2880"/>
      </p:guideLst>
    </p:cSldViewPr>
  </p:slideViewPr>
  <p:outlineViewPr>
    <p:cViewPr>
      <p:scale>
        <a:sx n="33" d="100"/>
        <a:sy n="33" d="100"/>
      </p:scale>
      <p:origin x="0" y="16110"/>
    </p:cViewPr>
    <p:sldLst>
      <p:sld r:id="rId1" collapse="1"/>
      <p:sld r:id="rId2" collapse="1"/>
    </p:sldLst>
  </p:outlineViewPr>
  <p:notesTextViewPr>
    <p:cViewPr>
      <p:scale>
        <a:sx n="100" d="100"/>
        <a:sy n="100" d="100"/>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doa.louisiana.gov/osr/reg/register.htm" TargetMode="External"/><Relationship Id="rId2" Type="http://schemas.openxmlformats.org/officeDocument/2006/relationships/hyperlink" Target="https://www.federalregister.gov/" TargetMode="External"/><Relationship Id="rId1" Type="http://schemas.openxmlformats.org/officeDocument/2006/relationships/slideLayout" Target="../slideLayouts/slideLayout2.xml"/><Relationship Id="rId4" Type="http://schemas.openxmlformats.org/officeDocument/2006/relationships/hyperlink" Target="http://www.regulation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biotech.law.lsu.edu/cases/adlaw/651053.pdf" TargetMode="External"/><Relationship Id="rId2" Type="http://schemas.openxmlformats.org/officeDocument/2006/relationships/hyperlink" Target="http://doa.louisiana.gov/osr/emr/emr.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dhh.louisiana.gov/index.cfm/page/94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ourses/study_aids/adlaw/552_update.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946045-DC91-4725-9D84-69169D4324A4}" type="slidenum">
              <a:rPr lang="en-US" smtClean="0"/>
              <a:pPr/>
              <a:t>10</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Federal Mine Safety and Health Act Example</a:t>
            </a:r>
          </a:p>
        </p:txBody>
      </p:sp>
      <p:sp>
        <p:nvSpPr>
          <p:cNvPr id="23556" name="Rectangle 3"/>
          <p:cNvSpPr>
            <a:spLocks noGrp="1" noChangeArrowheads="1"/>
          </p:cNvSpPr>
          <p:nvPr>
            <p:ph type="body" idx="1"/>
          </p:nvPr>
        </p:nvSpPr>
        <p:spPr/>
        <p:txBody>
          <a:bodyPr/>
          <a:lstStyle/>
          <a:p>
            <a:pPr eaLnBrk="1" hangingPunct="1">
              <a:lnSpc>
                <a:spcPct val="90000"/>
              </a:lnSpc>
            </a:pPr>
            <a:r>
              <a:rPr lang="en-US" dirty="0" smtClean="0"/>
              <a:t>Secretary has the statutory right to sue both the mine owner and the mine operator for violations of the Act.</a:t>
            </a:r>
          </a:p>
          <a:p>
            <a:pPr eaLnBrk="1" hangingPunct="1">
              <a:lnSpc>
                <a:spcPct val="90000"/>
              </a:lnSpc>
            </a:pPr>
            <a:r>
              <a:rPr lang="en-US" dirty="0" smtClean="0"/>
              <a:t>Secretary publishes a policy statement explaining that the agency can and will sue both of them for infractions, depending on the nature of the infraction.</a:t>
            </a:r>
          </a:p>
          <a:p>
            <a:pPr lvl="1" eaLnBrk="1" hangingPunct="1">
              <a:lnSpc>
                <a:spcPct val="90000"/>
              </a:lnSpc>
            </a:pPr>
            <a:r>
              <a:rPr lang="en-US" dirty="0" smtClean="0"/>
              <a:t>Does this require notice and comment?</a:t>
            </a:r>
          </a:p>
          <a:p>
            <a:pPr lvl="1" eaLnBrk="1" hangingPunct="1">
              <a:lnSpc>
                <a:spcPct val="90000"/>
              </a:lnSpc>
            </a:pPr>
            <a:r>
              <a:rPr lang="en-US" dirty="0" smtClean="0"/>
              <a:t>Why?</a:t>
            </a:r>
          </a:p>
        </p:txBody>
      </p:sp>
    </p:spTree>
    <p:extLst>
      <p:ext uri="{BB962C8B-B14F-4D97-AF65-F5344CB8AC3E}">
        <p14:creationId xmlns:p14="http://schemas.microsoft.com/office/powerpoint/2010/main" val="350586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Manual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Coast Guard is authorized to investigate and enforce against certain types of oil pollution in the waters of the United States under the Clean Water Act. </a:t>
            </a:r>
          </a:p>
          <a:p>
            <a:pPr lvl="1"/>
            <a:r>
              <a:rPr lang="en-US" dirty="0" smtClean="0"/>
              <a:t>To aid its officers engaged in these functions it has created a Marine Safety Manual. </a:t>
            </a:r>
          </a:p>
          <a:p>
            <a:pPr lvl="1"/>
            <a:r>
              <a:rPr lang="en-US" dirty="0" smtClean="0"/>
              <a:t>That Manual gives guidance as to what appropriate penalties might be for various types of pollution incidents.</a:t>
            </a:r>
          </a:p>
          <a:p>
            <a:pPr lvl="1"/>
            <a:r>
              <a:rPr lang="en-US" dirty="0" smtClean="0"/>
              <a:t>The range of penalties is specified in statutes.</a:t>
            </a:r>
          </a:p>
          <a:p>
            <a:r>
              <a:rPr lang="en-US" dirty="0" smtClean="0"/>
              <a:t>Legislative rule or prosecution policy?</a:t>
            </a:r>
          </a:p>
          <a:p>
            <a:pPr lvl="1"/>
            <a:r>
              <a:rPr lang="en-US" dirty="0" smtClean="0"/>
              <a:t>What is the key?</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11</a:t>
            </a:fld>
            <a:endParaRPr lang="en-US"/>
          </a:p>
        </p:txBody>
      </p:sp>
    </p:spTree>
    <p:extLst>
      <p:ext uri="{BB962C8B-B14F-4D97-AF65-F5344CB8AC3E}">
        <p14:creationId xmlns:p14="http://schemas.microsoft.com/office/powerpoint/2010/main" val="3713955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F7CB08-372C-4C8B-B5CE-E470C55CE609}" type="slidenum">
              <a:rPr lang="en-US" smtClean="0"/>
              <a:pPr/>
              <a:t>12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Corps of Engineers Example</a:t>
            </a:r>
          </a:p>
        </p:txBody>
      </p:sp>
      <p:sp>
        <p:nvSpPr>
          <p:cNvPr id="24580"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Corps issues a guidance document providing examples of ways to mitigate wetlands damage.</a:t>
            </a:r>
          </a:p>
          <a:p>
            <a:pPr lvl="1" eaLnBrk="1" hangingPunct="1">
              <a:lnSpc>
                <a:spcPct val="90000"/>
              </a:lnSpc>
            </a:pPr>
            <a:r>
              <a:rPr lang="en-US" dirty="0" smtClean="0"/>
              <a:t>One way is to promise to restore 2X as much wet land as you fill.</a:t>
            </a:r>
          </a:p>
          <a:p>
            <a:pPr eaLnBrk="1" hangingPunct="1">
              <a:lnSpc>
                <a:spcPct val="90000"/>
              </a:lnSpc>
            </a:pPr>
            <a:r>
              <a:rPr lang="en-US" dirty="0" smtClean="0"/>
              <a:t>Does this need notice and comment?</a:t>
            </a:r>
          </a:p>
          <a:p>
            <a:pPr lvl="1" eaLnBrk="1" hangingPunct="1">
              <a:lnSpc>
                <a:spcPct val="90000"/>
              </a:lnSpc>
            </a:pPr>
            <a:r>
              <a:rPr lang="en-US" dirty="0" smtClean="0"/>
              <a:t>Why or why not?</a:t>
            </a:r>
          </a:p>
          <a:p>
            <a:pPr eaLnBrk="1" hangingPunct="1">
              <a:lnSpc>
                <a:spcPct val="90000"/>
              </a:lnSpc>
            </a:pPr>
            <a:r>
              <a:rPr lang="en-US" dirty="0" smtClean="0"/>
              <a:t>What if the Corps will only issue permits to people who agree to this?</a:t>
            </a:r>
          </a:p>
          <a:p>
            <a:pPr lvl="1" eaLnBrk="1" hangingPunct="1">
              <a:lnSpc>
                <a:spcPct val="90000"/>
              </a:lnSpc>
            </a:pPr>
            <a:r>
              <a:rPr lang="en-US" dirty="0" smtClean="0"/>
              <a:t>How would you prove this?</a:t>
            </a:r>
          </a:p>
        </p:txBody>
      </p:sp>
    </p:spTree>
    <p:extLst>
      <p:ext uri="{BB962C8B-B14F-4D97-AF65-F5344CB8AC3E}">
        <p14:creationId xmlns:p14="http://schemas.microsoft.com/office/powerpoint/2010/main" val="209615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Threshold for Prosecution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FDA issues a </a:t>
            </a:r>
            <a:r>
              <a:rPr lang="en-US" baseline="0" dirty="0" smtClean="0"/>
              <a:t>policy statement that it will not take enforcement actions against</a:t>
            </a:r>
            <a:r>
              <a:rPr lang="en-US" dirty="0" smtClean="0"/>
              <a:t> candy bars unless they have more than 5 insect parts per bar.</a:t>
            </a:r>
          </a:p>
          <a:p>
            <a:pPr lvl="1"/>
            <a:r>
              <a:rPr lang="en-US" dirty="0" smtClean="0"/>
              <a:t>There is no statutory standard.</a:t>
            </a:r>
          </a:p>
          <a:p>
            <a:r>
              <a:rPr lang="en-US" dirty="0" smtClean="0"/>
              <a:t>You represent Consumers Disgusted by Bug Parts, Inc.</a:t>
            </a:r>
          </a:p>
          <a:p>
            <a:pPr lvl="1"/>
            <a:r>
              <a:rPr lang="en-US" dirty="0" smtClean="0"/>
              <a:t>What is your argument that this is really a rule?</a:t>
            </a:r>
          </a:p>
          <a:p>
            <a:pPr lvl="1"/>
            <a:r>
              <a:rPr lang="en-US" i="1" dirty="0" smtClean="0"/>
              <a:t>Community </a:t>
            </a:r>
            <a:r>
              <a:rPr lang="en-US" i="1" dirty="0"/>
              <a:t>Nutrition Institute v. Young</a:t>
            </a:r>
            <a:r>
              <a:rPr lang="en-US" dirty="0"/>
              <a:t>, 818 F.2d 943 (D.C. Cir. 1987)</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13</a:t>
            </a:fld>
            <a:endParaRPr lang="en-US"/>
          </a:p>
        </p:txBody>
      </p:sp>
    </p:spTree>
    <p:extLst>
      <p:ext uri="{BB962C8B-B14F-4D97-AF65-F5344CB8AC3E}">
        <p14:creationId xmlns:p14="http://schemas.microsoft.com/office/powerpoint/2010/main" val="4031278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0B8F57-87A0-4BCA-9945-5BC945D841E2}" type="slidenum">
              <a:rPr lang="en-US" smtClean="0"/>
              <a:pPr/>
              <a:t>14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Coercion: </a:t>
            </a:r>
            <a:r>
              <a:rPr lang="en-US" i="1" dirty="0" smtClean="0"/>
              <a:t>Chamber of Commerce v. U.S. DOL</a:t>
            </a:r>
            <a:r>
              <a:rPr lang="en-US" dirty="0" smtClean="0"/>
              <a:t>, 174 F.3d 206 (D.C. Cir. 1999) </a:t>
            </a:r>
          </a:p>
        </p:txBody>
      </p:sp>
      <p:sp>
        <p:nvSpPr>
          <p:cNvPr id="25604"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smtClean="0"/>
              <a:t>DOL made a policy statement that it would reduce inspections of workplaces that adopted an OSHA suggested safety plan that exceeded federal minimums</a:t>
            </a:r>
          </a:p>
          <a:p>
            <a:pPr lvl="1" eaLnBrk="1" hangingPunct="1">
              <a:lnSpc>
                <a:spcPct val="90000"/>
              </a:lnSpc>
            </a:pPr>
            <a:r>
              <a:rPr lang="en-US" dirty="0" smtClean="0"/>
              <a:t>Is this really voluntary?</a:t>
            </a:r>
          </a:p>
          <a:p>
            <a:pPr lvl="1" eaLnBrk="1" hangingPunct="1">
              <a:lnSpc>
                <a:spcPct val="90000"/>
              </a:lnSpc>
            </a:pPr>
            <a:r>
              <a:rPr lang="en-US" dirty="0" smtClean="0"/>
              <a:t>What happens if you do not comply?</a:t>
            </a:r>
          </a:p>
          <a:p>
            <a:pPr lvl="1" eaLnBrk="1" hangingPunct="1">
              <a:lnSpc>
                <a:spcPct val="90000"/>
              </a:lnSpc>
            </a:pPr>
            <a:r>
              <a:rPr lang="en-US" dirty="0" smtClean="0"/>
              <a:t>Does coercion make this a binding rule?</a:t>
            </a:r>
          </a:p>
          <a:p>
            <a:pPr eaLnBrk="1" hangingPunct="1">
              <a:lnSpc>
                <a:spcPct val="90000"/>
              </a:lnSpc>
            </a:pPr>
            <a:r>
              <a:rPr lang="en-US" dirty="0" smtClean="0"/>
              <a:t>What about DOJ guidance that a corporate compliance plan will count as mitigation under the Sentencing Guidelines?</a:t>
            </a:r>
          </a:p>
          <a:p>
            <a:pPr lvl="1" eaLnBrk="1" hangingPunct="1">
              <a:lnSpc>
                <a:spcPct val="90000"/>
              </a:lnSpc>
            </a:pPr>
            <a:r>
              <a:rPr lang="en-US" dirty="0" smtClean="0"/>
              <a:t>Does it affect law abiding companies?</a:t>
            </a:r>
          </a:p>
        </p:txBody>
      </p:sp>
    </p:spTree>
    <p:extLst>
      <p:ext uri="{BB962C8B-B14F-4D97-AF65-F5344CB8AC3E}">
        <p14:creationId xmlns:p14="http://schemas.microsoft.com/office/powerpoint/2010/main" val="200971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Impact</a:t>
            </a:r>
            <a:r>
              <a:rPr lang="en-US" baseline="0" dirty="0" smtClean="0"/>
              <a:t> Test for Procedural Rules</a:t>
            </a:r>
            <a:endParaRPr lang="en-US" dirty="0"/>
          </a:p>
        </p:txBody>
      </p:sp>
      <p:sp>
        <p:nvSpPr>
          <p:cNvPr id="3" name="Content Placeholder 2"/>
          <p:cNvSpPr>
            <a:spLocks noGrp="1"/>
          </p:cNvSpPr>
          <p:nvPr>
            <p:ph idx="1"/>
          </p:nvPr>
        </p:nvSpPr>
        <p:spPr/>
        <p:txBody>
          <a:bodyPr>
            <a:normAutofit fontScale="92500"/>
          </a:bodyPr>
          <a:lstStyle/>
          <a:p>
            <a:r>
              <a:rPr lang="en-US" dirty="0"/>
              <a:t>The Department of Health and Human Services changed the method by which home health providers could obtain reimbursement for expenses under the Medicare Program. In particular it required that they submit their requests in a new format and to regional intermediaries, rather than to HHS directly</a:t>
            </a:r>
            <a:r>
              <a:rPr lang="en-US" dirty="0" smtClean="0"/>
              <a:t>.</a:t>
            </a:r>
          </a:p>
          <a:p>
            <a:r>
              <a:rPr lang="en-US" dirty="0" smtClean="0"/>
              <a:t>How did plaintiffs argue that this was a legislative rule, rather than a procedural rule?</a:t>
            </a:r>
          </a:p>
          <a:p>
            <a:pPr lvl="1"/>
            <a:r>
              <a:rPr lang="en-US" dirty="0" smtClean="0"/>
              <a:t>What is the impact on them of the change?</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15</a:t>
            </a:fld>
            <a:endParaRPr lang="en-US"/>
          </a:p>
        </p:txBody>
      </p:sp>
    </p:spTree>
    <p:extLst>
      <p:ext uri="{BB962C8B-B14F-4D97-AF65-F5344CB8AC3E}">
        <p14:creationId xmlns:p14="http://schemas.microsoft.com/office/powerpoint/2010/main" val="3702832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r>
              <a:rPr lang="en-US" baseline="0" dirty="0" smtClean="0"/>
              <a:t> or Prosecution Guidelines</a:t>
            </a:r>
            <a:endParaRPr lang="en-US" dirty="0"/>
          </a:p>
        </p:txBody>
      </p:sp>
      <p:sp>
        <p:nvSpPr>
          <p:cNvPr id="3" name="Content Placeholder 2"/>
          <p:cNvSpPr>
            <a:spLocks noGrp="1"/>
          </p:cNvSpPr>
          <p:nvPr>
            <p:ph idx="1"/>
          </p:nvPr>
        </p:nvSpPr>
        <p:spPr/>
        <p:txBody>
          <a:bodyPr/>
          <a:lstStyle/>
          <a:p>
            <a:r>
              <a:rPr lang="en-US" dirty="0" smtClean="0"/>
              <a:t>OSHA adopts a plan for deciding which employers</a:t>
            </a:r>
            <a:r>
              <a:rPr lang="en-US" baseline="0" dirty="0" smtClean="0"/>
              <a:t> to inspect.</a:t>
            </a:r>
          </a:p>
          <a:p>
            <a:r>
              <a:rPr lang="en-US" baseline="0" dirty="0" smtClean="0"/>
              <a:t>A selected employer contests the rule, saying that OSHA inspections are expensive and time consuming, thus this has a substantial impact.</a:t>
            </a:r>
          </a:p>
          <a:p>
            <a:r>
              <a:rPr lang="en-US" baseline="0" dirty="0" smtClean="0"/>
              <a:t>Is this a successful argument?</a:t>
            </a:r>
          </a:p>
          <a:p>
            <a:pPr lvl="1"/>
            <a:r>
              <a:rPr lang="en-US" dirty="0" smtClean="0"/>
              <a:t>Why, or why not?</a:t>
            </a:r>
          </a:p>
          <a:p>
            <a:pPr lvl="1"/>
            <a:r>
              <a:rPr lang="en-US" dirty="0" smtClean="0"/>
              <a:t>How is this different from the coercion case?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16</a:t>
            </a:fld>
            <a:endParaRPr lang="en-US"/>
          </a:p>
        </p:txBody>
      </p:sp>
    </p:spTree>
    <p:extLst>
      <p:ext uri="{BB962C8B-B14F-4D97-AF65-F5344CB8AC3E}">
        <p14:creationId xmlns:p14="http://schemas.microsoft.com/office/powerpoint/2010/main" val="1813973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Impact Test for Procedural </a:t>
            </a:r>
            <a:r>
              <a:rPr lang="en-US" dirty="0" smtClean="0"/>
              <a:t>Rules </a:t>
            </a:r>
            <a:r>
              <a:rPr lang="en-US" dirty="0" smtClean="0"/>
              <a:t>and Policy Statements – </a:t>
            </a:r>
            <a:r>
              <a:rPr lang="en-US" dirty="0" smtClean="0"/>
              <a:t>Wrap-up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Same analysis as substantial impact or legally binding test for substantive rules.</a:t>
            </a:r>
          </a:p>
          <a:p>
            <a:r>
              <a:rPr lang="en-US" dirty="0" smtClean="0"/>
              <a:t>What is the actual impact on your client?</a:t>
            </a:r>
          </a:p>
          <a:p>
            <a:pPr lvl="1"/>
            <a:r>
              <a:rPr lang="en-US" dirty="0" smtClean="0"/>
              <a:t>Will compliance costs significantly increase – Medicare case?</a:t>
            </a:r>
          </a:p>
          <a:p>
            <a:pPr lvl="1"/>
            <a:r>
              <a:rPr lang="en-US" dirty="0" smtClean="0"/>
              <a:t>Does it change their legal options – shortened period to reply to complaint?</a:t>
            </a:r>
          </a:p>
          <a:p>
            <a:pPr lvl="1"/>
            <a:r>
              <a:rPr lang="en-US" dirty="0" smtClean="0"/>
              <a:t>Does it actually change substantive requirements – requiring new information for a benefit determination?</a:t>
            </a:r>
          </a:p>
          <a:p>
            <a:r>
              <a:rPr lang="en-US" dirty="0" smtClean="0"/>
              <a:t>We will revisit this when we look at standing.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17</a:t>
            </a:fld>
            <a:endParaRPr lang="en-US"/>
          </a:p>
        </p:txBody>
      </p:sp>
    </p:spTree>
    <p:extLst>
      <p:ext uri="{BB962C8B-B14F-4D97-AF65-F5344CB8AC3E}">
        <p14:creationId xmlns:p14="http://schemas.microsoft.com/office/powerpoint/2010/main" val="3929403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A88E91-C590-4BD0-9A53-7BEEC2860F51}"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Consistency, the Hobgoblin of Interpretative Rules</a:t>
            </a:r>
          </a:p>
        </p:txBody>
      </p:sp>
      <p:sp>
        <p:nvSpPr>
          <p:cNvPr id="21508" name="Rectangle 3"/>
          <p:cNvSpPr>
            <a:spLocks noGrp="1" noChangeArrowheads="1"/>
          </p:cNvSpPr>
          <p:nvPr>
            <p:ph type="body" idx="1"/>
          </p:nvPr>
        </p:nvSpPr>
        <p:spPr/>
        <p:txBody>
          <a:bodyPr/>
          <a:lstStyle/>
          <a:p>
            <a:pPr eaLnBrk="1" hangingPunct="1"/>
            <a:r>
              <a:rPr lang="en-US" sz="2800" dirty="0" smtClean="0"/>
              <a:t>What is the result if an interpretative rule is inconsistent with a legislative rule?</a:t>
            </a:r>
          </a:p>
          <a:p>
            <a:pPr lvl="1" eaLnBrk="1" hangingPunct="1"/>
            <a:r>
              <a:rPr lang="en-US" sz="2800" dirty="0" smtClean="0"/>
              <a:t>Using an interpretative rule to change a calculation established by a rule</a:t>
            </a:r>
          </a:p>
          <a:p>
            <a:pPr eaLnBrk="1" hangingPunct="1"/>
            <a:r>
              <a:rPr lang="en-US" sz="2800" dirty="0" smtClean="0"/>
              <a:t>Some courts </a:t>
            </a:r>
            <a:r>
              <a:rPr lang="en-US" sz="2800" dirty="0" smtClean="0"/>
              <a:t>have found that </a:t>
            </a:r>
            <a:r>
              <a:rPr lang="en-US" sz="2800" dirty="0" smtClean="0"/>
              <a:t>an interpretative rule cannot be changed with a subsequent interpretative rule, but can only be modified by a legislative rule</a:t>
            </a:r>
          </a:p>
          <a:p>
            <a:pPr lvl="1" eaLnBrk="1" hangingPunct="1"/>
            <a:r>
              <a:rPr lang="en-US" sz="2800" dirty="0" smtClean="0"/>
              <a:t>Why is logically inconsistent?</a:t>
            </a:r>
          </a:p>
          <a:p>
            <a:pPr lvl="1" eaLnBrk="1" hangingPunct="1"/>
            <a:r>
              <a:rPr lang="en-US" sz="2800" dirty="0" smtClean="0"/>
              <a:t>This is not </a:t>
            </a:r>
            <a:r>
              <a:rPr lang="en-US" sz="2800" dirty="0" smtClean="0"/>
              <a:t>widespread.</a:t>
            </a:r>
            <a:endParaRPr lang="en-US" sz="2800" dirty="0" smtClean="0"/>
          </a:p>
        </p:txBody>
      </p:sp>
    </p:spTree>
    <p:extLst>
      <p:ext uri="{BB962C8B-B14F-4D97-AF65-F5344CB8AC3E}">
        <p14:creationId xmlns:p14="http://schemas.microsoft.com/office/powerpoint/2010/main" val="738219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FF775B-E355-46B8-9AD9-D5C87BE0B45E}" type="slidenum">
              <a:rPr lang="en-US" smtClean="0"/>
              <a:pPr/>
              <a:t>19</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Does Publication </a:t>
            </a:r>
            <a:r>
              <a:rPr lang="en-US" dirty="0" smtClean="0"/>
              <a:t>Matter in Deciding if a Rule is a Legislative Rule?</a:t>
            </a:r>
            <a:endParaRPr lang="en-US" dirty="0" smtClean="0"/>
          </a:p>
        </p:txBody>
      </p:sp>
      <p:sp>
        <p:nvSpPr>
          <p:cNvPr id="22532" name="Rectangle 3"/>
          <p:cNvSpPr>
            <a:spLocks noGrp="1" noChangeArrowheads="1"/>
          </p:cNvSpPr>
          <p:nvPr>
            <p:ph type="body" idx="1"/>
          </p:nvPr>
        </p:nvSpPr>
        <p:spPr/>
        <p:txBody>
          <a:bodyPr>
            <a:normAutofit fontScale="77500" lnSpcReduction="20000"/>
          </a:bodyPr>
          <a:lstStyle/>
          <a:p>
            <a:pPr eaLnBrk="1" hangingPunct="1"/>
            <a:r>
              <a:rPr lang="en-US" dirty="0" smtClean="0"/>
              <a:t>The Register</a:t>
            </a:r>
            <a:endParaRPr lang="en-US" dirty="0"/>
          </a:p>
          <a:p>
            <a:pPr lvl="1" eaLnBrk="1" hangingPunct="1">
              <a:lnSpc>
                <a:spcPct val="90000"/>
              </a:lnSpc>
            </a:pPr>
            <a:r>
              <a:rPr lang="en-US" dirty="0">
                <a:hlinkClick r:id="rId2"/>
              </a:rPr>
              <a:t>The Federal Register</a:t>
            </a:r>
            <a:endParaRPr lang="en-US" dirty="0"/>
          </a:p>
          <a:p>
            <a:pPr lvl="1" eaLnBrk="1" hangingPunct="1">
              <a:lnSpc>
                <a:spcPct val="90000"/>
              </a:lnSpc>
            </a:pPr>
            <a:r>
              <a:rPr lang="en-US" dirty="0">
                <a:hlinkClick r:id="rId3"/>
              </a:rPr>
              <a:t>LA Register</a:t>
            </a:r>
            <a:endParaRPr lang="en-US" dirty="0"/>
          </a:p>
          <a:p>
            <a:pPr eaLnBrk="1" hangingPunct="1"/>
            <a:r>
              <a:rPr lang="en-US" dirty="0"/>
              <a:t>Electronic Notice</a:t>
            </a:r>
          </a:p>
          <a:p>
            <a:r>
              <a:rPr lang="en-US" dirty="0">
                <a:hlinkClick r:id="rId4"/>
              </a:rPr>
              <a:t>http://www.regulations.gov</a:t>
            </a:r>
            <a:endParaRPr lang="en-US" dirty="0"/>
          </a:p>
          <a:p>
            <a:pPr eaLnBrk="1" hangingPunct="1"/>
            <a:r>
              <a:rPr lang="en-US" dirty="0" smtClean="0"/>
              <a:t>Documents that have ‘‘general applicability and legal effect’’ must be published in the FR.</a:t>
            </a:r>
          </a:p>
          <a:p>
            <a:pPr lvl="1" eaLnBrk="1" hangingPunct="1"/>
            <a:r>
              <a:rPr lang="en-US" dirty="0" smtClean="0"/>
              <a:t>Must interpretative rules be published in the FR?</a:t>
            </a:r>
          </a:p>
          <a:p>
            <a:pPr lvl="1" eaLnBrk="1" hangingPunct="1"/>
            <a:r>
              <a:rPr lang="en-US" dirty="0" smtClean="0"/>
              <a:t>What does failure to publish indicate?</a:t>
            </a:r>
          </a:p>
          <a:p>
            <a:pPr lvl="1" eaLnBrk="1" hangingPunct="1"/>
            <a:r>
              <a:rPr lang="en-US" dirty="0" smtClean="0"/>
              <a:t>Does this make sense?</a:t>
            </a:r>
          </a:p>
          <a:p>
            <a:pPr eaLnBrk="1" hangingPunct="1"/>
            <a:r>
              <a:rPr lang="en-US" dirty="0" smtClean="0"/>
              <a:t>Is it important that the agency clearly label the rule as interpretative?</a:t>
            </a:r>
          </a:p>
        </p:txBody>
      </p:sp>
    </p:spTree>
    <p:extLst>
      <p:ext uri="{BB962C8B-B14F-4D97-AF65-F5344CB8AC3E}">
        <p14:creationId xmlns:p14="http://schemas.microsoft.com/office/powerpoint/2010/main" val="1966510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01BF38-732F-4FC8-AD8A-10E870E3FF46}" type="slidenum">
              <a:rPr lang="en-US" smtClean="0"/>
              <a:pPr/>
              <a:t>2</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EPA Example </a:t>
            </a:r>
            <a:r>
              <a:rPr lang="en-US" dirty="0" smtClean="0"/>
              <a:t>– Is This Definition a Rule?</a:t>
            </a:r>
            <a:endParaRPr lang="en-US" dirty="0" smtClean="0"/>
          </a:p>
        </p:txBody>
      </p:sp>
      <p:sp>
        <p:nvSpPr>
          <p:cNvPr id="15364" name="Rectangle 3"/>
          <p:cNvSpPr>
            <a:spLocks noGrp="1" noChangeArrowheads="1"/>
          </p:cNvSpPr>
          <p:nvPr>
            <p:ph type="body" idx="1"/>
          </p:nvPr>
        </p:nvSpPr>
        <p:spPr/>
        <p:txBody>
          <a:bodyPr>
            <a:normAutofit lnSpcReduction="10000"/>
          </a:bodyPr>
          <a:lstStyle/>
          <a:p>
            <a:pPr eaLnBrk="1" hangingPunct="1"/>
            <a:r>
              <a:rPr lang="en-US" dirty="0" smtClean="0"/>
              <a:t>EPA says that the term “waters of the United States” (which defines the jurisdiction of EPA under the Clean Water Act) includes wetlands that potentially provide habitat to migratory birds. </a:t>
            </a:r>
            <a:endParaRPr lang="en-US" dirty="0" smtClean="0"/>
          </a:p>
          <a:p>
            <a:pPr lvl="1" eaLnBrk="1" hangingPunct="1"/>
            <a:r>
              <a:rPr lang="en-US" dirty="0" smtClean="0"/>
              <a:t>This might include a pothole in a field, not otherwise connected to a waterway.</a:t>
            </a:r>
          </a:p>
          <a:p>
            <a:pPr eaLnBrk="1" hangingPunct="1"/>
            <a:r>
              <a:rPr lang="en-US" dirty="0" smtClean="0"/>
              <a:t>If the EPA has jurisdiction over the wetland, it will become expensive or impossible to drain or develop the area.</a:t>
            </a:r>
            <a:endParaRPr lang="en-US" dirty="0" smtClean="0"/>
          </a:p>
        </p:txBody>
      </p:sp>
    </p:spTree>
    <p:extLst>
      <p:ext uri="{BB962C8B-B14F-4D97-AF65-F5344CB8AC3E}">
        <p14:creationId xmlns:p14="http://schemas.microsoft.com/office/powerpoint/2010/main" val="1416601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Rule or Legislative Rule </a:t>
            </a:r>
            <a:br>
              <a:rPr lang="en-US" dirty="0" smtClean="0"/>
            </a:br>
            <a:r>
              <a:rPr lang="en-US" dirty="0" smtClean="0"/>
              <a:t>Wrap </a:t>
            </a:r>
            <a:r>
              <a:rPr lang="en-US" dirty="0"/>
              <a:t>U</a:t>
            </a:r>
            <a:r>
              <a:rPr lang="en-US" dirty="0" smtClean="0"/>
              <a:t>p</a:t>
            </a:r>
            <a:endParaRPr lang="en-US" dirty="0"/>
          </a:p>
        </p:txBody>
      </p:sp>
      <p:sp>
        <p:nvSpPr>
          <p:cNvPr id="5" name="Subtitle 4"/>
          <p:cNvSpPr>
            <a:spLocks noGrp="1"/>
          </p:cNvSpPr>
          <p:nvPr>
            <p:ph idx="1"/>
          </p:nvPr>
        </p:nvSpPr>
        <p:spPr/>
        <p:txBody>
          <a:bodyPr/>
          <a:lstStyle/>
          <a:p>
            <a:r>
              <a:rPr lang="en-US" dirty="0" smtClean="0"/>
              <a:t>Does it force regulated parties to change their actions?</a:t>
            </a:r>
          </a:p>
          <a:p>
            <a:r>
              <a:rPr lang="en-US" dirty="0" smtClean="0"/>
              <a:t>Does the agency treat it as binding?</a:t>
            </a:r>
          </a:p>
          <a:p>
            <a:pPr lvl="1"/>
            <a:r>
              <a:rPr lang="en-US" dirty="0" smtClean="0"/>
              <a:t>Does it allow exceptions?</a:t>
            </a:r>
          </a:p>
          <a:p>
            <a:r>
              <a:rPr lang="en-US" dirty="0" smtClean="0"/>
              <a:t>Is it necessary to enforce the statute?</a:t>
            </a:r>
          </a:p>
          <a:p>
            <a:pPr lvl="1"/>
            <a:r>
              <a:rPr lang="en-US" dirty="0" smtClean="0"/>
              <a:t>List of pollutants, for example.</a:t>
            </a:r>
          </a:p>
          <a:p>
            <a:r>
              <a:rPr lang="en-US" dirty="0" smtClean="0"/>
              <a:t>Does it provide specific details which limit the action of regulated parties?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20</a:t>
            </a:fld>
            <a:endParaRPr lang="en-US"/>
          </a:p>
        </p:txBody>
      </p:sp>
    </p:spTree>
    <p:extLst>
      <p:ext uri="{BB962C8B-B14F-4D97-AF65-F5344CB8AC3E}">
        <p14:creationId xmlns:p14="http://schemas.microsoft.com/office/powerpoint/2010/main" val="3569069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and Public Procedures Are Impracticable, Unnecessary, or Contrary to the Public Interest</a:t>
            </a:r>
            <a:endParaRPr lang="en-US" dirty="0"/>
          </a:p>
        </p:txBody>
      </p:sp>
      <p:sp>
        <p:nvSpPr>
          <p:cNvPr id="5" name="Subtitle 4"/>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21</a:t>
            </a:fld>
            <a:endParaRPr lang="en-US"/>
          </a:p>
        </p:txBody>
      </p:sp>
    </p:spTree>
    <p:extLst>
      <p:ext uri="{BB962C8B-B14F-4D97-AF65-F5344CB8AC3E}">
        <p14:creationId xmlns:p14="http://schemas.microsoft.com/office/powerpoint/2010/main" val="107087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B50509-B10D-488B-A976-A9842ECF97A9}" type="slidenum">
              <a:rPr lang="en-US" smtClean="0"/>
              <a:pPr/>
              <a:t>22</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Actions where Secrecy is Important</a:t>
            </a:r>
          </a:p>
        </p:txBody>
      </p:sp>
      <p:sp>
        <p:nvSpPr>
          <p:cNvPr id="7172" name="Rectangle 3"/>
          <p:cNvSpPr>
            <a:spLocks noGrp="1" noChangeArrowheads="1"/>
          </p:cNvSpPr>
          <p:nvPr>
            <p:ph type="body" idx="1"/>
          </p:nvPr>
        </p:nvSpPr>
        <p:spPr/>
        <p:txBody>
          <a:bodyPr/>
          <a:lstStyle/>
          <a:p>
            <a:pPr eaLnBrk="1" hangingPunct="1"/>
            <a:r>
              <a:rPr lang="en-US" dirty="0" smtClean="0"/>
              <a:t>Wage and price controls</a:t>
            </a:r>
          </a:p>
          <a:p>
            <a:pPr eaLnBrk="1" hangingPunct="1"/>
            <a:r>
              <a:rPr lang="en-US" dirty="0" smtClean="0"/>
              <a:t>Bidding on contracts</a:t>
            </a:r>
          </a:p>
          <a:p>
            <a:pPr eaLnBrk="1" hangingPunct="1"/>
            <a:r>
              <a:rPr lang="en-US" dirty="0" smtClean="0"/>
              <a:t>Negotiations on land purchases and sales</a:t>
            </a:r>
          </a:p>
        </p:txBody>
      </p:sp>
    </p:spTree>
    <p:extLst>
      <p:ext uri="{BB962C8B-B14F-4D97-AF65-F5344CB8AC3E}">
        <p14:creationId xmlns:p14="http://schemas.microsoft.com/office/powerpoint/2010/main" val="18691659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15906C-666E-4448-9D2C-951100795A0B}" type="slidenum">
              <a:rPr lang="en-US" smtClean="0"/>
              <a:pPr/>
              <a:t>23</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Emergencies and Impracticality </a:t>
            </a:r>
          </a:p>
        </p:txBody>
      </p:sp>
      <p:sp>
        <p:nvSpPr>
          <p:cNvPr id="210947" name="Rectangle 3"/>
          <p:cNvSpPr>
            <a:spLocks noGrp="1" noChangeArrowheads="1"/>
          </p:cNvSpPr>
          <p:nvPr>
            <p:ph type="body" idx="1"/>
          </p:nvPr>
        </p:nvSpPr>
        <p:spPr/>
        <p:txBody>
          <a:bodyPr>
            <a:normAutofit/>
          </a:bodyPr>
          <a:lstStyle/>
          <a:p>
            <a:pPr eaLnBrk="1" hangingPunct="1">
              <a:defRPr/>
            </a:pPr>
            <a:r>
              <a:rPr lang="en-US" dirty="0" smtClean="0"/>
              <a:t>Emergency Rules</a:t>
            </a:r>
          </a:p>
          <a:p>
            <a:pPr lvl="1" eaLnBrk="1" hangingPunct="1">
              <a:defRPr/>
            </a:pPr>
            <a:r>
              <a:rPr lang="en-US" dirty="0">
                <a:hlinkClick r:id="rId2"/>
              </a:rPr>
              <a:t>http://</a:t>
            </a:r>
            <a:r>
              <a:rPr lang="en-US" dirty="0" smtClean="0">
                <a:hlinkClick r:id="rId2"/>
              </a:rPr>
              <a:t>doa.louisiana.gov/osr/emr/emr.htm</a:t>
            </a:r>
            <a:endParaRPr lang="en-US" dirty="0" smtClean="0"/>
          </a:p>
          <a:p>
            <a:pPr lvl="1" eaLnBrk="1" hangingPunct="1">
              <a:defRPr/>
            </a:pPr>
            <a:r>
              <a:rPr lang="en-US" dirty="0" smtClean="0"/>
              <a:t>Misused in LA</a:t>
            </a:r>
          </a:p>
          <a:p>
            <a:pPr lvl="1" eaLnBrk="1" hangingPunct="1">
              <a:defRPr/>
            </a:pPr>
            <a:r>
              <a:rPr lang="en-US" dirty="0" smtClean="0"/>
              <a:t>This </a:t>
            </a:r>
            <a:r>
              <a:rPr lang="en-US" dirty="0" smtClean="0">
                <a:hlinkClick r:id="rId3"/>
              </a:rPr>
              <a:t>GAO Report</a:t>
            </a:r>
            <a:r>
              <a:rPr lang="en-US" dirty="0" smtClean="0"/>
              <a:t> </a:t>
            </a:r>
            <a:r>
              <a:rPr lang="en-US" dirty="0" smtClean="0"/>
              <a:t>indicates that the feds may also misuse this exception.</a:t>
            </a:r>
          </a:p>
          <a:p>
            <a:pPr eaLnBrk="1" hangingPunct="1">
              <a:defRPr/>
            </a:pPr>
            <a:r>
              <a:rPr lang="en-US" dirty="0" smtClean="0"/>
              <a:t>Interim </a:t>
            </a:r>
            <a:r>
              <a:rPr lang="en-US" dirty="0" smtClean="0"/>
              <a:t>Final Rules</a:t>
            </a:r>
          </a:p>
          <a:p>
            <a:pPr lvl="1" eaLnBrk="1" hangingPunct="1">
              <a:defRPr/>
            </a:pPr>
            <a:r>
              <a:rPr lang="en-US" dirty="0" smtClean="0"/>
              <a:t>Published and in effect, but will be modified after comments are in.</a:t>
            </a:r>
          </a:p>
        </p:txBody>
      </p:sp>
    </p:spTree>
    <p:extLst>
      <p:ext uri="{BB962C8B-B14F-4D97-AF65-F5344CB8AC3E}">
        <p14:creationId xmlns:p14="http://schemas.microsoft.com/office/powerpoint/2010/main" val="2182745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Constraints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GAO found that agencies frequently skip notice and comment when they have to make a rule with a short timeframe.</a:t>
            </a:r>
          </a:p>
          <a:p>
            <a:pPr lvl="1"/>
            <a:r>
              <a:rPr lang="en-US" dirty="0" smtClean="0"/>
              <a:t>Usually statutory deadlines, or a version of emergencies.</a:t>
            </a:r>
          </a:p>
          <a:p>
            <a:pPr lvl="1"/>
            <a:r>
              <a:rPr lang="en-US" dirty="0" smtClean="0"/>
              <a:t>Classic would be hunting seasons.</a:t>
            </a:r>
          </a:p>
          <a:p>
            <a:r>
              <a:rPr lang="en-US" dirty="0" smtClean="0"/>
              <a:t>How would this have helped in the Regulators?</a:t>
            </a:r>
          </a:p>
          <a:p>
            <a:pPr lvl="1"/>
            <a:r>
              <a:rPr lang="en-US" dirty="0" smtClean="0"/>
              <a:t>How did notice and comment improve the rule?</a:t>
            </a:r>
          </a:p>
          <a:p>
            <a:pPr lvl="0"/>
            <a:r>
              <a:rPr lang="en-US" dirty="0" smtClean="0"/>
              <a:t>Should the agency be able to use this exception if has delayed rulemaking?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24</a:t>
            </a:fld>
            <a:endParaRPr lang="en-US"/>
          </a:p>
        </p:txBody>
      </p:sp>
    </p:spTree>
    <p:extLst>
      <p:ext uri="{BB962C8B-B14F-4D97-AF65-F5344CB8AC3E}">
        <p14:creationId xmlns:p14="http://schemas.microsoft.com/office/powerpoint/2010/main" val="13418510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Corrections</a:t>
            </a:r>
            <a:endParaRPr lang="en-US" dirty="0"/>
          </a:p>
        </p:txBody>
      </p:sp>
      <p:sp>
        <p:nvSpPr>
          <p:cNvPr id="3" name="Content Placeholder 2"/>
          <p:cNvSpPr>
            <a:spLocks noGrp="1"/>
          </p:cNvSpPr>
          <p:nvPr>
            <p:ph idx="1"/>
          </p:nvPr>
        </p:nvSpPr>
        <p:spPr/>
        <p:txBody>
          <a:bodyPr/>
          <a:lstStyle/>
          <a:p>
            <a:pPr eaLnBrk="1" hangingPunct="1">
              <a:defRPr/>
            </a:pPr>
            <a:r>
              <a:rPr lang="en-US" dirty="0" smtClean="0"/>
              <a:t>Calculations and other non-discretionary rules</a:t>
            </a:r>
          </a:p>
          <a:p>
            <a:pPr eaLnBrk="1" hangingPunct="1">
              <a:defRPr/>
            </a:pPr>
            <a:r>
              <a:rPr lang="en-US" dirty="0" smtClean="0"/>
              <a:t>Technical corrections</a:t>
            </a:r>
          </a:p>
          <a:p>
            <a:pPr lvl="1" eaLnBrk="1" hangingPunct="1">
              <a:defRPr/>
            </a:pPr>
            <a:r>
              <a:rPr lang="en-US" dirty="0" smtClean="0"/>
              <a:t>Can require notice and comment if the correction causes a different result.</a:t>
            </a:r>
          </a:p>
          <a:p>
            <a:pPr eaLnBrk="1" hangingPunct="1">
              <a:defRPr/>
            </a:pPr>
            <a:r>
              <a:rPr lang="en-US" dirty="0" smtClean="0"/>
              <a:t>Theory is that these are mechanical and thus notice and comment would not add any new information.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25</a:t>
            </a:fld>
            <a:endParaRPr lang="en-US"/>
          </a:p>
        </p:txBody>
      </p:sp>
    </p:spTree>
    <p:extLst>
      <p:ext uri="{BB962C8B-B14F-4D97-AF65-F5344CB8AC3E}">
        <p14:creationId xmlns:p14="http://schemas.microsoft.com/office/powerpoint/2010/main" val="3768422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Procedures of Notice-and-Comment Rulemaking</a:t>
            </a:r>
            <a:endParaRPr lang="en-US" dirty="0"/>
          </a:p>
        </p:txBody>
      </p:sp>
      <p:sp>
        <p:nvSpPr>
          <p:cNvPr id="5" name="Subtitle 4"/>
          <p:cNvSpPr>
            <a:spLocks noGrp="1"/>
          </p:cNvSpPr>
          <p:nvPr>
            <p:ph type="subTitle" idx="1"/>
          </p:nvPr>
        </p:nvSpPr>
        <p:spPr/>
        <p:txBody>
          <a:bodyPr/>
          <a:lstStyle/>
          <a:p>
            <a:r>
              <a:rPr lang="en-US" dirty="0" smtClean="0"/>
              <a:t>Continued </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26</a:t>
            </a:fld>
            <a:endParaRPr lang="en-US"/>
          </a:p>
        </p:txBody>
      </p:sp>
    </p:spTree>
    <p:extLst>
      <p:ext uri="{BB962C8B-B14F-4D97-AF65-F5344CB8AC3E}">
        <p14:creationId xmlns:p14="http://schemas.microsoft.com/office/powerpoint/2010/main" val="1955077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B402CA-41FB-463B-BD05-454B960543CA}" type="slidenum">
              <a:rPr lang="en-US" smtClean="0"/>
              <a:pPr/>
              <a:t>27</a:t>
            </a:fld>
            <a:endParaRPr lang="en-US" smtClean="0"/>
          </a:p>
        </p:txBody>
      </p:sp>
      <p:sp>
        <p:nvSpPr>
          <p:cNvPr id="35843" name="Rectangle 2"/>
          <p:cNvSpPr>
            <a:spLocks noGrp="1" noChangeArrowheads="1"/>
          </p:cNvSpPr>
          <p:nvPr>
            <p:ph type="title"/>
          </p:nvPr>
        </p:nvSpPr>
        <p:spPr/>
        <p:txBody>
          <a:bodyPr/>
          <a:lstStyle/>
          <a:p>
            <a:pPr eaLnBrk="1" hangingPunct="1"/>
            <a:r>
              <a:rPr lang="en-US" i="1" dirty="0"/>
              <a:t>Chocolate Manufacturers </a:t>
            </a:r>
            <a:r>
              <a:rPr lang="en-US" i="1" dirty="0" err="1"/>
              <a:t>Ass’n</a:t>
            </a:r>
            <a:r>
              <a:rPr lang="en-US" i="1" dirty="0"/>
              <a:t> v. Block, </a:t>
            </a:r>
            <a:r>
              <a:rPr lang="en-US" dirty="0"/>
              <a:t>755 F.2d 1098 (4th Cir. 1985</a:t>
            </a:r>
            <a:r>
              <a:rPr lang="en-US" dirty="0" smtClean="0"/>
              <a:t>)</a:t>
            </a:r>
            <a:endParaRPr lang="en-US" i="1" dirty="0" smtClean="0"/>
          </a:p>
        </p:txBody>
      </p:sp>
      <p:sp>
        <p:nvSpPr>
          <p:cNvPr id="35844" name="Rectangle 3"/>
          <p:cNvSpPr>
            <a:spLocks noGrp="1" noChangeArrowheads="1"/>
          </p:cNvSpPr>
          <p:nvPr>
            <p:ph type="body" idx="1"/>
          </p:nvPr>
        </p:nvSpPr>
        <p:spPr/>
        <p:txBody>
          <a:bodyPr/>
          <a:lstStyle/>
          <a:p>
            <a:pPr eaLnBrk="1" hangingPunct="1">
              <a:lnSpc>
                <a:spcPct val="80000"/>
              </a:lnSpc>
            </a:pPr>
            <a:r>
              <a:rPr lang="en-US" dirty="0" smtClean="0">
                <a:hlinkClick r:id="rId2"/>
              </a:rPr>
              <a:t>What is WIC</a:t>
            </a:r>
            <a:r>
              <a:rPr lang="en-US" dirty="0" smtClean="0"/>
              <a:t>?</a:t>
            </a:r>
          </a:p>
          <a:p>
            <a:pPr eaLnBrk="1" hangingPunct="1">
              <a:lnSpc>
                <a:spcPct val="80000"/>
              </a:lnSpc>
            </a:pPr>
            <a:r>
              <a:rPr lang="en-US" dirty="0" smtClean="0"/>
              <a:t>What evil substance in what food did the proposed rules propose to regulate?</a:t>
            </a:r>
          </a:p>
          <a:p>
            <a:pPr eaLnBrk="1" hangingPunct="1">
              <a:lnSpc>
                <a:spcPct val="80000"/>
              </a:lnSpc>
            </a:pPr>
            <a:r>
              <a:rPr lang="en-US" dirty="0" smtClean="0"/>
              <a:t>How was the final rule different from the proposed rule?</a:t>
            </a:r>
          </a:p>
          <a:p>
            <a:pPr lvl="1" eaLnBrk="1" hangingPunct="1">
              <a:lnSpc>
                <a:spcPct val="80000"/>
              </a:lnSpc>
            </a:pPr>
            <a:r>
              <a:rPr lang="en-US" dirty="0" smtClean="0"/>
              <a:t>What new product was regulated?</a:t>
            </a:r>
          </a:p>
        </p:txBody>
      </p:sp>
    </p:spTree>
    <p:extLst>
      <p:ext uri="{BB962C8B-B14F-4D97-AF65-F5344CB8AC3E}">
        <p14:creationId xmlns:p14="http://schemas.microsoft.com/office/powerpoint/2010/main" val="2894196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3D4ECF-093D-4226-97A9-8D3A2433570D}" type="slidenum">
              <a:rPr lang="en-US" smtClean="0"/>
              <a:pPr/>
              <a:t>28</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The Notice Problem</a:t>
            </a:r>
          </a:p>
        </p:txBody>
      </p:sp>
      <p:sp>
        <p:nvSpPr>
          <p:cNvPr id="3686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What was the CMA's claim?</a:t>
            </a:r>
          </a:p>
          <a:p>
            <a:pPr eaLnBrk="1" hangingPunct="1">
              <a:lnSpc>
                <a:spcPct val="90000"/>
              </a:lnSpc>
            </a:pPr>
            <a:r>
              <a:rPr lang="en-US" dirty="0" smtClean="0"/>
              <a:t>What was the agency defense?</a:t>
            </a:r>
          </a:p>
          <a:p>
            <a:pPr eaLnBrk="1" hangingPunct="1">
              <a:lnSpc>
                <a:spcPct val="90000"/>
              </a:lnSpc>
            </a:pPr>
            <a:r>
              <a:rPr lang="en-US" dirty="0" smtClean="0"/>
              <a:t>Does the rule have to be the same?</a:t>
            </a:r>
          </a:p>
          <a:p>
            <a:pPr lvl="1" eaLnBrk="1" hangingPunct="1">
              <a:lnSpc>
                <a:spcPct val="90000"/>
              </a:lnSpc>
            </a:pPr>
            <a:r>
              <a:rPr lang="en-US" dirty="0" smtClean="0"/>
              <a:t>Why have notice and comment then?</a:t>
            </a:r>
          </a:p>
          <a:p>
            <a:pPr lvl="1" eaLnBrk="1" hangingPunct="1">
              <a:lnSpc>
                <a:spcPct val="90000"/>
              </a:lnSpc>
            </a:pPr>
            <a:r>
              <a:rPr lang="en-US" dirty="0" smtClean="0"/>
              <a:t>What is the logical outgrowth test?</a:t>
            </a:r>
          </a:p>
          <a:p>
            <a:pPr lvl="1" eaLnBrk="1" hangingPunct="1">
              <a:lnSpc>
                <a:spcPct val="90000"/>
              </a:lnSpc>
            </a:pPr>
            <a:r>
              <a:rPr lang="en-US" dirty="0" smtClean="0"/>
              <a:t>How would you use it in this case?</a:t>
            </a:r>
          </a:p>
          <a:p>
            <a:pPr eaLnBrk="1" hangingPunct="1">
              <a:lnSpc>
                <a:spcPct val="90000"/>
              </a:lnSpc>
            </a:pPr>
            <a:r>
              <a:rPr lang="en-US" dirty="0" smtClean="0"/>
              <a:t>What did the court order in this case?</a:t>
            </a:r>
          </a:p>
          <a:p>
            <a:pPr eaLnBrk="1" hangingPunct="1">
              <a:lnSpc>
                <a:spcPct val="90000"/>
              </a:lnSpc>
            </a:pPr>
            <a:r>
              <a:rPr lang="en-US" dirty="0" smtClean="0"/>
              <a:t>What will the CMA do if a new proposed rule includes them?</a:t>
            </a:r>
          </a:p>
        </p:txBody>
      </p:sp>
    </p:spTree>
    <p:extLst>
      <p:ext uri="{BB962C8B-B14F-4D97-AF65-F5344CB8AC3E}">
        <p14:creationId xmlns:p14="http://schemas.microsoft.com/office/powerpoint/2010/main" val="34739747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72090A-4356-4F9C-BFF1-B23EA09B9E36}" type="slidenum">
              <a:rPr lang="en-US" smtClean="0"/>
              <a:pPr/>
              <a:t>29</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Limits on Logical Outgrowth - </a:t>
            </a:r>
            <a:r>
              <a:rPr lang="en-US" i="1" dirty="0" smtClean="0"/>
              <a:t>Arizona Public Service Co. v. E.P.A.</a:t>
            </a:r>
            <a:r>
              <a:rPr lang="en-US" dirty="0" smtClean="0"/>
              <a:t> </a:t>
            </a:r>
          </a:p>
        </p:txBody>
      </p:sp>
      <p:sp>
        <p:nvSpPr>
          <p:cNvPr id="37892" name="Rectangle 3"/>
          <p:cNvSpPr>
            <a:spLocks noGrp="1" noChangeArrowheads="1"/>
          </p:cNvSpPr>
          <p:nvPr>
            <p:ph type="body" idx="1"/>
          </p:nvPr>
        </p:nvSpPr>
        <p:spPr/>
        <p:txBody>
          <a:bodyPr>
            <a:normAutofit fontScale="92500"/>
          </a:bodyPr>
          <a:lstStyle/>
          <a:p>
            <a:pPr eaLnBrk="1" hangingPunct="1"/>
            <a:r>
              <a:rPr lang="en-US" dirty="0" smtClean="0"/>
              <a:t>What did the EPA propose that Indian Tribes be allowed to do that states were doing?</a:t>
            </a:r>
          </a:p>
          <a:p>
            <a:pPr lvl="1" eaLnBrk="1" hangingPunct="1"/>
            <a:r>
              <a:rPr lang="en-US" dirty="0" smtClean="0"/>
              <a:t>State plans are subject to judicial review</a:t>
            </a:r>
          </a:p>
          <a:p>
            <a:pPr lvl="1" eaLnBrk="1" hangingPunct="1"/>
            <a:r>
              <a:rPr lang="en-US" dirty="0" smtClean="0"/>
              <a:t>Why did the tribes object to this in comments?</a:t>
            </a:r>
          </a:p>
          <a:p>
            <a:pPr eaLnBrk="1" hangingPunct="1"/>
            <a:r>
              <a:rPr lang="en-US" dirty="0" smtClean="0"/>
              <a:t>How was the rule changed?</a:t>
            </a:r>
          </a:p>
          <a:p>
            <a:pPr eaLnBrk="1" hangingPunct="1"/>
            <a:r>
              <a:rPr lang="en-US" dirty="0" smtClean="0"/>
              <a:t>What was the claim by plaintiffs?</a:t>
            </a:r>
          </a:p>
          <a:p>
            <a:pPr eaLnBrk="1" hangingPunct="1"/>
            <a:r>
              <a:rPr lang="en-US" dirty="0" smtClean="0"/>
              <a:t>How did the court analyze the problem?</a:t>
            </a:r>
          </a:p>
          <a:p>
            <a:pPr lvl="1" eaLnBrk="1" hangingPunct="1"/>
            <a:r>
              <a:rPr lang="en-US" dirty="0" smtClean="0"/>
              <a:t>Why shouldn't the change have been a surprise?</a:t>
            </a:r>
          </a:p>
        </p:txBody>
      </p:sp>
    </p:spTree>
    <p:extLst>
      <p:ext uri="{BB962C8B-B14F-4D97-AF65-F5344CB8AC3E}">
        <p14:creationId xmlns:p14="http://schemas.microsoft.com/office/powerpoint/2010/main" val="1724264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smtClean="0"/>
              <a:t>Is this an Interpretative Rule or a Legislative Rule?</a:t>
            </a:r>
            <a:endParaRPr lang="en-US" dirty="0"/>
          </a:p>
        </p:txBody>
      </p:sp>
      <p:sp>
        <p:nvSpPr>
          <p:cNvPr id="3" name="Content Placeholder 2"/>
          <p:cNvSpPr>
            <a:spLocks noGrp="1"/>
          </p:cNvSpPr>
          <p:nvPr>
            <p:ph idx="1"/>
          </p:nvPr>
        </p:nvSpPr>
        <p:spPr/>
        <p:txBody>
          <a:bodyPr>
            <a:normAutofit lnSpcReduction="10000"/>
          </a:bodyPr>
          <a:lstStyle/>
          <a:p>
            <a:pPr lvl="0" eaLnBrk="1" hangingPunct="1"/>
            <a:r>
              <a:rPr lang="en-US" dirty="0" smtClean="0"/>
              <a:t>Can we tell by just looking at the rule?</a:t>
            </a:r>
          </a:p>
          <a:p>
            <a:pPr lvl="0" eaLnBrk="1" hangingPunct="1"/>
            <a:r>
              <a:rPr lang="en-US" dirty="0" smtClean="0"/>
              <a:t>How might this definition affect the value of the wetlands?</a:t>
            </a:r>
          </a:p>
          <a:p>
            <a:pPr lvl="1" eaLnBrk="1" hangingPunct="1"/>
            <a:r>
              <a:rPr lang="en-US" dirty="0" smtClean="0"/>
              <a:t>Is this a “substantial impact”?</a:t>
            </a:r>
          </a:p>
          <a:p>
            <a:pPr eaLnBrk="1" hangingPunct="1"/>
            <a:r>
              <a:rPr lang="en-US" dirty="0" smtClean="0"/>
              <a:t>Assuming that it is a substantial impact, how can the agency defend not using notice and comment?</a:t>
            </a:r>
          </a:p>
          <a:p>
            <a:pPr lvl="0" eaLnBrk="1" hangingPunct="1"/>
            <a:r>
              <a:rPr lang="en-US" dirty="0" smtClean="0"/>
              <a:t>The</a:t>
            </a:r>
            <a:r>
              <a:rPr lang="en-US" baseline="0" dirty="0" smtClean="0"/>
              <a:t> substantial impact test has now been mostly abandoned in favor of the “legally binding” test.</a:t>
            </a:r>
            <a:endParaRPr lang="en-US" dirty="0"/>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3</a:t>
            </a:fld>
            <a:endParaRPr lang="en-US"/>
          </a:p>
        </p:txBody>
      </p:sp>
    </p:spTree>
    <p:extLst>
      <p:ext uri="{BB962C8B-B14F-4D97-AF65-F5344CB8AC3E}">
        <p14:creationId xmlns:p14="http://schemas.microsoft.com/office/powerpoint/2010/main" val="1937368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Publishing Legislative </a:t>
            </a:r>
            <a:r>
              <a:rPr lang="en-US" dirty="0" smtClean="0"/>
              <a:t>Rules that do not need Notice and Comment</a:t>
            </a:r>
            <a:endParaRPr lang="en-US" dirty="0"/>
          </a:p>
        </p:txBody>
      </p:sp>
      <p:sp>
        <p:nvSpPr>
          <p:cNvPr id="3" name="Content Placeholder 2"/>
          <p:cNvSpPr>
            <a:spLocks noGrp="1"/>
          </p:cNvSpPr>
          <p:nvPr>
            <p:ph idx="1"/>
          </p:nvPr>
        </p:nvSpPr>
        <p:spPr/>
        <p:txBody>
          <a:bodyPr/>
          <a:lstStyle/>
          <a:p>
            <a:r>
              <a:rPr lang="en-US" dirty="0" smtClean="0">
                <a:hlinkClick r:id="rId2"/>
              </a:rPr>
              <a:t>http://biotech.law.lsu.edu/Courses/study_aids/adlaw/552_update.HTM</a:t>
            </a:r>
            <a:endParaRPr lang="en-US" dirty="0" smtClean="0"/>
          </a:p>
          <a:p>
            <a:pPr lvl="1"/>
            <a:r>
              <a:rPr lang="en-US" dirty="0" smtClean="0"/>
              <a:t>See (D)</a:t>
            </a:r>
          </a:p>
          <a:p>
            <a:r>
              <a:rPr lang="en-US" dirty="0" smtClean="0"/>
              <a:t>What if the agency does not publish the document in the FR, but puts it on the Internet? (Which has become very common.)</a:t>
            </a:r>
          </a:p>
          <a:p>
            <a:pPr lvl="1"/>
            <a:r>
              <a:rPr lang="en-US" dirty="0" smtClean="0"/>
              <a:t>“Except </a:t>
            </a:r>
            <a:r>
              <a:rPr lang="en-US" dirty="0"/>
              <a:t>to the extent that a person has actual and timely notice of the terms </a:t>
            </a:r>
            <a:r>
              <a:rPr lang="en-US" dirty="0" smtClean="0"/>
              <a:t>thereof...”</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30</a:t>
            </a:fld>
            <a:endParaRPr lang="en-US"/>
          </a:p>
        </p:txBody>
      </p:sp>
    </p:spTree>
    <p:extLst>
      <p:ext uri="{BB962C8B-B14F-4D97-AF65-F5344CB8AC3E}">
        <p14:creationId xmlns:p14="http://schemas.microsoft.com/office/powerpoint/2010/main" val="9714320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E9FB2C-36F8-4FA0-BFD4-580A7B826AAE}" type="slidenum">
              <a:rPr lang="en-US" smtClean="0"/>
              <a:pPr/>
              <a:t>31</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What about Technical Information Underlying the Rule? (not in book)</a:t>
            </a:r>
          </a:p>
        </p:txBody>
      </p:sp>
      <p:sp>
        <p:nvSpPr>
          <p:cNvPr id="38916" name="Rectangle 3"/>
          <p:cNvSpPr>
            <a:spLocks noGrp="1" noChangeArrowheads="1"/>
          </p:cNvSpPr>
          <p:nvPr>
            <p:ph type="body" idx="1"/>
          </p:nvPr>
        </p:nvSpPr>
        <p:spPr/>
        <p:txBody>
          <a:bodyPr/>
          <a:lstStyle/>
          <a:p>
            <a:pPr eaLnBrk="1" hangingPunct="1">
              <a:lnSpc>
                <a:spcPct val="90000"/>
              </a:lnSpc>
            </a:pPr>
            <a:r>
              <a:rPr lang="en-US" sz="2800" i="1" dirty="0" smtClean="0"/>
              <a:t>Portland Cement v. Ruckelshaus</a:t>
            </a:r>
            <a:r>
              <a:rPr lang="en-US" sz="2800" dirty="0" smtClean="0"/>
              <a:t>, 486 F2d 375 (1973)</a:t>
            </a:r>
          </a:p>
          <a:p>
            <a:pPr lvl="1" eaLnBrk="1" hangingPunct="1">
              <a:lnSpc>
                <a:spcPct val="90000"/>
              </a:lnSpc>
            </a:pPr>
            <a:r>
              <a:rPr lang="en-US" sz="2800" dirty="0" smtClean="0"/>
              <a:t>The agency must disclose the factual basis for the proposed rule, if it relied on scientific studies or other collections of </a:t>
            </a:r>
            <a:r>
              <a:rPr lang="en-US" sz="2800" dirty="0" smtClean="0"/>
              <a:t>information. </a:t>
            </a:r>
            <a:endParaRPr lang="en-US" sz="2800" dirty="0" smtClean="0"/>
          </a:p>
          <a:p>
            <a:pPr eaLnBrk="1" hangingPunct="1">
              <a:lnSpc>
                <a:spcPct val="90000"/>
              </a:lnSpc>
            </a:pPr>
            <a:r>
              <a:rPr lang="en-US" sz="2800" i="1" dirty="0" smtClean="0"/>
              <a:t>Connecticut Light and Power v. NRC</a:t>
            </a:r>
            <a:r>
              <a:rPr lang="en-US" sz="2800" dirty="0" smtClean="0"/>
              <a:t>, 673 F2d 525 (1982)?</a:t>
            </a:r>
          </a:p>
          <a:p>
            <a:pPr lvl="1" eaLnBrk="1" hangingPunct="1">
              <a:lnSpc>
                <a:spcPct val="90000"/>
              </a:lnSpc>
            </a:pPr>
            <a:r>
              <a:rPr lang="en-US" sz="2800" dirty="0" smtClean="0"/>
              <a:t>The agency cannot  hide technical information.</a:t>
            </a:r>
          </a:p>
          <a:p>
            <a:pPr eaLnBrk="1" hangingPunct="1">
              <a:lnSpc>
                <a:spcPct val="90000"/>
              </a:lnSpc>
            </a:pPr>
            <a:r>
              <a:rPr lang="en-US" sz="2800" dirty="0" smtClean="0"/>
              <a:t>Why is this a big deal in environmental regs?</a:t>
            </a:r>
          </a:p>
          <a:p>
            <a:pPr eaLnBrk="1" hangingPunct="1">
              <a:lnSpc>
                <a:spcPct val="90000"/>
              </a:lnSpc>
            </a:pPr>
            <a:r>
              <a:rPr lang="en-US" sz="2800" dirty="0" smtClean="0"/>
              <a:t>What are the potential downsides of this policy?</a:t>
            </a:r>
          </a:p>
        </p:txBody>
      </p:sp>
    </p:spTree>
    <p:extLst>
      <p:ext uri="{BB962C8B-B14F-4D97-AF65-F5344CB8AC3E}">
        <p14:creationId xmlns:p14="http://schemas.microsoft.com/office/powerpoint/2010/main" val="2992443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pPr eaLnBrk="1" hangingPunct="1"/>
            <a:r>
              <a:rPr lang="en-US" dirty="0" smtClean="0"/>
              <a:t>Additions to the Published Record</a:t>
            </a:r>
          </a:p>
        </p:txBody>
      </p:sp>
      <p:sp>
        <p:nvSpPr>
          <p:cNvPr id="2" name="Subtitle 1"/>
          <p:cNvSpPr>
            <a:spLocks noGrp="1"/>
          </p:cNvSpPr>
          <p:nvPr>
            <p:ph type="subTitle" idx="1"/>
          </p:nvPr>
        </p:nvSpPr>
        <p:spPr/>
        <p:txBody>
          <a:bodyPr/>
          <a:lstStyle/>
          <a:p>
            <a:r>
              <a:rPr lang="en-US" dirty="0"/>
              <a:t>(not in book)</a:t>
            </a:r>
          </a:p>
        </p:txBody>
      </p:sp>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6CA8E4-6A44-47B9-B474-8503F6714280}" type="slidenum">
              <a:rPr lang="en-US" smtClean="0"/>
              <a:pPr/>
              <a:t>32</a:t>
            </a:fld>
            <a:endParaRPr lang="en-US" smtClean="0"/>
          </a:p>
        </p:txBody>
      </p:sp>
    </p:spTree>
    <p:extLst>
      <p:ext uri="{BB962C8B-B14F-4D97-AF65-F5344CB8AC3E}">
        <p14:creationId xmlns:p14="http://schemas.microsoft.com/office/powerpoint/2010/main" val="2458802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pPr>
            <a:r>
              <a:rPr lang="en-US" i="1" dirty="0" err="1" smtClean="0"/>
              <a:t>Rybachek</a:t>
            </a:r>
            <a:r>
              <a:rPr lang="en-US" i="1" dirty="0" smtClean="0"/>
              <a:t> v EPA</a:t>
            </a:r>
            <a:r>
              <a:rPr lang="en-US" dirty="0" smtClean="0"/>
              <a:t>, 904 F.2d 1276 (1990)</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Gold mining under the CWA.</a:t>
            </a:r>
          </a:p>
          <a:p>
            <a:pPr lvl="1"/>
            <a:r>
              <a:rPr lang="en-US" dirty="0"/>
              <a:t>In a dubious reincarnation of the 1890's world of Yukon poet Robert Service, we deal here a century later with “strange things done in the midnight sun by the men who moil for gold</a:t>
            </a:r>
            <a:r>
              <a:rPr lang="en-US" dirty="0" smtClean="0"/>
              <a:t>.”, quoting </a:t>
            </a:r>
            <a:r>
              <a:rPr lang="en-US" b="0" i="1" dirty="0"/>
              <a:t>The Cremation of Sam McGee</a:t>
            </a:r>
            <a:endParaRPr lang="en-US" dirty="0" smtClean="0"/>
          </a:p>
          <a:p>
            <a:pPr lvl="1" eaLnBrk="1" hangingPunct="1">
              <a:lnSpc>
                <a:spcPct val="80000"/>
              </a:lnSpc>
            </a:pPr>
            <a:r>
              <a:rPr lang="en-US" dirty="0" smtClean="0"/>
              <a:t>EPA added 6000 pages of supporting info when responding to comments</a:t>
            </a:r>
          </a:p>
          <a:p>
            <a:pPr lvl="0" eaLnBrk="1" hangingPunct="1">
              <a:lnSpc>
                <a:spcPct val="80000"/>
              </a:lnSpc>
            </a:pPr>
            <a:r>
              <a:rPr lang="en-US" dirty="0" smtClean="0"/>
              <a:t>The agency may supplement the rulemaking record in response to comments asking for explanation.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33</a:t>
            </a:fld>
            <a:endParaRPr lang="en-US"/>
          </a:p>
        </p:txBody>
      </p:sp>
    </p:spTree>
    <p:extLst>
      <p:ext uri="{BB962C8B-B14F-4D97-AF65-F5344CB8AC3E}">
        <p14:creationId xmlns:p14="http://schemas.microsoft.com/office/powerpoint/2010/main" val="4144083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pPr>
            <a:r>
              <a:rPr lang="en-US" i="1" dirty="0" smtClean="0"/>
              <a:t>Idaho Farm Bureau Federation v. Babbitt</a:t>
            </a:r>
            <a:r>
              <a:rPr lang="en-US" dirty="0" smtClean="0"/>
              <a:t>, 58 F.3d 1392 (9th Cir. 1995)</a:t>
            </a:r>
            <a:endParaRPr lang="en-US" dirty="0"/>
          </a:p>
        </p:txBody>
      </p:sp>
      <p:sp>
        <p:nvSpPr>
          <p:cNvPr id="3" name="Content Placeholder 2"/>
          <p:cNvSpPr>
            <a:spLocks noGrp="1"/>
          </p:cNvSpPr>
          <p:nvPr>
            <p:ph idx="1"/>
          </p:nvPr>
        </p:nvSpPr>
        <p:spPr/>
        <p:txBody>
          <a:bodyPr/>
          <a:lstStyle/>
          <a:p>
            <a:pPr lvl="0"/>
            <a:r>
              <a:rPr lang="en-US" dirty="0" smtClean="0"/>
              <a:t>Endangered Species Act listing.</a:t>
            </a:r>
          </a:p>
          <a:p>
            <a:pPr lvl="0" eaLnBrk="1" hangingPunct="1">
              <a:lnSpc>
                <a:spcPct val="80000"/>
              </a:lnSpc>
            </a:pPr>
            <a:r>
              <a:rPr lang="en-US" dirty="0" smtClean="0"/>
              <a:t>Agency added a report to the record when it replied to comments, then relied on it in the final rule.</a:t>
            </a:r>
          </a:p>
          <a:p>
            <a:pPr lvl="0" eaLnBrk="1" hangingPunct="1">
              <a:lnSpc>
                <a:spcPct val="80000"/>
              </a:lnSpc>
            </a:pPr>
            <a:r>
              <a:rPr lang="en-US" dirty="0" smtClean="0"/>
              <a:t>The agency may not add new material and then rely on it without given an opportunity to comment on it.</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34</a:t>
            </a:fld>
            <a:endParaRPr lang="en-US"/>
          </a:p>
        </p:txBody>
      </p:sp>
    </p:spTree>
    <p:extLst>
      <p:ext uri="{BB962C8B-B14F-4D97-AF65-F5344CB8AC3E}">
        <p14:creationId xmlns:p14="http://schemas.microsoft.com/office/powerpoint/2010/main" val="1848225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Formal Rulemaking</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35</a:t>
            </a:fld>
            <a:endParaRPr lang="en-US"/>
          </a:p>
        </p:txBody>
      </p:sp>
    </p:spTree>
    <p:extLst>
      <p:ext uri="{BB962C8B-B14F-4D97-AF65-F5344CB8AC3E}">
        <p14:creationId xmlns:p14="http://schemas.microsoft.com/office/powerpoint/2010/main" val="9408718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Formal Rulemaking?</a:t>
            </a:r>
            <a:endParaRPr lang="en-US" dirty="0"/>
          </a:p>
        </p:txBody>
      </p:sp>
      <p:sp>
        <p:nvSpPr>
          <p:cNvPr id="3" name="Content Placeholder 2"/>
          <p:cNvSpPr>
            <a:spLocks noGrp="1"/>
          </p:cNvSpPr>
          <p:nvPr>
            <p:ph idx="1"/>
          </p:nvPr>
        </p:nvSpPr>
        <p:spPr/>
        <p:txBody>
          <a:bodyPr/>
          <a:lstStyle/>
          <a:p>
            <a:pPr eaLnBrk="1" hangingPunct="1"/>
            <a:r>
              <a:rPr lang="en-US" sz="2800" dirty="0" smtClean="0"/>
              <a:t>A rulemaking conducted as a trial type hearing</a:t>
            </a:r>
          </a:p>
          <a:p>
            <a:pPr lvl="1" eaLnBrk="1" hangingPunct="1"/>
            <a:r>
              <a:rPr lang="en-US" sz="2800" dirty="0" smtClean="0"/>
              <a:t>The agency support for the rule must be presented at the hearing</a:t>
            </a:r>
          </a:p>
          <a:p>
            <a:pPr lvl="1" eaLnBrk="1" hangingPunct="1"/>
            <a:r>
              <a:rPr lang="en-US" sz="2800" dirty="0" smtClean="0"/>
              <a:t>Interested parties may present and cross-examine evidence</a:t>
            </a:r>
          </a:p>
          <a:p>
            <a:pPr eaLnBrk="1" hangingPunct="1"/>
            <a:r>
              <a:rPr lang="en-US" sz="2800" dirty="0" smtClean="0"/>
              <a:t>History - grew out of rate making in the early 20</a:t>
            </a:r>
            <a:r>
              <a:rPr lang="en-US" sz="2800" baseline="30000" dirty="0" smtClean="0"/>
              <a:t>th</a:t>
            </a:r>
            <a:r>
              <a:rPr lang="en-US" sz="2800" dirty="0" smtClean="0"/>
              <a:t> century.</a:t>
            </a:r>
          </a:p>
          <a:p>
            <a:pPr lvl="1" eaLnBrk="1" hangingPunct="1"/>
            <a:r>
              <a:rPr lang="en-US" sz="2800" dirty="0" smtClean="0"/>
              <a:t>Rate making affects a small number of parties</a:t>
            </a:r>
          </a:p>
          <a:p>
            <a:pPr lvl="1" eaLnBrk="1" hangingPunct="1"/>
            <a:r>
              <a:rPr lang="en-US" sz="2800" dirty="0" smtClean="0"/>
              <a:t>The courts thought they should get due process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36</a:t>
            </a:fld>
            <a:endParaRPr lang="en-US"/>
          </a:p>
        </p:txBody>
      </p:sp>
    </p:spTree>
    <p:extLst>
      <p:ext uri="{BB962C8B-B14F-4D97-AF65-F5344CB8AC3E}">
        <p14:creationId xmlns:p14="http://schemas.microsoft.com/office/powerpoint/2010/main" val="1332484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812913-AE5C-4959-A0A9-361467C9668A}" type="slidenum">
              <a:rPr lang="en-US" smtClean="0"/>
              <a:pPr/>
              <a:t>37</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Why avoid formal rulemaking?</a:t>
            </a:r>
          </a:p>
        </p:txBody>
      </p:sp>
      <p:sp>
        <p:nvSpPr>
          <p:cNvPr id="31748" name="Rectangle 3"/>
          <p:cNvSpPr>
            <a:spLocks noGrp="1" noChangeArrowheads="1"/>
          </p:cNvSpPr>
          <p:nvPr>
            <p:ph type="body" idx="1"/>
          </p:nvPr>
        </p:nvSpPr>
        <p:spPr/>
        <p:txBody>
          <a:bodyPr/>
          <a:lstStyle/>
          <a:p>
            <a:pPr eaLnBrk="1" hangingPunct="1">
              <a:lnSpc>
                <a:spcPct val="80000"/>
              </a:lnSpc>
            </a:pPr>
            <a:r>
              <a:rPr lang="en-US" dirty="0" smtClean="0"/>
              <a:t>The peanut hearings (FDA must do formal rulemaking in some situations)</a:t>
            </a:r>
          </a:p>
          <a:p>
            <a:pPr lvl="1" eaLnBrk="1" hangingPunct="1">
              <a:lnSpc>
                <a:spcPct val="80000"/>
              </a:lnSpc>
            </a:pPr>
            <a:r>
              <a:rPr lang="en-US" dirty="0" smtClean="0"/>
              <a:t>Should peanut butter have 87 or 90% peanuts?</a:t>
            </a:r>
          </a:p>
          <a:p>
            <a:pPr lvl="1" eaLnBrk="1" hangingPunct="1">
              <a:lnSpc>
                <a:spcPct val="80000"/>
              </a:lnSpc>
            </a:pPr>
            <a:r>
              <a:rPr lang="en-US" dirty="0" smtClean="0"/>
              <a:t>10 years and 7,736 pages of transcript</a:t>
            </a:r>
          </a:p>
          <a:p>
            <a:pPr eaLnBrk="1" hangingPunct="1">
              <a:lnSpc>
                <a:spcPct val="80000"/>
              </a:lnSpc>
            </a:pPr>
            <a:r>
              <a:rPr lang="en-US" dirty="0" smtClean="0"/>
              <a:t>What was the concern in </a:t>
            </a:r>
            <a:r>
              <a:rPr lang="en-US" i="1" dirty="0" smtClean="0"/>
              <a:t>Shell Oil v. FPC</a:t>
            </a:r>
            <a:r>
              <a:rPr lang="en-US" dirty="0" smtClean="0"/>
              <a:t>?</a:t>
            </a:r>
          </a:p>
          <a:p>
            <a:pPr lvl="1" eaLnBrk="1" hangingPunct="1">
              <a:lnSpc>
                <a:spcPct val="80000"/>
              </a:lnSpc>
            </a:pPr>
            <a:r>
              <a:rPr lang="en-US" dirty="0" smtClean="0"/>
              <a:t>Formal rulemaking was impossibly time consuming to use for regulating something changeable such as natural gas rates.</a:t>
            </a:r>
          </a:p>
          <a:p>
            <a:pPr eaLnBrk="1" hangingPunct="1">
              <a:lnSpc>
                <a:spcPct val="80000"/>
              </a:lnSpc>
            </a:pPr>
            <a:r>
              <a:rPr lang="en-US" dirty="0" smtClean="0"/>
              <a:t>Why does just getting the right to be heard at a formal hearing benefit parties that oppose a rule?</a:t>
            </a:r>
          </a:p>
        </p:txBody>
      </p:sp>
    </p:spTree>
    <p:extLst>
      <p:ext uri="{BB962C8B-B14F-4D97-AF65-F5344CB8AC3E}">
        <p14:creationId xmlns:p14="http://schemas.microsoft.com/office/powerpoint/2010/main" val="4713773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24BD6F1-7B6F-4202-A9F0-91714ABF5448}" type="slidenum">
              <a:rPr lang="en-US" smtClean="0"/>
              <a:pPr/>
              <a:t>38</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When is Formal Rulemaking Required?</a:t>
            </a:r>
          </a:p>
        </p:txBody>
      </p:sp>
      <p:sp>
        <p:nvSpPr>
          <p:cNvPr id="32772" name="Rectangle 3"/>
          <p:cNvSpPr>
            <a:spLocks noGrp="1" noChangeArrowheads="1"/>
          </p:cNvSpPr>
          <p:nvPr>
            <p:ph type="body" idx="1"/>
          </p:nvPr>
        </p:nvSpPr>
        <p:spPr/>
        <p:txBody>
          <a:bodyPr/>
          <a:lstStyle/>
          <a:p>
            <a:pPr eaLnBrk="1" hangingPunct="1"/>
            <a:r>
              <a:rPr lang="en-US" sz="2800" dirty="0" smtClean="0"/>
              <a:t>Disfavored by the modern courts</a:t>
            </a:r>
          </a:p>
          <a:p>
            <a:pPr eaLnBrk="1" hangingPunct="1"/>
            <a:r>
              <a:rPr lang="en-US" sz="2800" dirty="0" smtClean="0"/>
              <a:t>Must have magic statutory language or be required by the agency's on rules</a:t>
            </a:r>
          </a:p>
          <a:p>
            <a:pPr lvl="1" eaLnBrk="1" hangingPunct="1"/>
            <a:r>
              <a:rPr lang="en-US" sz="2800" dirty="0" smtClean="0"/>
              <a:t>Only when rules are required by statute to be "made on the record after opportunity for an agency hearing"</a:t>
            </a:r>
          </a:p>
          <a:p>
            <a:pPr eaLnBrk="1" hangingPunct="1"/>
            <a:r>
              <a:rPr lang="en-US" sz="2800" dirty="0" smtClean="0"/>
              <a:t>Lawyering tip</a:t>
            </a:r>
          </a:p>
          <a:p>
            <a:pPr lvl="1" eaLnBrk="1" hangingPunct="1"/>
            <a:r>
              <a:rPr lang="en-US" sz="2800" dirty="0" smtClean="0"/>
              <a:t>When would you want to argue that formal rulemaking is required?</a:t>
            </a:r>
          </a:p>
          <a:p>
            <a:pPr lvl="1" eaLnBrk="1" hangingPunct="1"/>
            <a:r>
              <a:rPr lang="en-US" sz="2800" dirty="0" smtClean="0"/>
              <a:t>What do you have to do to support </a:t>
            </a:r>
            <a:r>
              <a:rPr lang="en-US" sz="2800" dirty="0" smtClean="0"/>
              <a:t>your </a:t>
            </a:r>
            <a:r>
              <a:rPr lang="en-US" sz="2800" dirty="0" smtClean="0"/>
              <a:t>request?</a:t>
            </a:r>
          </a:p>
        </p:txBody>
      </p:sp>
    </p:spTree>
    <p:extLst>
      <p:ext uri="{BB962C8B-B14F-4D97-AF65-F5344CB8AC3E}">
        <p14:creationId xmlns:p14="http://schemas.microsoft.com/office/powerpoint/2010/main" val="38420049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Negotiated Rulemaking </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39</a:t>
            </a:fld>
            <a:endParaRPr lang="en-US"/>
          </a:p>
        </p:txBody>
      </p:sp>
    </p:spTree>
    <p:extLst>
      <p:ext uri="{BB962C8B-B14F-4D97-AF65-F5344CB8AC3E}">
        <p14:creationId xmlns:p14="http://schemas.microsoft.com/office/powerpoint/2010/main" val="340710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5FA6D85-84F2-4ABB-BC7E-C017E7A975A5}" type="slidenum">
              <a:rPr lang="en-US" smtClean="0"/>
              <a:pPr/>
              <a:t>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The “Legally Binding” or “Force of Law” Test </a:t>
            </a:r>
            <a:endParaRPr lang="en-US" b="0" dirty="0" smtClean="0"/>
          </a:p>
        </p:txBody>
      </p:sp>
      <p:sp>
        <p:nvSpPr>
          <p:cNvPr id="17412" name="Rectangle 3"/>
          <p:cNvSpPr>
            <a:spLocks noGrp="1" noChangeArrowheads="1"/>
          </p:cNvSpPr>
          <p:nvPr>
            <p:ph type="body" idx="1"/>
          </p:nvPr>
        </p:nvSpPr>
        <p:spPr/>
        <p:txBody>
          <a:bodyPr>
            <a:normAutofit fontScale="85000" lnSpcReduction="10000"/>
          </a:bodyPr>
          <a:lstStyle/>
          <a:p>
            <a:pPr eaLnBrk="1" hangingPunct="1"/>
            <a:r>
              <a:rPr lang="en-US" sz="2800" dirty="0" smtClean="0"/>
              <a:t>Can the agency enforce the law without the rule?</a:t>
            </a:r>
            <a:endParaRPr lang="en-US" sz="2800" dirty="0" smtClean="0"/>
          </a:p>
          <a:p>
            <a:pPr eaLnBrk="1" hangingPunct="1"/>
            <a:r>
              <a:rPr lang="en-US" sz="2800" dirty="0" smtClean="0"/>
              <a:t>Continuing with the previous wetlands example</a:t>
            </a:r>
          </a:p>
          <a:p>
            <a:pPr lvl="1" eaLnBrk="1" hangingPunct="1"/>
            <a:r>
              <a:rPr lang="en-US" sz="2800" dirty="0" smtClean="0"/>
              <a:t>Is the agency required </a:t>
            </a:r>
            <a:r>
              <a:rPr lang="en-US" sz="2800" dirty="0" smtClean="0"/>
              <a:t>to </a:t>
            </a:r>
            <a:r>
              <a:rPr lang="en-US" sz="2800" dirty="0" smtClean="0"/>
              <a:t>define wetlands </a:t>
            </a:r>
            <a:r>
              <a:rPr lang="en-US" sz="2800" dirty="0" smtClean="0"/>
              <a:t>before enforcing the statute</a:t>
            </a:r>
            <a:r>
              <a:rPr lang="en-US" sz="2800" dirty="0" smtClean="0"/>
              <a:t>?</a:t>
            </a:r>
          </a:p>
          <a:p>
            <a:pPr lvl="1" eaLnBrk="1" hangingPunct="1"/>
            <a:r>
              <a:rPr lang="en-US" sz="2800" dirty="0" smtClean="0"/>
              <a:t>Was the agency doing enforcement before this rule?</a:t>
            </a:r>
          </a:p>
          <a:p>
            <a:pPr lvl="1" eaLnBrk="1" hangingPunct="1"/>
            <a:r>
              <a:rPr lang="en-US" sz="2800" dirty="0" smtClean="0"/>
              <a:t>If so, does this change the enforcement?</a:t>
            </a:r>
          </a:p>
          <a:p>
            <a:pPr lvl="1" eaLnBrk="1" hangingPunct="1"/>
            <a:r>
              <a:rPr lang="en-US" sz="2800" dirty="0" smtClean="0"/>
              <a:t>What does tell us about whether it is legally binding?</a:t>
            </a:r>
          </a:p>
          <a:p>
            <a:pPr eaLnBrk="1" hangingPunct="1"/>
            <a:r>
              <a:rPr lang="en-US" sz="2800" dirty="0" smtClean="0"/>
              <a:t>Assume a statute allows the agency to define toxic substances that cannot be dumped into lakes.</a:t>
            </a:r>
          </a:p>
          <a:p>
            <a:pPr lvl="1" eaLnBrk="1" hangingPunct="1"/>
            <a:r>
              <a:rPr lang="en-US" sz="2800" dirty="0" smtClean="0"/>
              <a:t>Would a list of these substances need notice and comment</a:t>
            </a:r>
            <a:r>
              <a:rPr lang="en-US" sz="2800" dirty="0" smtClean="0"/>
              <a:t>?</a:t>
            </a:r>
          </a:p>
          <a:p>
            <a:pPr lvl="1" eaLnBrk="1" hangingPunct="1"/>
            <a:r>
              <a:rPr lang="en-US" sz="2800" dirty="0" smtClean="0"/>
              <a:t>Could the law be enforced without the list?</a:t>
            </a:r>
            <a:endParaRPr lang="en-US" sz="2800" dirty="0" smtClean="0"/>
          </a:p>
        </p:txBody>
      </p:sp>
    </p:spTree>
    <p:extLst>
      <p:ext uri="{BB962C8B-B14F-4D97-AF65-F5344CB8AC3E}">
        <p14:creationId xmlns:p14="http://schemas.microsoft.com/office/powerpoint/2010/main" val="1578104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7B4316-7A28-48DD-BF0F-5401EEA1E50F}" type="slidenum">
              <a:rPr lang="en-US" smtClean="0"/>
              <a:pPr/>
              <a:t>40</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Negotiated Rulemaking </a:t>
            </a:r>
          </a:p>
        </p:txBody>
      </p:sp>
      <p:sp>
        <p:nvSpPr>
          <p:cNvPr id="41988" name="Rectangle 3"/>
          <p:cNvSpPr>
            <a:spLocks noGrp="1" noChangeArrowheads="1"/>
          </p:cNvSpPr>
          <p:nvPr>
            <p:ph type="body" idx="1"/>
          </p:nvPr>
        </p:nvSpPr>
        <p:spPr/>
        <p:txBody>
          <a:bodyPr/>
          <a:lstStyle/>
          <a:p>
            <a:pPr eaLnBrk="1" hangingPunct="1"/>
            <a:r>
              <a:rPr lang="en-US" dirty="0" smtClean="0"/>
              <a:t>What is this?</a:t>
            </a:r>
          </a:p>
          <a:p>
            <a:pPr eaLnBrk="1" hangingPunct="1"/>
            <a:r>
              <a:rPr lang="en-US" dirty="0" smtClean="0"/>
              <a:t>Why is often used in environmental rulemaking?</a:t>
            </a:r>
          </a:p>
          <a:p>
            <a:pPr eaLnBrk="1" hangingPunct="1"/>
            <a:r>
              <a:rPr lang="en-US" dirty="0" smtClean="0"/>
              <a:t>What are the advantages?</a:t>
            </a:r>
          </a:p>
          <a:p>
            <a:pPr eaLnBrk="1" hangingPunct="1"/>
            <a:r>
              <a:rPr lang="en-US" dirty="0" smtClean="0"/>
              <a:t>What are the public participation issues?</a:t>
            </a:r>
          </a:p>
          <a:p>
            <a:pPr eaLnBrk="1" hangingPunct="1"/>
            <a:r>
              <a:rPr lang="en-US" dirty="0" smtClean="0"/>
              <a:t>Assume you are regulating wood stoves</a:t>
            </a:r>
          </a:p>
          <a:p>
            <a:pPr lvl="1" eaLnBrk="1" hangingPunct="1"/>
            <a:r>
              <a:rPr lang="en-US" dirty="0" smtClean="0"/>
              <a:t>Which groups are most likely to be able to participate?</a:t>
            </a:r>
          </a:p>
        </p:txBody>
      </p:sp>
    </p:spTree>
    <p:extLst>
      <p:ext uri="{BB962C8B-B14F-4D97-AF65-F5344CB8AC3E}">
        <p14:creationId xmlns:p14="http://schemas.microsoft.com/office/powerpoint/2010/main" val="24058421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Negotiated Rulemaking </a:t>
            </a:r>
            <a:r>
              <a:rPr lang="en-US" dirty="0" smtClean="0"/>
              <a:t>and Notice and Comment</a:t>
            </a:r>
            <a:endParaRPr lang="en-US" dirty="0"/>
          </a:p>
        </p:txBody>
      </p:sp>
      <p:sp>
        <p:nvSpPr>
          <p:cNvPr id="3" name="Content Placeholder 2"/>
          <p:cNvSpPr>
            <a:spLocks noGrp="1"/>
          </p:cNvSpPr>
          <p:nvPr>
            <p:ph idx="1"/>
          </p:nvPr>
        </p:nvSpPr>
        <p:spPr/>
        <p:txBody>
          <a:bodyPr/>
          <a:lstStyle/>
          <a:p>
            <a:r>
              <a:rPr lang="en-US" dirty="0" smtClean="0"/>
              <a:t>The negotiation happens before the rule is proposed in the FR.</a:t>
            </a:r>
          </a:p>
          <a:p>
            <a:r>
              <a:rPr lang="en-US" dirty="0" smtClean="0"/>
              <a:t>The standards for publication and notice are the same as for all other notice and comment rules.</a:t>
            </a:r>
          </a:p>
          <a:p>
            <a:r>
              <a:rPr lang="en-US" dirty="0" smtClean="0"/>
              <a:t>This solves any ex parte contacts problem because the rule must be fully justified by its published record.</a:t>
            </a:r>
          </a:p>
          <a:p>
            <a:r>
              <a:rPr lang="en-US" dirty="0" smtClean="0"/>
              <a:t>Interested parties can still comment.</a:t>
            </a:r>
            <a:endParaRPr lang="en-US" dirty="0"/>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41</a:t>
            </a:fld>
            <a:endParaRPr lang="en-US"/>
          </a:p>
        </p:txBody>
      </p:sp>
    </p:spTree>
    <p:extLst>
      <p:ext uri="{BB962C8B-B14F-4D97-AF65-F5344CB8AC3E}">
        <p14:creationId xmlns:p14="http://schemas.microsoft.com/office/powerpoint/2010/main" val="235914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6656C8-32BF-4480-BE0F-A3511BC6C1E5}" type="slidenum">
              <a:rPr lang="en-US" smtClean="0"/>
              <a:pPr/>
              <a:t>5</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How High do I Build the Fence?</a:t>
            </a:r>
            <a:br>
              <a:rPr lang="en-US" dirty="0" smtClean="0"/>
            </a:br>
            <a:r>
              <a:rPr lang="en-US" i="1" dirty="0" err="1" smtClean="0"/>
              <a:t>Hoctor</a:t>
            </a:r>
            <a:r>
              <a:rPr lang="en-US" i="1" dirty="0" smtClean="0"/>
              <a:t> v. USDA</a:t>
            </a:r>
            <a:r>
              <a:rPr lang="en-US" dirty="0" smtClean="0"/>
              <a:t>, 82 F.3d 165 (7th Cir. 1996) </a:t>
            </a:r>
          </a:p>
        </p:txBody>
      </p:sp>
      <p:sp>
        <p:nvSpPr>
          <p:cNvPr id="19460" name="Rectangle 3"/>
          <p:cNvSpPr>
            <a:spLocks noGrp="1" noChangeArrowheads="1"/>
          </p:cNvSpPr>
          <p:nvPr>
            <p:ph type="body" idx="1"/>
          </p:nvPr>
        </p:nvSpPr>
        <p:spPr/>
        <p:txBody>
          <a:bodyPr/>
          <a:lstStyle/>
          <a:p>
            <a:pPr eaLnBrk="1" hangingPunct="1">
              <a:lnSpc>
                <a:spcPct val="90000"/>
              </a:lnSpc>
            </a:pPr>
            <a:r>
              <a:rPr lang="en-US" sz="2800" dirty="0" smtClean="0"/>
              <a:t>Statute requires the agency to adopt rules for the safe housing of dangerous animals</a:t>
            </a:r>
          </a:p>
          <a:p>
            <a:pPr lvl="1" eaLnBrk="1" hangingPunct="1">
              <a:lnSpc>
                <a:spcPct val="90000"/>
              </a:lnSpc>
            </a:pPr>
            <a:r>
              <a:rPr lang="en-US" sz="2800" dirty="0" smtClean="0"/>
              <a:t>Agency uses notice and comment to promulgate a rule requiring that reasonable precautions be taken to prevent the escape of the animals</a:t>
            </a:r>
          </a:p>
          <a:p>
            <a:pPr lvl="1" eaLnBrk="1" hangingPunct="1">
              <a:lnSpc>
                <a:spcPct val="90000"/>
              </a:lnSpc>
            </a:pPr>
            <a:r>
              <a:rPr lang="en-US" sz="2800" dirty="0" smtClean="0"/>
              <a:t>Agency then issues guidance saying that a reasonable precaution would be an 8 foot </a:t>
            </a:r>
            <a:r>
              <a:rPr lang="en-US" sz="2800" dirty="0" smtClean="0"/>
              <a:t>fence.</a:t>
            </a:r>
            <a:endParaRPr lang="en-US" sz="2800" dirty="0" smtClean="0"/>
          </a:p>
          <a:p>
            <a:pPr eaLnBrk="1" hangingPunct="1">
              <a:lnSpc>
                <a:spcPct val="90000"/>
              </a:lnSpc>
            </a:pPr>
            <a:r>
              <a:rPr lang="en-US" sz="2800" dirty="0" smtClean="0"/>
              <a:t>Interpretation or legislation?</a:t>
            </a:r>
          </a:p>
          <a:p>
            <a:pPr lvl="1" eaLnBrk="1" hangingPunct="1">
              <a:lnSpc>
                <a:spcPct val="90000"/>
              </a:lnSpc>
            </a:pPr>
            <a:r>
              <a:rPr lang="en-US" sz="2800" dirty="0" smtClean="0"/>
              <a:t>How </a:t>
            </a:r>
            <a:r>
              <a:rPr lang="en-US" sz="2800" dirty="0" smtClean="0"/>
              <a:t>does it change the proof of facts in the enforcement adjudication?</a:t>
            </a:r>
            <a:endParaRPr lang="en-US" sz="2800" dirty="0" smtClean="0"/>
          </a:p>
        </p:txBody>
      </p:sp>
    </p:spTree>
    <p:extLst>
      <p:ext uri="{BB962C8B-B14F-4D97-AF65-F5344CB8AC3E}">
        <p14:creationId xmlns:p14="http://schemas.microsoft.com/office/powerpoint/2010/main" val="296360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5C386E-CFAB-48F0-8B88-FDEE4BFA6113}" type="slidenum">
              <a:rPr lang="en-US" smtClean="0"/>
              <a:pPr/>
              <a:t>6</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Junk in the Park: </a:t>
            </a:r>
            <a:r>
              <a:rPr lang="en-US" i="1" dirty="0" smtClean="0"/>
              <a:t>United States v. </a:t>
            </a:r>
            <a:r>
              <a:rPr lang="en-US" i="1" dirty="0" err="1" smtClean="0"/>
              <a:t>Picciotto</a:t>
            </a:r>
            <a:r>
              <a:rPr lang="en-US" dirty="0" smtClean="0"/>
              <a:t>, 875 F.2d 345 (D.C. Cir. 1989) </a:t>
            </a:r>
          </a:p>
        </p:txBody>
      </p:sp>
      <p:sp>
        <p:nvSpPr>
          <p:cNvPr id="20484" name="Rectangle 3"/>
          <p:cNvSpPr>
            <a:spLocks noGrp="1" noChangeArrowheads="1"/>
          </p:cNvSpPr>
          <p:nvPr>
            <p:ph type="body" idx="1"/>
          </p:nvPr>
        </p:nvSpPr>
        <p:spPr/>
        <p:txBody>
          <a:bodyPr>
            <a:normAutofit fontScale="92500" lnSpcReduction="20000"/>
          </a:bodyPr>
          <a:lstStyle/>
          <a:p>
            <a:pPr eaLnBrk="1" hangingPunct="1"/>
            <a:r>
              <a:rPr lang="en-US" dirty="0" smtClean="0"/>
              <a:t>Can the agency use notice and comment to promulgate a legislative rule that says that the agency can add other requirements in specific situations without notice and comment?</a:t>
            </a:r>
          </a:p>
          <a:p>
            <a:pPr lvl="1" eaLnBrk="1" hangingPunct="1"/>
            <a:r>
              <a:rPr lang="en-US" dirty="0" smtClean="0"/>
              <a:t>Why or why not?</a:t>
            </a:r>
          </a:p>
          <a:p>
            <a:pPr eaLnBrk="1" hangingPunct="1"/>
            <a:r>
              <a:rPr lang="en-US" dirty="0" smtClean="0"/>
              <a:t>What if the rule just says that nothing can be brought to the park that would be disruptive or impede public access?</a:t>
            </a:r>
          </a:p>
          <a:p>
            <a:pPr lvl="1" eaLnBrk="1" hangingPunct="1"/>
            <a:r>
              <a:rPr lang="en-US" dirty="0" smtClean="0"/>
              <a:t>Would it need a specific list</a:t>
            </a:r>
            <a:r>
              <a:rPr lang="en-US" dirty="0" smtClean="0"/>
              <a:t>?</a:t>
            </a:r>
          </a:p>
          <a:p>
            <a:pPr lvl="1" eaLnBrk="1" hangingPunct="1"/>
            <a:r>
              <a:rPr lang="en-US" dirty="0" smtClean="0"/>
              <a:t>How not having a rule affect enforcement?</a:t>
            </a:r>
            <a:endParaRPr lang="en-US" dirty="0" smtClean="0"/>
          </a:p>
        </p:txBody>
      </p:sp>
    </p:spTree>
    <p:extLst>
      <p:ext uri="{BB962C8B-B14F-4D97-AF65-F5344CB8AC3E}">
        <p14:creationId xmlns:p14="http://schemas.microsoft.com/office/powerpoint/2010/main" val="19790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a Substantive Value Judgment’’ Test.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D.C. Circuit uses what it described as asking whether an agency’s rule ‘‘encodes a substantive value judgment or puts a stamp of approval or disapproval on a given type of behavior.’’</a:t>
            </a:r>
          </a:p>
          <a:p>
            <a:pPr lvl="1"/>
            <a:r>
              <a:rPr lang="en-US" dirty="0" smtClean="0"/>
              <a:t>Is</a:t>
            </a:r>
            <a:r>
              <a:rPr lang="en-US" baseline="0" dirty="0" smtClean="0"/>
              <a:t> this really a different standard than substantial effect?</a:t>
            </a:r>
          </a:p>
          <a:p>
            <a:pPr lvl="1"/>
            <a:r>
              <a:rPr lang="en-US" dirty="0" smtClean="0"/>
              <a:t>Does</a:t>
            </a:r>
            <a:r>
              <a:rPr lang="en-US" baseline="0" dirty="0" smtClean="0"/>
              <a:t> this look like the standard for guidelines, such as in the </a:t>
            </a:r>
            <a:r>
              <a:rPr lang="en-US" i="1" baseline="0" dirty="0" err="1" smtClean="0"/>
              <a:t>Hoctor</a:t>
            </a:r>
            <a:r>
              <a:rPr lang="en-US" baseline="0" dirty="0" smtClean="0"/>
              <a:t> case?</a:t>
            </a:r>
          </a:p>
          <a:p>
            <a:r>
              <a:rPr lang="en-US" dirty="0" smtClean="0"/>
              <a:t>Limited to the DC Cir. and does not seem to make much difference.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7</a:t>
            </a:fld>
            <a:endParaRPr lang="en-US"/>
          </a:p>
        </p:txBody>
      </p:sp>
    </p:spTree>
    <p:extLst>
      <p:ext uri="{BB962C8B-B14F-4D97-AF65-F5344CB8AC3E}">
        <p14:creationId xmlns:p14="http://schemas.microsoft.com/office/powerpoint/2010/main" val="557443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Policy </a:t>
            </a:r>
            <a:r>
              <a:rPr lang="en-US" dirty="0" smtClean="0"/>
              <a:t>Statements and Procedural Rules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8</a:t>
            </a:fld>
            <a:endParaRPr lang="en-US"/>
          </a:p>
        </p:txBody>
      </p:sp>
    </p:spTree>
    <p:extLst>
      <p:ext uri="{BB962C8B-B14F-4D97-AF65-F5344CB8AC3E}">
        <p14:creationId xmlns:p14="http://schemas.microsoft.com/office/powerpoint/2010/main" val="3270704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3A4EA8-6A43-4271-A1D0-5467790EDC12}" type="slidenum">
              <a:rPr lang="en-US" smtClean="0"/>
              <a:pPr/>
              <a:t>9</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General Policy or Specific Requirements?</a:t>
            </a:r>
          </a:p>
        </p:txBody>
      </p:sp>
      <p:sp>
        <p:nvSpPr>
          <p:cNvPr id="18436" name="Rectangle 3"/>
          <p:cNvSpPr>
            <a:spLocks noGrp="1" noChangeArrowheads="1"/>
          </p:cNvSpPr>
          <p:nvPr>
            <p:ph type="body" idx="1"/>
          </p:nvPr>
        </p:nvSpPr>
        <p:spPr/>
        <p:txBody>
          <a:bodyPr/>
          <a:lstStyle/>
          <a:p>
            <a:pPr eaLnBrk="1" hangingPunct="1">
              <a:lnSpc>
                <a:spcPct val="90000"/>
              </a:lnSpc>
            </a:pPr>
            <a:r>
              <a:rPr lang="en-US" sz="2800" dirty="0" smtClean="0"/>
              <a:t>Remember, 553(b) does not require notice and comment for general policy </a:t>
            </a:r>
            <a:r>
              <a:rPr lang="en-US" sz="2800" dirty="0" smtClean="0"/>
              <a:t>statements or</a:t>
            </a:r>
            <a:r>
              <a:rPr lang="en-US" sz="2800" baseline="0" dirty="0" smtClean="0"/>
              <a:t> procedural rules.</a:t>
            </a:r>
            <a:endParaRPr lang="en-US" sz="2800" dirty="0" smtClean="0"/>
          </a:p>
          <a:p>
            <a:pPr eaLnBrk="1" hangingPunct="1">
              <a:lnSpc>
                <a:spcPct val="90000"/>
              </a:lnSpc>
            </a:pPr>
            <a:r>
              <a:rPr lang="en-US" sz="2800" dirty="0" smtClean="0"/>
              <a:t>Assume the statute says that in licensing actions, a physician must reply to agency request for information in a reasonable time.</a:t>
            </a:r>
          </a:p>
          <a:p>
            <a:pPr lvl="1" eaLnBrk="1" hangingPunct="1">
              <a:lnSpc>
                <a:spcPct val="90000"/>
              </a:lnSpc>
            </a:pPr>
            <a:r>
              <a:rPr lang="en-US" sz="2800" dirty="0" smtClean="0"/>
              <a:t>How would </a:t>
            </a:r>
            <a:r>
              <a:rPr lang="en-US" sz="2800" dirty="0" smtClean="0"/>
              <a:t>you argue that a 7 day answer period is a substantive change, not just a procedural requirement?</a:t>
            </a:r>
            <a:endParaRPr lang="en-US" sz="2800" dirty="0" smtClean="0"/>
          </a:p>
          <a:p>
            <a:pPr lvl="1" eaLnBrk="1" hangingPunct="1">
              <a:lnSpc>
                <a:spcPct val="90000"/>
              </a:lnSpc>
            </a:pPr>
            <a:r>
              <a:rPr lang="en-US" sz="2800" dirty="0" smtClean="0"/>
              <a:t>Why does the inclusion of specific factual information </a:t>
            </a:r>
            <a:r>
              <a:rPr lang="en-US" sz="2800" dirty="0" smtClean="0"/>
              <a:t>(deadline periods, fence heights) undermine </a:t>
            </a:r>
            <a:r>
              <a:rPr lang="en-US" sz="2800" dirty="0" smtClean="0"/>
              <a:t>the claim that it is a general policy statement?</a:t>
            </a:r>
          </a:p>
        </p:txBody>
      </p:sp>
    </p:spTree>
    <p:extLst>
      <p:ext uri="{BB962C8B-B14F-4D97-AF65-F5344CB8AC3E}">
        <p14:creationId xmlns:p14="http://schemas.microsoft.com/office/powerpoint/2010/main" val="1646947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TotalTime>
  <Words>2490</Words>
  <Application>Microsoft Office PowerPoint</Application>
  <PresentationFormat>On-screen Show (4:3)</PresentationFormat>
  <Paragraphs>263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1_Blends</vt:lpstr>
      <vt:lpstr>Rulemaking</vt:lpstr>
      <vt:lpstr>EPA Example – Is This Definition a Rule?</vt:lpstr>
      <vt:lpstr>Is this an Interpretative Rule or a Legislative Rule?</vt:lpstr>
      <vt:lpstr>The “Legally Binding” or “Force of Law” Test </vt:lpstr>
      <vt:lpstr>How High do I Build the Fence? Hoctor v. USDA, 82 F.3d 165 (7th Cir. 1996) </vt:lpstr>
      <vt:lpstr>Junk in the Park: United States v. Picciotto, 875 F.2d 345 (D.C. Cir. 1989) </vt:lpstr>
      <vt:lpstr>‘‘Encoding a Substantive Value Judgment’’ Test. </vt:lpstr>
      <vt:lpstr>General Policy Statements and Procedural Rules</vt:lpstr>
      <vt:lpstr>General Policy or Specific Requirements?</vt:lpstr>
      <vt:lpstr>Federal Mine Safety and Health Act Example</vt:lpstr>
      <vt:lpstr>Enforcement Manual</vt:lpstr>
      <vt:lpstr>Corps of Engineers Example</vt:lpstr>
      <vt:lpstr>Setting a Threshold for Prosecution</vt:lpstr>
      <vt:lpstr>Coercion: Chamber of Commerce v. U.S. DOL, 174 F.3d 206 (D.C. Cir. 1999) </vt:lpstr>
      <vt:lpstr>Substantial Impact Test for Procedural Rules</vt:lpstr>
      <vt:lpstr>Inspection or Prosecution Guidelines</vt:lpstr>
      <vt:lpstr>Substantial Impact Test for Procedural Rules and Policy Statements – Wrap-up</vt:lpstr>
      <vt:lpstr>Consistency, the Hobgoblin of Interpretative Rules</vt:lpstr>
      <vt:lpstr>Does Publication Matter in Deciding if a Rule is a Legislative Rule?</vt:lpstr>
      <vt:lpstr>Interpretive Rule or Legislative Rule  Wrap Up</vt:lpstr>
      <vt:lpstr>Notice and Public Procedures Are Impracticable, Unnecessary, or Contrary to the Public Interest</vt:lpstr>
      <vt:lpstr>Actions where Secrecy is Important</vt:lpstr>
      <vt:lpstr>Emergencies and Impracticality </vt:lpstr>
      <vt:lpstr>Time Constraints</vt:lpstr>
      <vt:lpstr>Technical Corrections</vt:lpstr>
      <vt:lpstr>The Procedures of Notice-and-Comment Rulemaking</vt:lpstr>
      <vt:lpstr>Chocolate Manufacturers Ass’n v. Block, 755 F.2d 1098 (4th Cir. 1985)</vt:lpstr>
      <vt:lpstr>The Notice Problem</vt:lpstr>
      <vt:lpstr>Limits on Logical Outgrowth - Arizona Public Service Co. v. E.P.A. </vt:lpstr>
      <vt:lpstr>Publishing Legislative Rules that do not need Notice and Comment</vt:lpstr>
      <vt:lpstr>What about Technical Information Underlying the Rule? (not in book)</vt:lpstr>
      <vt:lpstr>Additions to the Published Record</vt:lpstr>
      <vt:lpstr>Rybachek v EPA, 904 F.2d 1276 (1990)</vt:lpstr>
      <vt:lpstr>Idaho Farm Bureau Federation v. Babbitt, 58 F.3d 1392 (9th Cir. 1995)</vt:lpstr>
      <vt:lpstr>Formal Rulemaking</vt:lpstr>
      <vt:lpstr>What is Formal Rulemaking?</vt:lpstr>
      <vt:lpstr>Why avoid formal rulemaking?</vt:lpstr>
      <vt:lpstr>When is Formal Rulemaking Required?</vt:lpstr>
      <vt:lpstr>Negotiated Rulemaking </vt:lpstr>
      <vt:lpstr>Negotiated Rulemaking </vt:lpstr>
      <vt:lpstr>Negotiated Rulemaking and Notice and Comment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248</cp:revision>
  <dcterms:created xsi:type="dcterms:W3CDTF">2003-02-18T14:06:11Z</dcterms:created>
  <dcterms:modified xsi:type="dcterms:W3CDTF">2014-02-20T15:09:27Z</dcterms:modified>
</cp:coreProperties>
</file>