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1"/>
  </p:sldMasterIdLst>
  <p:notesMasterIdLst>
    <p:notesMasterId r:id="rId20"/>
  </p:notesMasterIdLst>
  <p:sldIdLst>
    <p:sldId id="256" r:id="rId2"/>
    <p:sldId id="358" r:id="rId3"/>
    <p:sldId id="359" r:id="rId4"/>
    <p:sldId id="360" r:id="rId5"/>
    <p:sldId id="361" r:id="rId6"/>
    <p:sldId id="362" r:id="rId7"/>
    <p:sldId id="363" r:id="rId8"/>
    <p:sldId id="364" r:id="rId9"/>
    <p:sldId id="365" r:id="rId10"/>
    <p:sldId id="366" r:id="rId11"/>
    <p:sldId id="367" r:id="rId12"/>
    <p:sldId id="368" r:id="rId13"/>
    <p:sldId id="369" r:id="rId14"/>
    <p:sldId id="370" r:id="rId15"/>
    <p:sldId id="371" r:id="rId16"/>
    <p:sldId id="372" r:id="rId17"/>
    <p:sldId id="373" r:id="rId18"/>
    <p:sldId id="374" r:id="rId1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50" autoAdjust="0"/>
    <p:restoredTop sz="86478" autoAdjust="0"/>
  </p:normalViewPr>
  <p:slideViewPr>
    <p:cSldViewPr>
      <p:cViewPr varScale="1">
        <p:scale>
          <a:sx n="105" d="100"/>
          <a:sy n="105" d="100"/>
        </p:scale>
        <p:origin x="-161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10068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04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04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04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8C8CEBE3-E2B6-4B61-B711-9504E90F86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48661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8330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8330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5F6095CD-5F50-4AAB-9850-26546DBB30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4438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7E15A0-183B-4B1C-BF46-42E879ADCB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798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4975" y="214313"/>
            <a:ext cx="2159000" cy="63388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214313"/>
            <a:ext cx="6327775" cy="63388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7961D4-8DCD-442D-8873-7E949D81D5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3577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D10AEB-F9C5-42A6-A589-3F7DD923D5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820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B76575-E164-487E-AD74-29B28A63EF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06050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2057400"/>
            <a:ext cx="4191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057400"/>
            <a:ext cx="4191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8034C4-69C1-4CBF-A3D3-F5FBE93669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198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BD12F6-5E5A-4439-9EDB-448FCF1B1C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3245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6AA543-87C5-49BA-85ED-CF5CDA7E6E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9525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7239C5-6CB1-4D4D-BB10-2185926079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5014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7D9CDF-0137-4011-B311-9BA421FDFA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6597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261B39-CA46-4CFD-BB3F-9DCE6E7F68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2340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sz="2400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sz="2400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sz="2400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sz="2400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sz="2400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sz="2400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2057400"/>
            <a:ext cx="85344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8228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228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228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7BDC69F9-3003-49FB-8DB1-3429F5AD07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3200" b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Tahoma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Tahoma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Tahoma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Tahoma" pitchFamily="34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Tahoma" pitchFamily="34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Tahoma" pitchFamily="34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Tahoma" pitchFamily="34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Rulemaking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A47FECF2-A30E-4855-B2A9-AFE0A23ADFA4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Can Nonlegislative Rules be Retroactive?</a:t>
            </a:r>
          </a:p>
        </p:txBody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Why does the ban on retroactive rules not apply to interpretive rules?</a:t>
            </a:r>
          </a:p>
          <a:p>
            <a:pPr lvl="1" eaLnBrk="1" hangingPunct="1"/>
            <a:r>
              <a:rPr lang="en-US" dirty="0" smtClean="0"/>
              <a:t>How do judges change the law retroactively?</a:t>
            </a:r>
          </a:p>
          <a:p>
            <a:pPr eaLnBrk="1" hangingPunct="1"/>
            <a:r>
              <a:rPr lang="en-US" dirty="0" smtClean="0"/>
              <a:t>If interpretive rules cannot change legal rights, does retroactive really mean anything for nonlegislative rules?</a:t>
            </a:r>
          </a:p>
        </p:txBody>
      </p:sp>
    </p:spTree>
    <p:extLst>
      <p:ext uri="{BB962C8B-B14F-4D97-AF65-F5344CB8AC3E}">
        <p14:creationId xmlns:p14="http://schemas.microsoft.com/office/powerpoint/2010/main" val="3683079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Exemptions to Notice and Comment Requirements (does 553 apply at all?)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§ 553. Rule making</a:t>
            </a:r>
          </a:p>
          <a:p>
            <a:pPr lvl="1"/>
            <a:r>
              <a:rPr lang="en-US" dirty="0" smtClean="0"/>
              <a:t>(a) This section applies, according to the provisions thereof, except to the extent that there is involved -</a:t>
            </a:r>
          </a:p>
          <a:p>
            <a:pPr lvl="2"/>
            <a:r>
              <a:rPr lang="en-US" dirty="0" smtClean="0"/>
              <a:t>(1) a military or foreign affairs function of the United States; or</a:t>
            </a:r>
          </a:p>
          <a:p>
            <a:pPr lvl="2"/>
            <a:r>
              <a:rPr lang="en-US" dirty="0" smtClean="0"/>
              <a:t>(2) a matter relating to agency management or personnel or to public property, loans, grants, benefits, or contracts.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77036F-73EC-4D72-8AA6-719949D06699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797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6ADBCBA4-0936-4453-938C-2CEB1245AF48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Military and Foreign Affairs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Limiting the term of residence for Iranian nationals after the hostage incident</a:t>
            </a:r>
          </a:p>
          <a:p>
            <a:pPr eaLnBrk="1" hangingPunct="1"/>
            <a:r>
              <a:rPr lang="en-US" dirty="0" smtClean="0"/>
              <a:t>Extending asylum to persons subject to reproductive restrictions in China</a:t>
            </a:r>
          </a:p>
          <a:p>
            <a:pPr eaLnBrk="1" hangingPunct="1"/>
            <a:r>
              <a:rPr lang="en-US" dirty="0" smtClean="0"/>
              <a:t>Deporting young Muslin men with visa problems.</a:t>
            </a:r>
          </a:p>
          <a:p>
            <a:pPr eaLnBrk="1" hangingPunct="1"/>
            <a:r>
              <a:rPr lang="en-US" dirty="0" smtClean="0"/>
              <a:t>Changing international trade rules</a:t>
            </a:r>
          </a:p>
          <a:p>
            <a:pPr eaLnBrk="1" hangingPunct="1"/>
            <a:r>
              <a:rPr lang="en-US" dirty="0" smtClean="0"/>
              <a:t>Why exempt these?</a:t>
            </a:r>
          </a:p>
        </p:txBody>
      </p:sp>
    </p:spTree>
    <p:extLst>
      <p:ext uri="{BB962C8B-B14F-4D97-AF65-F5344CB8AC3E}">
        <p14:creationId xmlns:p14="http://schemas.microsoft.com/office/powerpoint/2010/main" val="2763007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Public Property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tabLst/>
              <a:defRPr/>
            </a:pPr>
            <a:r>
              <a:rPr lang="en-US" sz="3200" b="1" i="1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(2) a matter relating to agency management or personnel or to public property, loans, grants, benefits, or contracts.</a:t>
            </a:r>
            <a:endParaRPr lang="en-US" sz="3200" i="1" dirty="0" smtClean="0">
              <a:effectLst/>
            </a:endParaRPr>
          </a:p>
          <a:p>
            <a:pPr lvl="1"/>
            <a:r>
              <a:rPr lang="en-US" dirty="0" smtClean="0"/>
              <a:t>This would exempt Social Security benefits,</a:t>
            </a:r>
            <a:r>
              <a:rPr lang="en-US" baseline="0" dirty="0" smtClean="0"/>
              <a:t> everything to do with public lands, and many other areas of regulation.</a:t>
            </a:r>
            <a:endParaRPr lang="en-US" dirty="0" smtClean="0"/>
          </a:p>
          <a:p>
            <a:r>
              <a:rPr lang="en-US" dirty="0" smtClean="0"/>
              <a:t>As the regulatory state developed, there was pressure to repeal this provision.</a:t>
            </a:r>
          </a:p>
          <a:p>
            <a:pPr lvl="1"/>
            <a:r>
              <a:rPr lang="en-US" baseline="0" dirty="0" smtClean="0"/>
              <a:t>To defuse</a:t>
            </a:r>
            <a:r>
              <a:rPr lang="en-US" dirty="0" smtClean="0"/>
              <a:t> this, </a:t>
            </a:r>
            <a:r>
              <a:rPr lang="en-US" baseline="0" dirty="0" smtClean="0"/>
              <a:t>agencies adopted rules requiring notice and comment rulemaking in several of these areas.</a:t>
            </a:r>
          </a:p>
          <a:p>
            <a:pPr lvl="1"/>
            <a:r>
              <a:rPr lang="en-US" baseline="0" dirty="0" smtClean="0"/>
              <a:t>Congress has suspended</a:t>
            </a:r>
            <a:r>
              <a:rPr lang="en-US" dirty="0" smtClean="0"/>
              <a:t> this section in many enabling laws.</a:t>
            </a:r>
          </a:p>
          <a:p>
            <a:r>
              <a:rPr lang="en-US" dirty="0" smtClean="0"/>
              <a:t>You have to look at the agency’s own rules and enabling act to see if 553 has been waived.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77036F-73EC-4D72-8AA6-719949D06699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26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35C9B6C4-41E6-4698-A7AE-CA076EEEF1ED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Agency Procedures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Like the code of civil procedure</a:t>
            </a:r>
          </a:p>
          <a:p>
            <a:pPr lvl="1" eaLnBrk="1" hangingPunct="1"/>
            <a:r>
              <a:rPr lang="en-US" dirty="0" smtClean="0"/>
              <a:t>Does not change the substantive rights of the parties</a:t>
            </a:r>
          </a:p>
          <a:p>
            <a:pPr lvl="1" eaLnBrk="1" hangingPunct="1"/>
            <a:r>
              <a:rPr lang="en-US" dirty="0" smtClean="0"/>
              <a:t>Does not change the regulated behavior, only the process in agency procedures</a:t>
            </a:r>
          </a:p>
          <a:p>
            <a:pPr eaLnBrk="1" hangingPunct="1"/>
            <a:r>
              <a:rPr lang="en-US" dirty="0" smtClean="0"/>
              <a:t>Thus no need for public participation.</a:t>
            </a:r>
          </a:p>
        </p:txBody>
      </p:sp>
    </p:spTree>
    <p:extLst>
      <p:ext uri="{BB962C8B-B14F-4D97-AF65-F5344CB8AC3E}">
        <p14:creationId xmlns:p14="http://schemas.microsoft.com/office/powerpoint/2010/main" val="1650227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553(b) - Exceptions to Notice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1) Interpretative rules, general statements of policy, and rules of agency organization, procedure, and practice; and</a:t>
            </a:r>
          </a:p>
          <a:p>
            <a:pPr eaLnBrk="1" hangingPunct="1"/>
            <a:r>
              <a:rPr lang="en-US" dirty="0" smtClean="0"/>
              <a:t>2) Rules when the agency finds for good cause that notice and public procedure are impracticable, unnecessary, or contrary to the public interest.</a:t>
            </a:r>
          </a:p>
          <a:p>
            <a:pPr eaLnBrk="1" hangingPunct="1"/>
            <a:r>
              <a:rPr lang="en-US" dirty="0" smtClean="0"/>
              <a:t>No notice means no comment under 553(c)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77036F-73EC-4D72-8AA6-719949D06699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690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69CA5D04-11AE-4070-B1FA-1156EA931D1A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Exception 1 - Interpretative Rules</a:t>
            </a:r>
          </a:p>
        </p:txBody>
      </p:sp>
      <p:sp>
        <p:nvSpPr>
          <p:cNvPr id="264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86000"/>
            <a:ext cx="7693025" cy="403860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defRPr/>
            </a:pPr>
            <a:r>
              <a:rPr lang="en-US" dirty="0" smtClean="0"/>
              <a:t>It is only explaining the law or providing guidance for action </a:t>
            </a:r>
          </a:p>
          <a:p>
            <a:pPr lvl="1" eaLnBrk="1" hangingPunct="1">
              <a:defRPr/>
            </a:pPr>
            <a:r>
              <a:rPr lang="en-US" dirty="0" smtClean="0"/>
              <a:t>Prosecution guidelines</a:t>
            </a:r>
          </a:p>
          <a:p>
            <a:pPr lvl="1" eaLnBrk="1" hangingPunct="1">
              <a:defRPr/>
            </a:pPr>
            <a:r>
              <a:rPr lang="en-US" dirty="0" smtClean="0"/>
              <a:t>IRS audit guidelines</a:t>
            </a:r>
          </a:p>
          <a:p>
            <a:pPr eaLnBrk="1" hangingPunct="1">
              <a:defRPr/>
            </a:pPr>
            <a:r>
              <a:rPr lang="en-US" dirty="0" smtClean="0"/>
              <a:t>Since they do not change the law, they have no legal effect</a:t>
            </a:r>
          </a:p>
          <a:p>
            <a:pPr lvl="1" eaLnBrk="1" hangingPunct="1">
              <a:defRPr/>
            </a:pPr>
            <a:r>
              <a:rPr lang="en-US" dirty="0" smtClean="0"/>
              <a:t>Like commentary in the civil law?</a:t>
            </a:r>
          </a:p>
          <a:p>
            <a:pPr lvl="1" eaLnBrk="1" hangingPunct="1">
              <a:defRPr/>
            </a:pPr>
            <a:r>
              <a:rPr lang="en-US" dirty="0" smtClean="0"/>
              <a:t>Does that mean you can ignore them?</a:t>
            </a:r>
          </a:p>
        </p:txBody>
      </p:sp>
    </p:spTree>
    <p:extLst>
      <p:ext uri="{BB962C8B-B14F-4D97-AF65-F5344CB8AC3E}">
        <p14:creationId xmlns:p14="http://schemas.microsoft.com/office/powerpoint/2010/main" val="594313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97BA205C-1C69-4529-8797-5FE1943E73CB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Why Avoid Notice and Comment?</a:t>
            </a:r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/>
            <a:r>
              <a:rPr lang="en-US" dirty="0" smtClean="0"/>
              <a:t>What did The Regulators tell us about notice and comment rulemaking?</a:t>
            </a:r>
          </a:p>
          <a:p>
            <a:pPr lvl="1" eaLnBrk="1" hangingPunct="1"/>
            <a:r>
              <a:rPr lang="en-US" dirty="0" smtClean="0"/>
              <a:t>What is the risk to the agency if it issues guidance without notice and comment, and the court finds the guidance to be a rule requiring notice and comment?</a:t>
            </a:r>
          </a:p>
          <a:p>
            <a:pPr eaLnBrk="1" hangingPunct="1"/>
            <a:r>
              <a:rPr lang="en-US" dirty="0" smtClean="0"/>
              <a:t>What is the benefit to the regulated parties of interpretive rules and guidance?</a:t>
            </a:r>
          </a:p>
          <a:p>
            <a:pPr lvl="1" eaLnBrk="1" hangingPunct="1"/>
            <a:r>
              <a:rPr lang="en-US" dirty="0" smtClean="0"/>
              <a:t>What if the agency is prevented from providing guidance documents?</a:t>
            </a:r>
          </a:p>
        </p:txBody>
      </p:sp>
    </p:spTree>
    <p:extLst>
      <p:ext uri="{BB962C8B-B14F-4D97-AF65-F5344CB8AC3E}">
        <p14:creationId xmlns:p14="http://schemas.microsoft.com/office/powerpoint/2010/main" val="284363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6FE19181-7AFD-4B84-B815-4768832B596C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How Does the Nature of the Enabling Act Affect Rulemaking?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Very general laws</a:t>
            </a:r>
          </a:p>
          <a:p>
            <a:pPr lvl="1" eaLnBrk="1" hangingPunct="1"/>
            <a:r>
              <a:rPr lang="en-US" dirty="0" smtClean="0"/>
              <a:t>Limited detail in the statute</a:t>
            </a:r>
          </a:p>
          <a:p>
            <a:pPr lvl="1" eaLnBrk="1" hangingPunct="1"/>
            <a:r>
              <a:rPr lang="en-US" dirty="0" smtClean="0"/>
              <a:t>Any interpretative rule is likely to been seen as a legislative rule because it will provide more limits than the statute.</a:t>
            </a:r>
          </a:p>
          <a:p>
            <a:pPr eaLnBrk="1" hangingPunct="1"/>
            <a:r>
              <a:rPr lang="en-US" dirty="0" smtClean="0"/>
              <a:t>Very specific laws - like the ADA</a:t>
            </a:r>
          </a:p>
          <a:p>
            <a:pPr lvl="1" eaLnBrk="1" hangingPunct="1"/>
            <a:r>
              <a:rPr lang="en-US" dirty="0" smtClean="0"/>
              <a:t>No room for legislative rules</a:t>
            </a:r>
          </a:p>
          <a:p>
            <a:pPr lvl="1" eaLnBrk="1" hangingPunct="1"/>
            <a:r>
              <a:rPr lang="en-US" dirty="0" smtClean="0"/>
              <a:t>Everything is guidance</a:t>
            </a:r>
          </a:p>
        </p:txBody>
      </p:sp>
    </p:spTree>
    <p:extLst>
      <p:ext uri="{BB962C8B-B14F-4D97-AF65-F5344CB8AC3E}">
        <p14:creationId xmlns:p14="http://schemas.microsoft.com/office/powerpoint/2010/main" val="3483277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Rule</a:t>
            </a:r>
            <a:r>
              <a:rPr lang="en-US" baseline="0" dirty="0" smtClean="0"/>
              <a:t> or Adjudication?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77036F-73EC-4D72-8AA6-719949D06699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137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Londoner v. City and County of Denver</a:t>
            </a:r>
            <a:r>
              <a:rPr lang="en-US" dirty="0" smtClean="0"/>
              <a:t>, 210 U.S. 373 (1908)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The City of Denver paved the road in front of plaintiff’s property. Under the law at that time, property owners were liable for the cost of such improvements.</a:t>
            </a:r>
          </a:p>
          <a:p>
            <a:r>
              <a:rPr lang="en-US" dirty="0" smtClean="0"/>
              <a:t>Plaintiff’s individual assessment was based on specific factors about this property.</a:t>
            </a:r>
          </a:p>
          <a:p>
            <a:r>
              <a:rPr lang="en-US" dirty="0" smtClean="0"/>
              <a:t>The court found that plaintiff was entitled to present evidence and be heard on his objections to facts on which his assessment was based.</a:t>
            </a:r>
          </a:p>
          <a:p>
            <a:r>
              <a:rPr lang="en-US" dirty="0" smtClean="0"/>
              <a:t>This hearing is an adjudication.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77036F-73EC-4D72-8AA6-719949D06699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3832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Bi-Metallic Investment Co. v. Colorado</a:t>
            </a:r>
            <a:r>
              <a:rPr lang="en-US" dirty="0" smtClean="0"/>
              <a:t>, 239 U.S. 441 (1915)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The State </a:t>
            </a:r>
            <a:r>
              <a:rPr lang="en-US" dirty="0"/>
              <a:t>Board of Equalization </a:t>
            </a:r>
            <a:r>
              <a:rPr lang="en-US" dirty="0" smtClean="0"/>
              <a:t>determined that property was undervalued in Colorado and imposed a rule that all evaluations be increased by 40%.</a:t>
            </a:r>
          </a:p>
          <a:p>
            <a:pPr lvl="1"/>
            <a:r>
              <a:rPr lang="en-US" dirty="0" smtClean="0"/>
              <a:t>This was not a reevaluation of each piece of property, but a uniform and mechanical increase in the individually determined valuations.</a:t>
            </a:r>
          </a:p>
          <a:p>
            <a:r>
              <a:rPr lang="en-US" dirty="0" smtClean="0"/>
              <a:t>The court found that there is no right to a hearing for rules of general applicability.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77036F-73EC-4D72-8AA6-719949D06699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75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Orders versus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Rules are directed to the universe of regulated parties, not to individuals. </a:t>
            </a:r>
            <a:endParaRPr lang="en-US" dirty="0"/>
          </a:p>
          <a:p>
            <a:r>
              <a:rPr lang="en-US" dirty="0" smtClean="0"/>
              <a:t>Agency directives to specific parties based on individual facts are called orders. They may trigger a hearing for the individual, but do not </a:t>
            </a:r>
            <a:r>
              <a:rPr lang="en-US" baseline="0" dirty="0" smtClean="0"/>
              <a:t>need notice and comment.</a:t>
            </a:r>
          </a:p>
          <a:p>
            <a:r>
              <a:rPr lang="en-US" dirty="0" smtClean="0"/>
              <a:t>Assume the EPA makes a rule that applies to copper smelters which are located more than 5,000 above sea level.</a:t>
            </a:r>
          </a:p>
          <a:p>
            <a:pPr lvl="1"/>
            <a:r>
              <a:rPr lang="en-US" dirty="0" smtClean="0"/>
              <a:t>What is there is only one?</a:t>
            </a:r>
          </a:p>
          <a:p>
            <a:pPr lvl="1"/>
            <a:r>
              <a:rPr lang="en-US" dirty="0" smtClean="0"/>
              <a:t>Is this still a rule?</a:t>
            </a:r>
          </a:p>
          <a:p>
            <a:r>
              <a:rPr lang="en-US" dirty="0" smtClean="0"/>
              <a:t>Do we see statutes directed at single parties?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77036F-73EC-4D72-8AA6-719949D06699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387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APA</a:t>
            </a:r>
            <a:r>
              <a:rPr lang="en-US" sz="3600" b="1" baseline="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 Rules Must have </a:t>
            </a:r>
            <a:r>
              <a:rPr lang="en-US" sz="3600" b="1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“Future Effect”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</a:t>
            </a:r>
            <a:r>
              <a:rPr lang="en-US" i="1" dirty="0"/>
              <a:t> Bowen v. Georgetown University Hospital</a:t>
            </a:r>
            <a:r>
              <a:rPr lang="en-US" dirty="0"/>
              <a:t>, 488 U.S. 204 (1988</a:t>
            </a:r>
            <a:r>
              <a:rPr lang="en-US" dirty="0" smtClean="0"/>
              <a:t>), HHS changed the reimbursement rules for care that had already been rendered.</a:t>
            </a:r>
          </a:p>
          <a:p>
            <a:pPr lvl="1"/>
            <a:r>
              <a:rPr lang="en-US" dirty="0" smtClean="0"/>
              <a:t>Why is that problem for a rule?</a:t>
            </a:r>
          </a:p>
          <a:p>
            <a:pPr lvl="1"/>
            <a:r>
              <a:rPr lang="en-US" dirty="0" smtClean="0"/>
              <a:t>Can Congress fix this or is it a constitutional issue?</a:t>
            </a:r>
          </a:p>
          <a:p>
            <a:r>
              <a:rPr lang="en-US" dirty="0" smtClean="0"/>
              <a:t>Can there be retroactive laws?</a:t>
            </a:r>
          </a:p>
          <a:p>
            <a:pPr lvl="1"/>
            <a:r>
              <a:rPr lang="en-US" dirty="0" smtClean="0"/>
              <a:t>Superfund?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77036F-73EC-4D72-8AA6-719949D06699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1722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Effect of a Rule</a:t>
            </a:r>
            <a:r>
              <a:rPr lang="en-US" baseline="0" dirty="0" smtClean="0"/>
              <a:t> in </a:t>
            </a:r>
            <a:r>
              <a:rPr lang="en-US" dirty="0" smtClean="0"/>
              <a:t>an Adjudication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The FCC is concerned that concentrated ownership of TV stations is not in the public interest.</a:t>
            </a:r>
          </a:p>
          <a:p>
            <a:r>
              <a:rPr lang="en-US" dirty="0" smtClean="0"/>
              <a:t>Licensing is an adjudication, i.e., the applicant is entitled to a hearing if his license is turned down.</a:t>
            </a:r>
          </a:p>
          <a:p>
            <a:r>
              <a:rPr lang="en-US" dirty="0" smtClean="0"/>
              <a:t>The FCC issues a rule that no one can own more than five stations.</a:t>
            </a:r>
          </a:p>
          <a:p>
            <a:pPr lvl="1"/>
            <a:r>
              <a:rPr lang="en-US" dirty="0" smtClean="0"/>
              <a:t>Does an applicant with 5 stations get a hearing when he is turned down based on the rule?</a:t>
            </a:r>
          </a:p>
          <a:p>
            <a:pPr lvl="1"/>
            <a:r>
              <a:rPr lang="en-US" dirty="0" smtClean="0"/>
              <a:t>Why or why not?</a:t>
            </a:r>
          </a:p>
          <a:p>
            <a:pPr lvl="1"/>
            <a:r>
              <a:rPr lang="en-US" i="1" dirty="0"/>
              <a:t>United States v. </a:t>
            </a:r>
            <a:r>
              <a:rPr lang="en-US" i="1" dirty="0" err="1"/>
              <a:t>Storer</a:t>
            </a:r>
            <a:r>
              <a:rPr lang="en-US" i="1" dirty="0"/>
              <a:t> Broadcasting Co</a:t>
            </a:r>
            <a:r>
              <a:rPr lang="en-US" i="1" dirty="0" smtClean="0"/>
              <a:t>.</a:t>
            </a:r>
            <a:r>
              <a:rPr lang="en-US" dirty="0" smtClean="0"/>
              <a:t>, 351 </a:t>
            </a:r>
            <a:r>
              <a:rPr lang="en-US" dirty="0"/>
              <a:t>U.S. 192 (1956</a:t>
            </a:r>
            <a:r>
              <a:rPr lang="en-US" dirty="0" smtClean="0"/>
              <a:t>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77036F-73EC-4D72-8AA6-719949D06699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0220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Do You Have to Have Notice and Comment?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77036F-73EC-4D72-8AA6-719949D06699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825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Legislative and Nonlegislative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The power to make legislative rules, i.e., legally binding rules, comes from the legislature.</a:t>
            </a:r>
          </a:p>
          <a:p>
            <a:r>
              <a:rPr lang="en-US" dirty="0" smtClean="0"/>
              <a:t>Agencies can only make legislative rules if the legislature delegates this power to the agency through statute.</a:t>
            </a:r>
          </a:p>
          <a:p>
            <a:r>
              <a:rPr lang="en-US" dirty="0" smtClean="0"/>
              <a:t>Nonlegislative rules (guidelines, etc.) do not have legal effect. They only explain the agency’s view of the law.</a:t>
            </a:r>
          </a:p>
          <a:p>
            <a:pPr lvl="1"/>
            <a:r>
              <a:rPr lang="en-US" dirty="0" smtClean="0"/>
              <a:t>Does an agency need statutory authorization to issue non-legislative rules?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77036F-73EC-4D72-8AA6-719949D06699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224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Blends">
  <a:themeElements>
    <a:clrScheme name="1_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1_Blends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1_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599</TotalTime>
  <Words>1084</Words>
  <Application>Microsoft Office PowerPoint</Application>
  <PresentationFormat>On-screen Show (4:3)</PresentationFormat>
  <Paragraphs>105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1_Blends</vt:lpstr>
      <vt:lpstr>Rulemaking</vt:lpstr>
      <vt:lpstr>Rule or Adjudication?</vt:lpstr>
      <vt:lpstr>Londoner v. City and County of Denver, 210 U.S. 373 (1908)</vt:lpstr>
      <vt:lpstr>Bi-Metallic Investment Co. v. Colorado, 239 U.S. 441 (1915)</vt:lpstr>
      <vt:lpstr>Orders versus Rules</vt:lpstr>
      <vt:lpstr>APA Rules Must have “Future Effect”</vt:lpstr>
      <vt:lpstr>The Effect of a Rule in an Adjudication</vt:lpstr>
      <vt:lpstr>Do You Have to Have Notice and Comment?</vt:lpstr>
      <vt:lpstr>Legislative and Nonlegislative Rules</vt:lpstr>
      <vt:lpstr>Can Nonlegislative Rules be Retroactive?</vt:lpstr>
      <vt:lpstr>Exemptions to Notice and Comment Requirements (does 553 apply at all?)</vt:lpstr>
      <vt:lpstr>Military and Foreign Affairs</vt:lpstr>
      <vt:lpstr>Public Property</vt:lpstr>
      <vt:lpstr>Agency Procedures</vt:lpstr>
      <vt:lpstr>553(b) - Exceptions to Notice Requirements</vt:lpstr>
      <vt:lpstr>Exception 1 - Interpretative Rules</vt:lpstr>
      <vt:lpstr>Why Avoid Notice and Comment?</vt:lpstr>
      <vt:lpstr>How Does the Nature of the Enabling Act Affect Rulemaking?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Edward Richards</dc:creator>
  <cp:lastModifiedBy>Edward Richards</cp:lastModifiedBy>
  <cp:revision>231</cp:revision>
  <dcterms:created xsi:type="dcterms:W3CDTF">2003-02-18T14:06:11Z</dcterms:created>
  <dcterms:modified xsi:type="dcterms:W3CDTF">2014-02-19T18:43:26Z</dcterms:modified>
</cp:coreProperties>
</file>