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7"/>
  </p:notesMasterIdLst>
  <p:sldIdLst>
    <p:sldId id="294" r:id="rId2"/>
    <p:sldId id="266" r:id="rId3"/>
    <p:sldId id="267" r:id="rId4"/>
    <p:sldId id="352" r:id="rId5"/>
    <p:sldId id="354" r:id="rId6"/>
    <p:sldId id="353" r:id="rId7"/>
    <p:sldId id="355" r:id="rId8"/>
    <p:sldId id="356" r:id="rId9"/>
    <p:sldId id="357" r:id="rId10"/>
    <p:sldId id="358" r:id="rId11"/>
    <p:sldId id="359" r:id="rId12"/>
    <p:sldId id="360" r:id="rId13"/>
    <p:sldId id="361" r:id="rId14"/>
    <p:sldId id="362" r:id="rId15"/>
    <p:sldId id="363" r:id="rId16"/>
    <p:sldId id="364" r:id="rId17"/>
    <p:sldId id="312" r:id="rId18"/>
    <p:sldId id="277" r:id="rId19"/>
    <p:sldId id="313" r:id="rId20"/>
    <p:sldId id="289" r:id="rId21"/>
    <p:sldId id="279" r:id="rId22"/>
    <p:sldId id="325" r:id="rId23"/>
    <p:sldId id="314" r:id="rId24"/>
    <p:sldId id="323" r:id="rId25"/>
    <p:sldId id="315" r:id="rId26"/>
    <p:sldId id="257" r:id="rId27"/>
    <p:sldId id="258" r:id="rId28"/>
    <p:sldId id="310" r:id="rId29"/>
    <p:sldId id="324" r:id="rId30"/>
    <p:sldId id="259" r:id="rId31"/>
    <p:sldId id="261" r:id="rId32"/>
    <p:sldId id="290" r:id="rId33"/>
    <p:sldId id="291" r:id="rId34"/>
    <p:sldId id="340" r:id="rId35"/>
    <p:sldId id="342" r:id="rId36"/>
    <p:sldId id="341" r:id="rId37"/>
    <p:sldId id="343" r:id="rId38"/>
    <p:sldId id="344" r:id="rId39"/>
    <p:sldId id="345" r:id="rId40"/>
    <p:sldId id="346" r:id="rId41"/>
    <p:sldId id="347" r:id="rId42"/>
    <p:sldId id="348" r:id="rId43"/>
    <p:sldId id="349" r:id="rId44"/>
    <p:sldId id="350" r:id="rId45"/>
    <p:sldId id="351"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99"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0" y="2028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21.xml"/><Relationship Id="rId13" Type="http://schemas.openxmlformats.org/officeDocument/2006/relationships/slide" Target="slides/slide30.xml"/><Relationship Id="rId3" Type="http://schemas.openxmlformats.org/officeDocument/2006/relationships/slide" Target="slides/slide3.xml"/><Relationship Id="rId7" Type="http://schemas.openxmlformats.org/officeDocument/2006/relationships/slide" Target="slides/slide20.xml"/><Relationship Id="rId12" Type="http://schemas.openxmlformats.org/officeDocument/2006/relationships/slide" Target="slides/slide27.xml"/><Relationship Id="rId2" Type="http://schemas.openxmlformats.org/officeDocument/2006/relationships/slide" Target="slides/slide2.xml"/><Relationship Id="rId16"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19.xml"/><Relationship Id="rId11" Type="http://schemas.openxmlformats.org/officeDocument/2006/relationships/slide" Target="slides/slide26.xml"/><Relationship Id="rId5" Type="http://schemas.openxmlformats.org/officeDocument/2006/relationships/slide" Target="slides/slide18.xml"/><Relationship Id="rId15" Type="http://schemas.openxmlformats.org/officeDocument/2006/relationships/slide" Target="slides/slide32.xml"/><Relationship Id="rId10" Type="http://schemas.openxmlformats.org/officeDocument/2006/relationships/slide" Target="slides/slide25.xml"/><Relationship Id="rId4" Type="http://schemas.openxmlformats.org/officeDocument/2006/relationships/slide" Target="slides/slide17.xml"/><Relationship Id="rId9" Type="http://schemas.openxmlformats.org/officeDocument/2006/relationships/slide" Target="slides/slide23.xml"/><Relationship Id="rId14"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F850635-371E-4B45-AEC8-3B63240AFA2F}" type="slidenum">
              <a:rPr lang="en-US"/>
              <a:pPr>
                <a:defRPr/>
              </a:pPr>
              <a:t>‹#›</a:t>
            </a:fld>
            <a:endParaRPr lang="en-US"/>
          </a:p>
        </p:txBody>
      </p:sp>
    </p:spTree>
    <p:extLst>
      <p:ext uri="{BB962C8B-B14F-4D97-AF65-F5344CB8AC3E}">
        <p14:creationId xmlns:p14="http://schemas.microsoft.com/office/powerpoint/2010/main" val="300853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2A56CFC-D9F7-4598-A845-827B5AB3C1C4}" type="slidenum">
              <a:rPr lang="en-US"/>
              <a:pPr>
                <a:defRPr/>
              </a:pPr>
              <a:t>‹#›</a:t>
            </a:fld>
            <a:endParaRPr lang="en-US"/>
          </a:p>
        </p:txBody>
      </p:sp>
    </p:spTree>
    <p:extLst>
      <p:ext uri="{BB962C8B-B14F-4D97-AF65-F5344CB8AC3E}">
        <p14:creationId xmlns:p14="http://schemas.microsoft.com/office/powerpoint/2010/main" val="27912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107C9D-1BF0-4946-926D-A7A29D0A0D98}" type="slidenum">
              <a:rPr lang="en-US"/>
              <a:pPr>
                <a:defRPr/>
              </a:pPr>
              <a:t>‹#›</a:t>
            </a:fld>
            <a:endParaRPr lang="en-US"/>
          </a:p>
        </p:txBody>
      </p:sp>
    </p:spTree>
    <p:extLst>
      <p:ext uri="{BB962C8B-B14F-4D97-AF65-F5344CB8AC3E}">
        <p14:creationId xmlns:p14="http://schemas.microsoft.com/office/powerpoint/2010/main" val="222719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D4071A-6914-44DE-9A1A-2ADFE768A412}" type="slidenum">
              <a:rPr lang="en-US"/>
              <a:pPr>
                <a:defRPr/>
              </a:pPr>
              <a:t>‹#›</a:t>
            </a:fld>
            <a:endParaRPr lang="en-US"/>
          </a:p>
        </p:txBody>
      </p:sp>
    </p:spTree>
    <p:extLst>
      <p:ext uri="{BB962C8B-B14F-4D97-AF65-F5344CB8AC3E}">
        <p14:creationId xmlns:p14="http://schemas.microsoft.com/office/powerpoint/2010/main" val="36606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6C8FB0-355B-47A8-956A-7C13DBC2CA59}" type="slidenum">
              <a:rPr lang="en-US"/>
              <a:pPr>
                <a:defRPr/>
              </a:pPr>
              <a:t>‹#›</a:t>
            </a:fld>
            <a:endParaRPr lang="en-US"/>
          </a:p>
        </p:txBody>
      </p:sp>
    </p:spTree>
    <p:extLst>
      <p:ext uri="{BB962C8B-B14F-4D97-AF65-F5344CB8AC3E}">
        <p14:creationId xmlns:p14="http://schemas.microsoft.com/office/powerpoint/2010/main" val="79624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333C9C-DA96-4640-99F9-A702A5C6A13B}" type="slidenum">
              <a:rPr lang="en-US"/>
              <a:pPr>
                <a:defRPr/>
              </a:pPr>
              <a:t>‹#›</a:t>
            </a:fld>
            <a:endParaRPr lang="en-US"/>
          </a:p>
        </p:txBody>
      </p:sp>
    </p:spTree>
    <p:extLst>
      <p:ext uri="{BB962C8B-B14F-4D97-AF65-F5344CB8AC3E}">
        <p14:creationId xmlns:p14="http://schemas.microsoft.com/office/powerpoint/2010/main" val="80859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718065-2296-45AC-856A-6F2660C68486}" type="slidenum">
              <a:rPr lang="en-US"/>
              <a:pPr>
                <a:defRPr/>
              </a:pPr>
              <a:t>‹#›</a:t>
            </a:fld>
            <a:endParaRPr lang="en-US"/>
          </a:p>
        </p:txBody>
      </p:sp>
    </p:spTree>
    <p:extLst>
      <p:ext uri="{BB962C8B-B14F-4D97-AF65-F5344CB8AC3E}">
        <p14:creationId xmlns:p14="http://schemas.microsoft.com/office/powerpoint/2010/main" val="99159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0006FF-3963-4EE2-B52F-14A408B7E293}" type="slidenum">
              <a:rPr lang="en-US"/>
              <a:pPr>
                <a:defRPr/>
              </a:pPr>
              <a:t>‹#›</a:t>
            </a:fld>
            <a:endParaRPr lang="en-US"/>
          </a:p>
        </p:txBody>
      </p:sp>
    </p:spTree>
    <p:extLst>
      <p:ext uri="{BB962C8B-B14F-4D97-AF65-F5344CB8AC3E}">
        <p14:creationId xmlns:p14="http://schemas.microsoft.com/office/powerpoint/2010/main" val="14071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FB5CB25-5AF6-430B-ACE4-C7744697B9C5}" type="slidenum">
              <a:rPr lang="en-US"/>
              <a:pPr>
                <a:defRPr/>
              </a:pPr>
              <a:t>‹#›</a:t>
            </a:fld>
            <a:endParaRPr lang="en-US"/>
          </a:p>
        </p:txBody>
      </p:sp>
    </p:spTree>
    <p:extLst>
      <p:ext uri="{BB962C8B-B14F-4D97-AF65-F5344CB8AC3E}">
        <p14:creationId xmlns:p14="http://schemas.microsoft.com/office/powerpoint/2010/main" val="39107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7835BCA-8B87-4E64-925E-B0EC02C90B2C}" type="slidenum">
              <a:rPr lang="en-US"/>
              <a:pPr>
                <a:defRPr/>
              </a:pPr>
              <a:t>‹#›</a:t>
            </a:fld>
            <a:endParaRPr lang="en-US"/>
          </a:p>
        </p:txBody>
      </p:sp>
    </p:spTree>
    <p:extLst>
      <p:ext uri="{BB962C8B-B14F-4D97-AF65-F5344CB8AC3E}">
        <p14:creationId xmlns:p14="http://schemas.microsoft.com/office/powerpoint/2010/main" val="11348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9F0203-B310-4F23-8AAE-49C9D58245CC}" type="slidenum">
              <a:rPr lang="en-US"/>
              <a:pPr>
                <a:defRPr/>
              </a:pPr>
              <a:t>‹#›</a:t>
            </a:fld>
            <a:endParaRPr lang="en-US"/>
          </a:p>
        </p:txBody>
      </p:sp>
    </p:spTree>
    <p:extLst>
      <p:ext uri="{BB962C8B-B14F-4D97-AF65-F5344CB8AC3E}">
        <p14:creationId xmlns:p14="http://schemas.microsoft.com/office/powerpoint/2010/main" val="159017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9ACD63-18AD-4F0E-BE9A-DB5D79655360}" type="slidenum">
              <a:rPr lang="en-US"/>
              <a:pPr>
                <a:defRPr/>
              </a:pPr>
              <a:t>‹#›</a:t>
            </a:fld>
            <a:endParaRPr lang="en-US"/>
          </a:p>
        </p:txBody>
      </p:sp>
    </p:spTree>
    <p:extLst>
      <p:ext uri="{BB962C8B-B14F-4D97-AF65-F5344CB8AC3E}">
        <p14:creationId xmlns:p14="http://schemas.microsoft.com/office/powerpoint/2010/main" val="2026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EF849B7-829E-4300-A105-754922F841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biotech.law.lsu.edu/Courses/study_aids/adlaw/555.htm" TargetMode="External"/><Relationship Id="rId2" Type="http://schemas.openxmlformats.org/officeDocument/2006/relationships/hyperlink" Target="http://biotech.law.lsu.edu/Courses/study_aids/adlaw/index.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otech.law.lsu.edu/cases/la/adlaw/apa/LAAPA_c.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otech.law.lsu.edu/Courses/study_aids/adlaw/554.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biotech.law.lsu.edu/Courses/study_aids/adlaw/557.htm" TargetMode="External"/><Relationship Id="rId2" Type="http://schemas.openxmlformats.org/officeDocument/2006/relationships/hyperlink" Target="http://biotech.law.lsu.edu/Courses/study_aids/adlaw/556.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ourses/study_aids/adlaw/554.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iotech.law.lsu.edu/Courses/study_aids/adlaw/558.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biotech.law.lsu.edu/cases/la/adlaw/apa/LAAPA16.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3</a:t>
            </a:r>
            <a:br>
              <a:rPr lang="en-US" dirty="0" smtClean="0"/>
            </a:br>
            <a:r>
              <a:rPr lang="en-US" dirty="0" smtClean="0"/>
              <a:t>Introduction to Adjudications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smtClean="0"/>
              <a:t>Every new tribunal, erected for the decision of facts, without the intervention of jury, . . . is a step towards establishing . . . the most oppressive of absolute governments.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Standard of Proof </a:t>
            </a:r>
          </a:p>
        </p:txBody>
      </p:sp>
      <p:sp>
        <p:nvSpPr>
          <p:cNvPr id="3" name="Content Placeholder 2"/>
          <p:cNvSpPr>
            <a:spLocks noGrp="1"/>
          </p:cNvSpPr>
          <p:nvPr>
            <p:ph idx="1"/>
          </p:nvPr>
        </p:nvSpPr>
        <p:spPr/>
        <p:txBody>
          <a:bodyPr>
            <a:normAutofit fontScale="92500" lnSpcReduction="20000"/>
          </a:bodyPr>
          <a:lstStyle/>
          <a:p>
            <a:pPr eaLnBrk="1" hangingPunct="1">
              <a:lnSpc>
                <a:spcPct val="90000"/>
              </a:lnSpc>
              <a:defRPr/>
            </a:pPr>
            <a:r>
              <a:rPr lang="en-US" dirty="0" smtClean="0"/>
              <a:t>What is the standard of proof required in an agency proceeding, unless otherwise specified in the law?</a:t>
            </a:r>
          </a:p>
          <a:p>
            <a:pPr eaLnBrk="1" hangingPunct="1">
              <a:lnSpc>
                <a:spcPct val="90000"/>
              </a:lnSpc>
              <a:defRPr/>
            </a:pPr>
            <a:r>
              <a:rPr lang="en-US" dirty="0" smtClean="0"/>
              <a:t>Are there other standards in administrative proceedings?</a:t>
            </a:r>
          </a:p>
          <a:p>
            <a:pPr lvl="1" eaLnBrk="1" hangingPunct="1">
              <a:lnSpc>
                <a:spcPct val="90000"/>
              </a:lnSpc>
              <a:defRPr/>
            </a:pPr>
            <a:r>
              <a:rPr lang="en-US" dirty="0" smtClean="0"/>
              <a:t>The United States Supreme Court has upheld a clear and convincing standard in mental health commitments.</a:t>
            </a:r>
          </a:p>
          <a:p>
            <a:pPr lvl="1" eaLnBrk="1" hangingPunct="1">
              <a:lnSpc>
                <a:spcPct val="90000"/>
              </a:lnSpc>
              <a:defRPr/>
            </a:pPr>
            <a:r>
              <a:rPr lang="en-US" dirty="0" smtClean="0"/>
              <a:t>Congress is free to require even higher standards of proof.</a:t>
            </a:r>
          </a:p>
          <a:p>
            <a:pPr eaLnBrk="1" hangingPunct="1">
              <a:lnSpc>
                <a:spcPct val="90000"/>
              </a:lnSpc>
              <a:defRPr/>
            </a:pPr>
            <a:r>
              <a:rPr lang="en-US" dirty="0" smtClean="0"/>
              <a:t>When we learn about judicial deference to agencies, we will rethink what preponderance of the evidence really means.</a:t>
            </a:r>
            <a:endParaRPr lang="en-US" dirty="0"/>
          </a:p>
        </p:txBody>
      </p:sp>
      <p:sp>
        <p:nvSpPr>
          <p:cNvPr id="2765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75FE0B-FC82-4F4F-9EE7-617A10C7CD47}" type="slidenum">
              <a:rPr lang="en-US" smtClean="0"/>
              <a:pPr/>
              <a:t>10</a:t>
            </a:fld>
            <a:endParaRPr lang="en-US" smtClean="0"/>
          </a:p>
        </p:txBody>
      </p:sp>
    </p:spTree>
    <p:extLst>
      <p:ext uri="{BB962C8B-B14F-4D97-AF65-F5344CB8AC3E}">
        <p14:creationId xmlns:p14="http://schemas.microsoft.com/office/powerpoint/2010/main" val="2030262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Rules of Evidence in Administrative Proceedings (Formal and Informal)</a:t>
            </a:r>
          </a:p>
        </p:txBody>
      </p:sp>
      <p:sp>
        <p:nvSpPr>
          <p:cNvPr id="28675" name="Content Placeholder 2"/>
          <p:cNvSpPr>
            <a:spLocks noGrp="1"/>
          </p:cNvSpPr>
          <p:nvPr>
            <p:ph idx="1"/>
          </p:nvPr>
        </p:nvSpPr>
        <p:spPr/>
        <p:txBody>
          <a:bodyPr/>
          <a:lstStyle/>
          <a:p>
            <a:pPr eaLnBrk="1" hangingPunct="1"/>
            <a:r>
              <a:rPr lang="en-US" smtClean="0"/>
              <a:t>What is the purpose of the rules of evidence in Article III trials?</a:t>
            </a:r>
          </a:p>
          <a:p>
            <a:pPr lvl="1" eaLnBrk="1" hangingPunct="1"/>
            <a:r>
              <a:rPr lang="en-US" smtClean="0"/>
              <a:t>What is the underlying theory of the rules?</a:t>
            </a:r>
          </a:p>
          <a:p>
            <a:pPr lvl="1" eaLnBrk="1" hangingPunct="1"/>
            <a:r>
              <a:rPr lang="en-US" smtClean="0"/>
              <a:t>How does this change when there is no jury?</a:t>
            </a:r>
          </a:p>
          <a:p>
            <a:pPr eaLnBrk="1" hangingPunct="1"/>
            <a:r>
              <a:rPr lang="en-US" smtClean="0"/>
              <a:t>Why would this be different in an inquisitorial proceeding?</a:t>
            </a:r>
          </a:p>
          <a:p>
            <a:pPr eaLnBrk="1" hangingPunct="1"/>
            <a:r>
              <a:rPr lang="en-US" smtClean="0"/>
              <a:t>Does the APA set the standard of evidence?</a:t>
            </a:r>
          </a:p>
          <a:p>
            <a:pPr lvl="1" eaLnBrk="1" hangingPunct="1"/>
            <a:r>
              <a:rPr lang="en-US" smtClean="0"/>
              <a:t>Do all agencies use the same standards?</a:t>
            </a:r>
          </a:p>
        </p:txBody>
      </p:sp>
      <p:sp>
        <p:nvSpPr>
          <p:cNvPr id="28676"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AB3317A-676B-45DB-8FFF-598761EF4645}" type="slidenum">
              <a:rPr lang="en-US" smtClean="0"/>
              <a:pPr/>
              <a:t>11</a:t>
            </a:fld>
            <a:endParaRPr lang="en-US" smtClean="0"/>
          </a:p>
        </p:txBody>
      </p:sp>
    </p:spTree>
    <p:extLst>
      <p:ext uri="{BB962C8B-B14F-4D97-AF65-F5344CB8AC3E}">
        <p14:creationId xmlns:p14="http://schemas.microsoft.com/office/powerpoint/2010/main" val="94706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FA681-D8A7-440B-A3D1-A786EFF0EB79}" type="slidenum">
              <a:rPr lang="en-US" smtClean="0"/>
              <a:pPr/>
              <a:t>12</a:t>
            </a:fld>
            <a:endParaRPr lang="en-US" smtClean="0"/>
          </a:p>
        </p:txBody>
      </p:sp>
      <p:sp>
        <p:nvSpPr>
          <p:cNvPr id="29699" name="Rectangle 2"/>
          <p:cNvSpPr>
            <a:spLocks noGrp="1" noChangeArrowheads="1"/>
          </p:cNvSpPr>
          <p:nvPr>
            <p:ph type="title"/>
          </p:nvPr>
        </p:nvSpPr>
        <p:spPr/>
        <p:txBody>
          <a:bodyPr/>
          <a:lstStyle/>
          <a:p>
            <a:pPr eaLnBrk="1" hangingPunct="1">
              <a:lnSpc>
                <a:spcPct val="80000"/>
              </a:lnSpc>
            </a:pPr>
            <a:r>
              <a:rPr lang="en-US" smtClean="0"/>
              <a:t>Hearsay</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What is hearsay?</a:t>
            </a:r>
          </a:p>
          <a:p>
            <a:pPr lvl="1" eaLnBrk="1" hangingPunct="1">
              <a:lnSpc>
                <a:spcPct val="90000"/>
              </a:lnSpc>
              <a:defRPr/>
            </a:pPr>
            <a:r>
              <a:rPr lang="en-US" sz="2800" dirty="0" smtClean="0"/>
              <a:t>Why is it excluded in the rules of evidence, except for the zillion exceptions?</a:t>
            </a:r>
          </a:p>
          <a:p>
            <a:pPr lvl="1" eaLnBrk="1" hangingPunct="1">
              <a:lnSpc>
                <a:spcPct val="90000"/>
              </a:lnSpc>
              <a:defRPr/>
            </a:pPr>
            <a:r>
              <a:rPr lang="en-US" sz="2800" dirty="0" smtClean="0"/>
              <a:t>Why would the hearsay rule not be as important in an agency proceeding?</a:t>
            </a:r>
          </a:p>
          <a:p>
            <a:pPr eaLnBrk="1" hangingPunct="1">
              <a:lnSpc>
                <a:spcPct val="90000"/>
              </a:lnSpc>
              <a:defRPr/>
            </a:pPr>
            <a:r>
              <a:rPr lang="en-US" sz="2800" dirty="0" smtClean="0"/>
              <a:t>The Residuum Rule</a:t>
            </a:r>
          </a:p>
          <a:p>
            <a:pPr lvl="1" eaLnBrk="1" hangingPunct="1">
              <a:lnSpc>
                <a:spcPct val="90000"/>
              </a:lnSpc>
              <a:defRPr/>
            </a:pPr>
            <a:r>
              <a:rPr lang="en-US" sz="2800" dirty="0" smtClean="0"/>
              <a:t>Once prevented adjudications from being based solely on hearsay evidence</a:t>
            </a:r>
          </a:p>
          <a:p>
            <a:pPr lvl="1" eaLnBrk="1" hangingPunct="1">
              <a:lnSpc>
                <a:spcPct val="90000"/>
              </a:lnSpc>
              <a:defRPr/>
            </a:pPr>
            <a:r>
              <a:rPr lang="en-US" sz="2800" dirty="0" smtClean="0"/>
              <a:t>This has been replaced by the "substantial evidence" standard used for all agency evidence</a:t>
            </a:r>
          </a:p>
          <a:p>
            <a:pPr lvl="1" eaLnBrk="1" hangingPunct="1">
              <a:lnSpc>
                <a:spcPct val="90000"/>
              </a:lnSpc>
              <a:defRPr/>
            </a:pPr>
            <a:r>
              <a:rPr lang="en-US" sz="2800" dirty="0" smtClean="0"/>
              <a:t>LA uses "sufficient evidence" - may not be the exactly same standard.</a:t>
            </a:r>
          </a:p>
        </p:txBody>
      </p:sp>
    </p:spTree>
    <p:extLst>
      <p:ext uri="{BB962C8B-B14F-4D97-AF65-F5344CB8AC3E}">
        <p14:creationId xmlns:p14="http://schemas.microsoft.com/office/powerpoint/2010/main" val="893679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E4E810-D275-4B57-BBB6-129DD2E331B5}" type="slidenum">
              <a:rPr lang="en-US" smtClean="0"/>
              <a:pPr/>
              <a:t>13</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Discovery</a:t>
            </a:r>
          </a:p>
        </p:txBody>
      </p:sp>
      <p:sp>
        <p:nvSpPr>
          <p:cNvPr id="30724" name="Rectangle 3"/>
          <p:cNvSpPr>
            <a:spLocks noGrp="1" noChangeArrowheads="1"/>
          </p:cNvSpPr>
          <p:nvPr>
            <p:ph type="body" idx="1"/>
          </p:nvPr>
        </p:nvSpPr>
        <p:spPr/>
        <p:txBody>
          <a:bodyPr/>
          <a:lstStyle/>
          <a:p>
            <a:pPr eaLnBrk="1" hangingPunct="1">
              <a:lnSpc>
                <a:spcPct val="90000"/>
              </a:lnSpc>
            </a:pPr>
            <a:r>
              <a:rPr lang="en-US" dirty="0" smtClean="0"/>
              <a:t>Not provided for by the APA</a:t>
            </a:r>
          </a:p>
          <a:p>
            <a:pPr lvl="1" eaLnBrk="1" hangingPunct="1">
              <a:lnSpc>
                <a:spcPct val="90000"/>
              </a:lnSpc>
            </a:pPr>
            <a:r>
              <a:rPr lang="en-US" dirty="0" smtClean="0"/>
              <a:t>Some agencies allow discovery</a:t>
            </a:r>
          </a:p>
          <a:p>
            <a:pPr lvl="1" eaLnBrk="1" hangingPunct="1">
              <a:lnSpc>
                <a:spcPct val="90000"/>
              </a:lnSpc>
            </a:pPr>
            <a:r>
              <a:rPr lang="en-US" dirty="0" smtClean="0"/>
              <a:t>Why is it less of an issue than in Art. III trials?</a:t>
            </a:r>
          </a:p>
          <a:p>
            <a:pPr lvl="1" eaLnBrk="1" hangingPunct="1">
              <a:lnSpc>
                <a:spcPct val="90000"/>
              </a:lnSpc>
            </a:pPr>
            <a:r>
              <a:rPr lang="en-US" dirty="0" smtClean="0"/>
              <a:t>Freedom of information/Open Records Acts</a:t>
            </a:r>
          </a:p>
          <a:p>
            <a:pPr eaLnBrk="1" hangingPunct="1">
              <a:lnSpc>
                <a:spcPct val="90000"/>
              </a:lnSpc>
            </a:pPr>
            <a:r>
              <a:rPr lang="en-US" dirty="0" smtClean="0"/>
              <a:t>Parties may also be entitled to have the agency use its subpoena power on their behalf, if the agency can order discovery for itself.</a:t>
            </a:r>
          </a:p>
        </p:txBody>
      </p:sp>
    </p:spTree>
    <p:extLst>
      <p:ext uri="{BB962C8B-B14F-4D97-AF65-F5344CB8AC3E}">
        <p14:creationId xmlns:p14="http://schemas.microsoft.com/office/powerpoint/2010/main" val="2680575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Federal ALJs</a:t>
            </a:r>
          </a:p>
        </p:txBody>
      </p:sp>
      <p:sp>
        <p:nvSpPr>
          <p:cNvPr id="3" name="Content Placeholder 2"/>
          <p:cNvSpPr>
            <a:spLocks noGrp="1"/>
          </p:cNvSpPr>
          <p:nvPr>
            <p:ph idx="1"/>
          </p:nvPr>
        </p:nvSpPr>
        <p:spPr/>
        <p:txBody>
          <a:bodyPr>
            <a:normAutofit fontScale="92500" lnSpcReduction="10000"/>
          </a:bodyPr>
          <a:lstStyle/>
          <a:p>
            <a:pPr>
              <a:defRPr/>
            </a:pPr>
            <a:r>
              <a:rPr lang="en-US" dirty="0" smtClean="0"/>
              <a:t>What do most (75%) of federal ALJs do?</a:t>
            </a:r>
          </a:p>
          <a:p>
            <a:pPr lvl="1">
              <a:defRPr/>
            </a:pPr>
            <a:r>
              <a:rPr lang="en-US" dirty="0" smtClean="0"/>
              <a:t>Why the growth in this area?</a:t>
            </a:r>
          </a:p>
          <a:p>
            <a:pPr lvl="1">
              <a:defRPr/>
            </a:pPr>
            <a:r>
              <a:rPr lang="en-US" dirty="0" smtClean="0"/>
              <a:t>What do you think is happening during this prolonged recession?</a:t>
            </a:r>
          </a:p>
          <a:p>
            <a:pPr lvl="1">
              <a:defRPr/>
            </a:pPr>
            <a:r>
              <a:rPr lang="en-US" dirty="0" smtClean="0"/>
              <a:t>This is the major due process problem/issue in government benefits adjudications.</a:t>
            </a:r>
          </a:p>
          <a:p>
            <a:pPr>
              <a:defRPr/>
            </a:pPr>
            <a:r>
              <a:rPr lang="en-US" dirty="0" smtClean="0"/>
              <a:t>ALJs are such a “PIA/protective of individual rights” that they become another reason agencies try to use informal adjudications as much as possible.</a:t>
            </a:r>
            <a:endParaRPr lang="en-US" dirty="0"/>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733D2D-1A8E-4AEC-948B-F8EF7F7FEB2E}" type="slidenum">
              <a:rPr lang="en-US" smtClean="0"/>
              <a:pPr/>
              <a:t>14</a:t>
            </a:fld>
            <a:endParaRPr lang="en-US" smtClean="0"/>
          </a:p>
        </p:txBody>
      </p:sp>
    </p:spTree>
    <p:extLst>
      <p:ext uri="{BB962C8B-B14F-4D97-AF65-F5344CB8AC3E}">
        <p14:creationId xmlns:p14="http://schemas.microsoft.com/office/powerpoint/2010/main" val="3216005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2F92997-7000-482F-AB7C-9520041F53C4}" type="slidenum">
              <a:rPr lang="en-US" smtClean="0"/>
              <a:pPr/>
              <a:t>15</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What is the Legal Status of an ALJ's Opinion?</a:t>
            </a:r>
          </a:p>
        </p:txBody>
      </p:sp>
      <p:sp>
        <p:nvSpPr>
          <p:cNvPr id="32772" name="Rectangle 3"/>
          <p:cNvSpPr>
            <a:spLocks noGrp="1" noChangeArrowheads="1"/>
          </p:cNvSpPr>
          <p:nvPr>
            <p:ph type="body" idx="1"/>
          </p:nvPr>
        </p:nvSpPr>
        <p:spPr/>
        <p:txBody>
          <a:bodyPr/>
          <a:lstStyle/>
          <a:p>
            <a:pPr eaLnBrk="1" hangingPunct="1"/>
            <a:r>
              <a:rPr lang="en-US" dirty="0" smtClean="0"/>
              <a:t>What is an initial decision, in contrast to a recommended decision?</a:t>
            </a:r>
          </a:p>
          <a:p>
            <a:pPr lvl="1" eaLnBrk="1" hangingPunct="1"/>
            <a:r>
              <a:rPr lang="en-US" dirty="0" smtClean="0">
                <a:hlinkClick r:id="rId2"/>
              </a:rPr>
              <a:t>557(b)</a:t>
            </a:r>
            <a:endParaRPr lang="en-US" dirty="0" smtClean="0"/>
          </a:p>
          <a:p>
            <a:pPr eaLnBrk="1" hangingPunct="1"/>
            <a:r>
              <a:rPr lang="en-US" dirty="0" smtClean="0"/>
              <a:t>Why did the EPA switch to allowing ALJ decisions to be final decisions if the agency did not act and there were no internal appeals in 45 days?</a:t>
            </a:r>
          </a:p>
          <a:p>
            <a:pPr eaLnBrk="1" hangingPunct="1"/>
            <a:r>
              <a:rPr lang="en-US" dirty="0" smtClean="0"/>
              <a:t>We will discuss agency rejection of ALJ opinions in the chapter on judicial review.</a:t>
            </a:r>
          </a:p>
        </p:txBody>
      </p:sp>
    </p:spTree>
    <p:extLst>
      <p:ext uri="{BB962C8B-B14F-4D97-AF65-F5344CB8AC3E}">
        <p14:creationId xmlns:p14="http://schemas.microsoft.com/office/powerpoint/2010/main" val="1374704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743550D-60DC-4FA4-B355-392C0F7B7427}" type="slidenum">
              <a:rPr lang="en-US" smtClean="0"/>
              <a:pPr/>
              <a:t>16</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Ex Parte Communications</a:t>
            </a:r>
            <a:br>
              <a:rPr lang="en-US" dirty="0" smtClean="0"/>
            </a:br>
            <a:r>
              <a:rPr lang="en-US" dirty="0" smtClean="0"/>
              <a:t>Art III Trials v. Adjudications</a:t>
            </a:r>
          </a:p>
        </p:txBody>
      </p:sp>
      <p:sp>
        <p:nvSpPr>
          <p:cNvPr id="33796" name="Rectangle 3"/>
          <p:cNvSpPr>
            <a:spLocks noGrp="1" noChangeArrowheads="1"/>
          </p:cNvSpPr>
          <p:nvPr>
            <p:ph type="body" idx="1"/>
          </p:nvPr>
        </p:nvSpPr>
        <p:spPr/>
        <p:txBody>
          <a:bodyPr/>
          <a:lstStyle/>
          <a:p>
            <a:pPr eaLnBrk="1" hangingPunct="1"/>
            <a:r>
              <a:rPr lang="en-US" smtClean="0"/>
              <a:t>Why are these forbidden in Article III trials?</a:t>
            </a:r>
          </a:p>
          <a:p>
            <a:pPr eaLnBrk="1" hangingPunct="1"/>
            <a:r>
              <a:rPr lang="en-US" smtClean="0"/>
              <a:t>Why are they less of a problem in agency proceedings?</a:t>
            </a:r>
          </a:p>
          <a:p>
            <a:pPr lvl="1" eaLnBrk="1" hangingPunct="1"/>
            <a:r>
              <a:rPr lang="en-US" smtClean="0"/>
              <a:t>How is the relationship between a litigant and the court different between a litigant and an agency?</a:t>
            </a:r>
          </a:p>
          <a:p>
            <a:pPr lvl="1" eaLnBrk="1" hangingPunct="1"/>
            <a:r>
              <a:rPr lang="en-US" smtClean="0"/>
              <a:t>Why is knowledge by the judge of the issues and parties treated differently from a trial?</a:t>
            </a:r>
          </a:p>
        </p:txBody>
      </p:sp>
    </p:spTree>
    <p:extLst>
      <p:ext uri="{BB962C8B-B14F-4D97-AF65-F5344CB8AC3E}">
        <p14:creationId xmlns:p14="http://schemas.microsoft.com/office/powerpoint/2010/main" val="3222627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72A5127-4E20-4B7D-96EF-44B88D45FC1A}" type="slidenum">
              <a:rPr lang="en-US" smtClean="0"/>
              <a:pPr/>
              <a:t>17</a:t>
            </a:fld>
            <a:endParaRPr lang="en-US" smtClean="0"/>
          </a:p>
        </p:txBody>
      </p:sp>
      <p:sp>
        <p:nvSpPr>
          <p:cNvPr id="9219" name="Rectangle 2"/>
          <p:cNvSpPr>
            <a:spLocks noGrp="1" noChangeArrowheads="1"/>
          </p:cNvSpPr>
          <p:nvPr>
            <p:ph type="title"/>
          </p:nvPr>
        </p:nvSpPr>
        <p:spPr/>
        <p:txBody>
          <a:bodyPr/>
          <a:lstStyle/>
          <a:p>
            <a:pPr eaLnBrk="1" hangingPunct="1"/>
            <a:r>
              <a:rPr lang="en-US" smtClean="0"/>
              <a:t>Adjudications to Make Policy</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Are courts charged with making law and policy through legal opinions?</a:t>
            </a:r>
          </a:p>
          <a:p>
            <a:pPr lvl="1" eaLnBrk="1" hangingPunct="1">
              <a:lnSpc>
                <a:spcPct val="90000"/>
              </a:lnSpc>
            </a:pPr>
            <a:r>
              <a:rPr lang="en-US" dirty="0" smtClean="0"/>
              <a:t>Do their opinions make law and policy?</a:t>
            </a:r>
          </a:p>
          <a:p>
            <a:pPr lvl="1" eaLnBrk="1" hangingPunct="1">
              <a:lnSpc>
                <a:spcPct val="90000"/>
              </a:lnSpc>
            </a:pPr>
            <a:r>
              <a:rPr lang="en-US" dirty="0" smtClean="0"/>
              <a:t>What is happening with gay marriage?</a:t>
            </a:r>
          </a:p>
          <a:p>
            <a:pPr eaLnBrk="1" hangingPunct="1">
              <a:lnSpc>
                <a:spcPct val="90000"/>
              </a:lnSpc>
            </a:pPr>
            <a:r>
              <a:rPr lang="en-US" dirty="0" smtClean="0"/>
              <a:t>Are civil law courts bound by precedent?</a:t>
            </a:r>
          </a:p>
          <a:p>
            <a:pPr lvl="1" eaLnBrk="1" hangingPunct="1">
              <a:lnSpc>
                <a:spcPct val="90000"/>
              </a:lnSpc>
            </a:pPr>
            <a:r>
              <a:rPr lang="en-US" dirty="0" smtClean="0"/>
              <a:t>Why do we read civil court opinions?</a:t>
            </a:r>
          </a:p>
          <a:p>
            <a:pPr lvl="1" eaLnBrk="1" hangingPunct="1">
              <a:lnSpc>
                <a:spcPct val="90000"/>
              </a:lnSpc>
            </a:pPr>
            <a:r>
              <a:rPr lang="en-US" dirty="0" smtClean="0"/>
              <a:t>How do they set law and policy?</a:t>
            </a:r>
          </a:p>
          <a:p>
            <a:pPr eaLnBrk="1" hangingPunct="1">
              <a:lnSpc>
                <a:spcPct val="90000"/>
              </a:lnSpc>
            </a:pPr>
            <a:r>
              <a:rPr lang="en-US" dirty="0" smtClean="0"/>
              <a:t>Agency adjudications can work the same way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77916BE-5B1D-47BF-9DCD-0848B6B877AF}" type="slidenum">
              <a:rPr lang="en-US" smtClean="0"/>
              <a:pPr/>
              <a:t>18</a:t>
            </a:fld>
            <a:endParaRPr lang="en-US" smtClean="0"/>
          </a:p>
        </p:txBody>
      </p:sp>
      <p:sp>
        <p:nvSpPr>
          <p:cNvPr id="11267" name="Rectangle 2"/>
          <p:cNvSpPr>
            <a:spLocks noGrp="1" noChangeArrowheads="1"/>
          </p:cNvSpPr>
          <p:nvPr>
            <p:ph type="title"/>
          </p:nvPr>
        </p:nvSpPr>
        <p:spPr/>
        <p:txBody>
          <a:bodyPr>
            <a:normAutofit fontScale="90000"/>
          </a:bodyPr>
          <a:lstStyle/>
          <a:p>
            <a:pPr eaLnBrk="1" hangingPunct="1"/>
            <a:r>
              <a:rPr lang="en-US" dirty="0"/>
              <a:t>Adjudications to Set Policy - California Dental Association v. FTC, 526 U.S. 756 (1999)</a:t>
            </a:r>
          </a:p>
        </p:txBody>
      </p:sp>
      <p:sp>
        <p:nvSpPr>
          <p:cNvPr id="11268" name="Rectangle 3"/>
          <p:cNvSpPr>
            <a:spLocks noGrp="1" noChangeArrowheads="1"/>
          </p:cNvSpPr>
          <p:nvPr>
            <p:ph type="body" idx="1"/>
          </p:nvPr>
        </p:nvSpPr>
        <p:spPr/>
        <p:txBody>
          <a:bodyPr/>
          <a:lstStyle/>
          <a:p>
            <a:pPr eaLnBrk="1" hangingPunct="1"/>
            <a:r>
              <a:rPr lang="en-US" dirty="0" smtClean="0"/>
              <a:t>What did the FTC accuse the CDA of?</a:t>
            </a:r>
          </a:p>
          <a:p>
            <a:pPr eaLnBrk="1" hangingPunct="1"/>
            <a:r>
              <a:rPr lang="en-US" dirty="0" smtClean="0"/>
              <a:t>What was the sequence of the agency review?</a:t>
            </a:r>
          </a:p>
          <a:p>
            <a:pPr eaLnBrk="1" hangingPunct="1"/>
            <a:r>
              <a:rPr lang="en-US" dirty="0" smtClean="0"/>
              <a:t>Why are agency rulings appealed to the Circuit courts rather than district courts?</a:t>
            </a:r>
          </a:p>
          <a:p>
            <a:pPr eaLnBrk="1" hangingPunct="1"/>
            <a:r>
              <a:rPr lang="en-US" dirty="0" smtClean="0"/>
              <a:t>How does this adjudication set national policy, if the adjudication is not precedent?</a:t>
            </a:r>
          </a:p>
          <a:p>
            <a:pPr lvl="1" eaLnBrk="1" hangingPunct="1"/>
            <a:r>
              <a:rPr lang="en-US" dirty="0" smtClean="0"/>
              <a:t>Who will be deciding future cases?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5F0FF7-6976-45B8-BB82-71CB142C9E1C}" type="slidenum">
              <a:rPr lang="en-US" smtClean="0"/>
              <a:pPr/>
              <a:t>19</a:t>
            </a:fld>
            <a:endParaRPr lang="en-US" smtClean="0"/>
          </a:p>
        </p:txBody>
      </p:sp>
      <p:sp>
        <p:nvSpPr>
          <p:cNvPr id="10243" name="Rectangle 2"/>
          <p:cNvSpPr>
            <a:spLocks noGrp="1" noChangeArrowheads="1"/>
          </p:cNvSpPr>
          <p:nvPr>
            <p:ph type="title"/>
          </p:nvPr>
        </p:nvSpPr>
        <p:spPr/>
        <p:txBody>
          <a:bodyPr/>
          <a:lstStyle/>
          <a:p>
            <a:pPr eaLnBrk="1" hangingPunct="1"/>
            <a:r>
              <a:rPr lang="en-US" smtClean="0"/>
              <a:t>Why Make Policy Through Adjudications?</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Why don't legislatures write laws that are specific enough that courts have no room to set policy?</a:t>
            </a:r>
          </a:p>
          <a:p>
            <a:pPr lvl="1" eaLnBrk="1" hangingPunct="1">
              <a:lnSpc>
                <a:spcPct val="90000"/>
              </a:lnSpc>
            </a:pPr>
            <a:r>
              <a:rPr lang="en-US" dirty="0" smtClean="0"/>
              <a:t>When might a legislature intentionally write an ambiguous law, knowing it will have to be resolved by a court or an agency?</a:t>
            </a:r>
          </a:p>
          <a:p>
            <a:pPr eaLnBrk="1" hangingPunct="1">
              <a:lnSpc>
                <a:spcPct val="90000"/>
              </a:lnSpc>
            </a:pPr>
            <a:r>
              <a:rPr lang="en-US" dirty="0" smtClean="0"/>
              <a:t>Agencies face the same issues</a:t>
            </a:r>
          </a:p>
          <a:p>
            <a:pPr lvl="1" eaLnBrk="1" hangingPunct="1">
              <a:lnSpc>
                <a:spcPct val="90000"/>
              </a:lnSpc>
            </a:pPr>
            <a:r>
              <a:rPr lang="en-US" dirty="0" smtClean="0"/>
              <a:t>While they can make rules, as we will see, that can be slow and cumbersome, while adjudications can be fast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B865C0-B7A3-42AA-A408-938D04836089}"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Adjudications in the Old Days</a:t>
            </a:r>
          </a:p>
        </p:txBody>
      </p:sp>
      <p:sp>
        <p:nvSpPr>
          <p:cNvPr id="4100" name="Rectangle 3"/>
          <p:cNvSpPr>
            <a:spLocks noGrp="1" noChangeArrowheads="1"/>
          </p:cNvSpPr>
          <p:nvPr>
            <p:ph type="body" idx="1"/>
          </p:nvPr>
        </p:nvSpPr>
        <p:spPr/>
        <p:txBody>
          <a:bodyPr/>
          <a:lstStyle/>
          <a:p>
            <a:pPr eaLnBrk="1" hangingPunct="1"/>
            <a:r>
              <a:rPr lang="en-US" smtClean="0"/>
              <a:t>What did "jury of your peers" mean originally?</a:t>
            </a:r>
          </a:p>
          <a:p>
            <a:pPr lvl="1" eaLnBrk="1" hangingPunct="1"/>
            <a:r>
              <a:rPr lang="en-US" smtClean="0"/>
              <a:t>How has that changed?</a:t>
            </a:r>
          </a:p>
          <a:p>
            <a:pPr eaLnBrk="1" hangingPunct="1"/>
            <a:r>
              <a:rPr lang="en-US" smtClean="0"/>
              <a:t>Government regulation</a:t>
            </a:r>
          </a:p>
          <a:p>
            <a:pPr lvl="1" eaLnBrk="1" hangingPunct="1"/>
            <a:r>
              <a:rPr lang="en-US" smtClean="0"/>
              <a:t>Did you get a hearing when the King told you what to do?</a:t>
            </a:r>
          </a:p>
          <a:p>
            <a:pPr eaLnBrk="1" hangingPunct="1"/>
            <a:r>
              <a:rPr lang="en-US" smtClean="0"/>
              <a:t>Was there a right to a jury in civil trials?</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509B1C0-CFA9-4D73-9C71-70DC5AEF0E42}" type="slidenum">
              <a:rPr lang="en-US" smtClean="0"/>
              <a:pPr/>
              <a:t>20</a:t>
            </a:fld>
            <a:endParaRPr lang="en-US" smtClean="0"/>
          </a:p>
        </p:txBody>
      </p:sp>
      <p:sp>
        <p:nvSpPr>
          <p:cNvPr id="12291" name="Rectangle 2"/>
          <p:cNvSpPr>
            <a:spLocks noGrp="1" noChangeArrowheads="1"/>
          </p:cNvSpPr>
          <p:nvPr>
            <p:ph type="title"/>
          </p:nvPr>
        </p:nvSpPr>
        <p:spPr/>
        <p:txBody>
          <a:bodyPr/>
          <a:lstStyle/>
          <a:p>
            <a:pPr eaLnBrk="1" hangingPunct="1"/>
            <a:r>
              <a:rPr lang="en-US" smtClean="0"/>
              <a:t>Wetlands Example</a:t>
            </a:r>
          </a:p>
        </p:txBody>
      </p:sp>
      <p:sp>
        <p:nvSpPr>
          <p:cNvPr id="12292" name="Rectangle 3"/>
          <p:cNvSpPr>
            <a:spLocks noGrp="1" noChangeArrowheads="1"/>
          </p:cNvSpPr>
          <p:nvPr>
            <p:ph type="body" idx="1"/>
          </p:nvPr>
        </p:nvSpPr>
        <p:spPr/>
        <p:txBody>
          <a:bodyPr/>
          <a:lstStyle/>
          <a:p>
            <a:pPr eaLnBrk="1" hangingPunct="1">
              <a:lnSpc>
                <a:spcPct val="80000"/>
              </a:lnSpc>
            </a:pPr>
            <a:r>
              <a:rPr lang="en-US" sz="2800" dirty="0" smtClean="0"/>
              <a:t>Wetlands development requires a permit from the Army Corps of Engineers</a:t>
            </a:r>
          </a:p>
          <a:p>
            <a:pPr lvl="1" eaLnBrk="1" hangingPunct="1">
              <a:lnSpc>
                <a:spcPct val="80000"/>
              </a:lnSpc>
            </a:pPr>
            <a:r>
              <a:rPr lang="en-US" sz="2800" dirty="0" smtClean="0"/>
              <a:t>The developer must submit proof that the land to be developed is not a wetland, or, if it is, that there will be appropriate mitigation</a:t>
            </a:r>
          </a:p>
          <a:p>
            <a:pPr lvl="1" eaLnBrk="1" hangingPunct="1">
              <a:lnSpc>
                <a:spcPct val="80000"/>
              </a:lnSpc>
            </a:pPr>
            <a:r>
              <a:rPr lang="en-US" sz="2800" dirty="0" smtClean="0"/>
              <a:t>The Corps evaluates the application and makes a decision, which can then be appealed to an internal Corps appeals board</a:t>
            </a:r>
          </a:p>
          <a:p>
            <a:pPr lvl="1" eaLnBrk="1" hangingPunct="1">
              <a:lnSpc>
                <a:spcPct val="80000"/>
              </a:lnSpc>
            </a:pPr>
            <a:r>
              <a:rPr lang="en-US" sz="2800" dirty="0" smtClean="0"/>
              <a:t>If the application meets the standards, the Corps will issue a permit.</a:t>
            </a:r>
          </a:p>
          <a:p>
            <a:pPr eaLnBrk="1" hangingPunct="1">
              <a:lnSpc>
                <a:spcPct val="80000"/>
              </a:lnSpc>
            </a:pPr>
            <a:r>
              <a:rPr lang="en-US" sz="2800" dirty="0" smtClean="0"/>
              <a:t>In the absence of regulations, the decision reflects the Corps' policy on how it defines and regulates wetlands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20C614-2B58-4DED-8AF9-417C60634F4C}" type="slidenum">
              <a:rPr lang="en-US" smtClean="0"/>
              <a:pPr/>
              <a:t>21</a:t>
            </a:fld>
            <a:endParaRPr lang="en-US" smtClean="0"/>
          </a:p>
        </p:txBody>
      </p:sp>
      <p:sp>
        <p:nvSpPr>
          <p:cNvPr id="13315" name="Rectangle 2"/>
          <p:cNvSpPr>
            <a:spLocks noGrp="1" noChangeArrowheads="1"/>
          </p:cNvSpPr>
          <p:nvPr>
            <p:ph type="title"/>
          </p:nvPr>
        </p:nvSpPr>
        <p:spPr/>
        <p:txBody>
          <a:bodyPr/>
          <a:lstStyle/>
          <a:p>
            <a:pPr eaLnBrk="1" hangingPunct="1"/>
            <a:r>
              <a:rPr lang="en-US" smtClean="0"/>
              <a:t>Inspections as Adjudications</a:t>
            </a:r>
          </a:p>
        </p:txBody>
      </p:sp>
      <p:sp>
        <p:nvSpPr>
          <p:cNvPr id="13316" name="Rectangle 3"/>
          <p:cNvSpPr>
            <a:spLocks noGrp="1" noChangeArrowheads="1"/>
          </p:cNvSpPr>
          <p:nvPr>
            <p:ph type="body" idx="1"/>
          </p:nvPr>
        </p:nvSpPr>
        <p:spPr/>
        <p:txBody>
          <a:bodyPr/>
          <a:lstStyle/>
          <a:p>
            <a:pPr eaLnBrk="1" hangingPunct="1"/>
            <a:r>
              <a:rPr lang="en-US" sz="2800" dirty="0" smtClean="0"/>
              <a:t>Restaurants need a food handling permit to sell to prepare food and sell it to the public</a:t>
            </a:r>
          </a:p>
          <a:p>
            <a:pPr lvl="1" eaLnBrk="1" hangingPunct="1"/>
            <a:r>
              <a:rPr lang="en-US" sz="2800" dirty="0" smtClean="0"/>
              <a:t>Must show that you have the proper equipment</a:t>
            </a:r>
          </a:p>
          <a:p>
            <a:pPr lvl="1" eaLnBrk="1" hangingPunct="1"/>
            <a:r>
              <a:rPr lang="en-US" sz="2800" dirty="0" smtClean="0"/>
              <a:t>Must show proper training for employees</a:t>
            </a:r>
          </a:p>
          <a:p>
            <a:pPr eaLnBrk="1" hangingPunct="1"/>
            <a:r>
              <a:rPr lang="en-US" sz="2800" dirty="0" smtClean="0"/>
              <a:t>These permits provide for surprise inspections to assure that the conditions are still being met</a:t>
            </a:r>
          </a:p>
          <a:p>
            <a:pPr lvl="1" eaLnBrk="1" hangingPunct="1"/>
            <a:r>
              <a:rPr lang="en-US" sz="2800" dirty="0" smtClean="0"/>
              <a:t>The inspector views the facts</a:t>
            </a:r>
          </a:p>
          <a:p>
            <a:pPr lvl="1" eaLnBrk="1" hangingPunct="1"/>
            <a:r>
              <a:rPr lang="en-US" sz="2800" dirty="0" smtClean="0"/>
              <a:t>The owner can provide input during the inspection</a:t>
            </a:r>
          </a:p>
          <a:p>
            <a:pPr lvl="1" eaLnBrk="1" hangingPunct="1"/>
            <a:r>
              <a:rPr lang="en-US" sz="2800" dirty="0" smtClean="0"/>
              <a:t>The inspector provides written findings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en-US" smtClean="0"/>
              <a:t>Adjudication Procedure</a:t>
            </a:r>
          </a:p>
        </p:txBody>
      </p:sp>
      <p:sp>
        <p:nvSpPr>
          <p:cNvPr id="24579"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95827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377AD57-0E48-451F-891F-A7F866F8413F}" type="slidenum">
              <a:rPr lang="en-US" smtClean="0"/>
              <a:pPr/>
              <a:t>23</a:t>
            </a:fld>
            <a:endParaRPr lang="en-US" smtClean="0"/>
          </a:p>
        </p:txBody>
      </p:sp>
      <p:sp>
        <p:nvSpPr>
          <p:cNvPr id="14339" name="Rectangle 2"/>
          <p:cNvSpPr>
            <a:spLocks noGrp="1" noChangeArrowheads="1"/>
          </p:cNvSpPr>
          <p:nvPr>
            <p:ph type="title"/>
          </p:nvPr>
        </p:nvSpPr>
        <p:spPr/>
        <p:txBody>
          <a:bodyPr/>
          <a:lstStyle/>
          <a:p>
            <a:pPr eaLnBrk="1" hangingPunct="1"/>
            <a:r>
              <a:rPr lang="en-US" smtClean="0"/>
              <a:t>Basic Procedure for Adjudications:</a:t>
            </a:r>
            <a:br>
              <a:rPr lang="en-US" smtClean="0"/>
            </a:br>
            <a:r>
              <a:rPr lang="en-US" smtClean="0"/>
              <a:t>Section 555</a:t>
            </a:r>
          </a:p>
        </p:txBody>
      </p:sp>
      <p:sp>
        <p:nvSpPr>
          <p:cNvPr id="14340" name="Rectangle 3"/>
          <p:cNvSpPr>
            <a:spLocks noGrp="1" noChangeArrowheads="1"/>
          </p:cNvSpPr>
          <p:nvPr>
            <p:ph type="body" idx="1"/>
          </p:nvPr>
        </p:nvSpPr>
        <p:spPr/>
        <p:txBody>
          <a:bodyPr/>
          <a:lstStyle/>
          <a:p>
            <a:pPr eaLnBrk="1" hangingPunct="1"/>
            <a:r>
              <a:rPr lang="en-US" dirty="0" smtClean="0">
                <a:hlinkClick r:id="rId2"/>
              </a:rPr>
              <a:t>Federal Administrative Procedure Act</a:t>
            </a:r>
            <a:r>
              <a:rPr lang="en-US" dirty="0" smtClean="0"/>
              <a:t> </a:t>
            </a:r>
          </a:p>
          <a:p>
            <a:pPr eaLnBrk="1" hangingPunct="1"/>
            <a:r>
              <a:rPr lang="en-US" dirty="0" smtClean="0">
                <a:hlinkClick r:id="rId3"/>
              </a:rPr>
              <a:t>Section 555 applies to all adjudications</a:t>
            </a:r>
            <a:endParaRPr lang="en-US" dirty="0" smtClean="0"/>
          </a:p>
          <a:p>
            <a:pPr eaLnBrk="1" hangingPunct="1"/>
            <a:r>
              <a:rPr lang="en-US" dirty="0" smtClean="0"/>
              <a:t>Right to bring your own lawyer</a:t>
            </a:r>
          </a:p>
          <a:p>
            <a:pPr lvl="1" eaLnBrk="1" hangingPunct="1"/>
            <a:r>
              <a:rPr lang="en-US" dirty="0" smtClean="0"/>
              <a:t>No right to appointed counsel</a:t>
            </a:r>
          </a:p>
          <a:p>
            <a:pPr eaLnBrk="1" hangingPunct="1"/>
            <a:r>
              <a:rPr lang="en-US" dirty="0" smtClean="0"/>
              <a:t>Right to a record</a:t>
            </a:r>
          </a:p>
          <a:p>
            <a:pPr eaLnBrk="1" hangingPunct="1"/>
            <a:r>
              <a:rPr lang="en-US" dirty="0" smtClean="0"/>
              <a:t>Right to notice of the findings and reasons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591B8F1-99E5-4337-BF4A-27C66837B5C2}" type="slidenum">
              <a:rPr lang="en-US" smtClean="0"/>
              <a:pPr/>
              <a:t>24</a:t>
            </a:fld>
            <a:endParaRPr lang="en-US" smtClean="0"/>
          </a:p>
        </p:txBody>
      </p:sp>
      <p:sp>
        <p:nvSpPr>
          <p:cNvPr id="15363" name="Rectangle 2"/>
          <p:cNvSpPr>
            <a:spLocks noGrp="1" noChangeArrowheads="1"/>
          </p:cNvSpPr>
          <p:nvPr>
            <p:ph type="title"/>
          </p:nvPr>
        </p:nvSpPr>
        <p:spPr/>
        <p:txBody>
          <a:bodyPr/>
          <a:lstStyle/>
          <a:p>
            <a:pPr eaLnBrk="1" hangingPunct="1"/>
            <a:r>
              <a:rPr lang="en-US" smtClean="0"/>
              <a:t>Louisiana APA </a:t>
            </a:r>
          </a:p>
        </p:txBody>
      </p:sp>
      <p:sp>
        <p:nvSpPr>
          <p:cNvPr id="15364" name="Rectangle 3"/>
          <p:cNvSpPr>
            <a:spLocks noGrp="1" noChangeArrowheads="1"/>
          </p:cNvSpPr>
          <p:nvPr>
            <p:ph type="body" idx="1"/>
          </p:nvPr>
        </p:nvSpPr>
        <p:spPr/>
        <p:txBody>
          <a:bodyPr/>
          <a:lstStyle/>
          <a:p>
            <a:pPr eaLnBrk="1" hangingPunct="1"/>
            <a:r>
              <a:rPr lang="en-US" dirty="0" smtClean="0"/>
              <a:t>Louisiana Provisions</a:t>
            </a:r>
          </a:p>
          <a:p>
            <a:pPr lvl="1" eaLnBrk="1" hangingPunct="1"/>
            <a:r>
              <a:rPr lang="en-US" dirty="0" smtClean="0">
                <a:hlinkClick r:id="rId2"/>
              </a:rPr>
              <a:t>LA - 955, et seq.</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FC9A3E-4D4B-4268-929B-6FDB227B1BD6}" type="slidenum">
              <a:rPr lang="en-US" smtClean="0"/>
              <a:pPr/>
              <a:t>25</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Gets to Appear Before the Agency?</a:t>
            </a:r>
          </a:p>
        </p:txBody>
      </p:sp>
      <p:sp>
        <p:nvSpPr>
          <p:cNvPr id="16388" name="Rectangle 3"/>
          <p:cNvSpPr>
            <a:spLocks noGrp="1" noChangeArrowheads="1"/>
          </p:cNvSpPr>
          <p:nvPr>
            <p:ph type="body" idx="1"/>
          </p:nvPr>
        </p:nvSpPr>
        <p:spPr/>
        <p:txBody>
          <a:bodyPr/>
          <a:lstStyle/>
          <a:p>
            <a:pPr eaLnBrk="1" hangingPunct="1"/>
            <a:r>
              <a:rPr lang="en-US" dirty="0" smtClean="0"/>
              <a:t>What are the problems if interested persons who are not parties are allowed to intervene?</a:t>
            </a:r>
          </a:p>
          <a:p>
            <a:pPr lvl="1" eaLnBrk="1" hangingPunct="1"/>
            <a:r>
              <a:rPr lang="en-US" dirty="0" smtClean="0"/>
              <a:t>What is the problem if they are not allowed?</a:t>
            </a:r>
          </a:p>
          <a:p>
            <a:pPr eaLnBrk="1" hangingPunct="1"/>
            <a:r>
              <a:rPr lang="en-US" dirty="0" smtClean="0"/>
              <a:t>What about nuclear power plant licensing?</a:t>
            </a:r>
          </a:p>
          <a:p>
            <a:pPr lvl="1" eaLnBrk="1" hangingPunct="1"/>
            <a:r>
              <a:rPr lang="en-US" dirty="0" smtClean="0"/>
              <a:t>Who is interested?</a:t>
            </a:r>
          </a:p>
          <a:p>
            <a:pPr eaLnBrk="1" hangingPunct="1"/>
            <a:r>
              <a:rPr lang="en-US" dirty="0" smtClean="0"/>
              <a:t>How about permitting landfills?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56BE9A0-9709-4A98-A18F-76EDC984D1B0}"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smtClean="0"/>
              <a:t>APA Provisions - Formal Adjudications</a:t>
            </a:r>
          </a:p>
        </p:txBody>
      </p:sp>
      <p:sp>
        <p:nvSpPr>
          <p:cNvPr id="17412" name="Rectangle 3"/>
          <p:cNvSpPr>
            <a:spLocks noGrp="1" noChangeArrowheads="1"/>
          </p:cNvSpPr>
          <p:nvPr>
            <p:ph type="body" idx="1"/>
          </p:nvPr>
        </p:nvSpPr>
        <p:spPr/>
        <p:txBody>
          <a:bodyPr/>
          <a:lstStyle/>
          <a:p>
            <a:pPr eaLnBrk="1" hangingPunct="1"/>
            <a:r>
              <a:rPr lang="en-US" dirty="0" smtClean="0"/>
              <a:t>Formal (APA) Adjudications under the US APA</a:t>
            </a:r>
          </a:p>
          <a:p>
            <a:pPr lvl="1" eaLnBrk="1" hangingPunct="1"/>
            <a:r>
              <a:rPr lang="en-US" dirty="0" smtClean="0">
                <a:hlinkClick r:id="rId2"/>
              </a:rPr>
              <a:t>US - 554, et seq.</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7923178-07AE-4D62-9D8E-D5EEB6BEDF2C}" type="slidenum">
              <a:rPr lang="en-US" smtClean="0"/>
              <a:pPr/>
              <a:t>27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Formal (APA) v. Informal (Non-APA) Adjudications</a:t>
            </a:r>
          </a:p>
        </p:txBody>
      </p:sp>
      <p:sp>
        <p:nvSpPr>
          <p:cNvPr id="18436" name="Rectangle 3"/>
          <p:cNvSpPr>
            <a:spLocks noGrp="1" noChangeArrowheads="1"/>
          </p:cNvSpPr>
          <p:nvPr>
            <p:ph type="body" idx="1"/>
          </p:nvPr>
        </p:nvSpPr>
        <p:spPr/>
        <p:txBody>
          <a:bodyPr>
            <a:normAutofit/>
          </a:bodyPr>
          <a:lstStyle/>
          <a:p>
            <a:pPr eaLnBrk="1" hangingPunct="1"/>
            <a:r>
              <a:rPr lang="en-US" dirty="0" smtClean="0"/>
              <a:t>What is the language in 554 that triggers a formal adjudication?</a:t>
            </a:r>
          </a:p>
          <a:p>
            <a:pPr lvl="1" eaLnBrk="1" hangingPunct="1"/>
            <a:r>
              <a:rPr lang="en-US" dirty="0" smtClean="0"/>
              <a:t>"on the record after opportunity for an agency hearing“</a:t>
            </a:r>
          </a:p>
          <a:p>
            <a:pPr eaLnBrk="1" hangingPunct="1"/>
            <a:r>
              <a:rPr lang="en-US" dirty="0" smtClean="0"/>
              <a:t>What are the subsequent provisions this triggers?</a:t>
            </a:r>
          </a:p>
          <a:p>
            <a:pPr lvl="1" eaLnBrk="1" hangingPunct="1"/>
            <a:r>
              <a:rPr lang="en-US" dirty="0" smtClean="0">
                <a:hlinkClick r:id="rId2"/>
              </a:rPr>
              <a:t>556</a:t>
            </a:r>
            <a:r>
              <a:rPr lang="en-US" dirty="0" smtClean="0"/>
              <a:t>, </a:t>
            </a:r>
            <a:r>
              <a:rPr lang="en-US" dirty="0" smtClean="0">
                <a:hlinkClick r:id="rId3"/>
              </a:rPr>
              <a:t>557</a:t>
            </a:r>
            <a:endParaRPr lang="en-US" dirty="0" smtClean="0"/>
          </a:p>
          <a:p>
            <a:pPr eaLnBrk="1" hangingPunct="1"/>
            <a:r>
              <a:rPr lang="en-US" dirty="0" smtClean="0"/>
              <a:t>Why do we call informal adjudications non-APA adjudications?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4C56E-94D1-4414-95F6-D3AC4F654FE2}" type="slidenum">
              <a:rPr lang="en-US" smtClean="0"/>
              <a:pPr/>
              <a:t>28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Formal Adjudications in the Real World</a:t>
            </a:r>
          </a:p>
        </p:txBody>
      </p:sp>
      <p:sp>
        <p:nvSpPr>
          <p:cNvPr id="19460" name="Rectangle 3"/>
          <p:cNvSpPr>
            <a:spLocks noGrp="1" noChangeArrowheads="1"/>
          </p:cNvSpPr>
          <p:nvPr>
            <p:ph type="body" idx="1"/>
          </p:nvPr>
        </p:nvSpPr>
        <p:spPr/>
        <p:txBody>
          <a:bodyPr>
            <a:normAutofit/>
          </a:bodyPr>
          <a:lstStyle/>
          <a:p>
            <a:pPr eaLnBrk="1" hangingPunct="1">
              <a:lnSpc>
                <a:spcPct val="90000"/>
              </a:lnSpc>
            </a:pPr>
            <a:r>
              <a:rPr lang="en-US" dirty="0" smtClean="0"/>
              <a:t>Formal adjudications, triggered by 554 and conducted under 556 and 557, look like trials.</a:t>
            </a:r>
          </a:p>
          <a:p>
            <a:pPr lvl="0" eaLnBrk="1" hangingPunct="1">
              <a:lnSpc>
                <a:spcPct val="90000"/>
              </a:lnSpc>
            </a:pPr>
            <a:r>
              <a:rPr lang="en-US" dirty="0" smtClean="0"/>
              <a:t>Most are like simple trials.</a:t>
            </a:r>
          </a:p>
          <a:p>
            <a:pPr lvl="0" eaLnBrk="1" hangingPunct="1">
              <a:lnSpc>
                <a:spcPct val="90000"/>
              </a:lnSpc>
            </a:pPr>
            <a:r>
              <a:rPr lang="en-US" dirty="0" smtClean="0"/>
              <a:t>Since they can have multiple parties with the right to present evidence and cross examine, they can be very long and complex.</a:t>
            </a:r>
          </a:p>
          <a:p>
            <a:pPr lvl="0" eaLnBrk="1" hangingPunct="1">
              <a:lnSpc>
                <a:spcPct val="90000"/>
              </a:lnSpc>
            </a:pPr>
            <a:r>
              <a:rPr lang="en-US" dirty="0" smtClean="0"/>
              <a:t>Not as bad as formal rulemaking.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(Non-APA) Adjudications</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The procedure for informal adjudications are determined by the legislature as part of the enabling law or left to the agency.</a:t>
            </a:r>
          </a:p>
          <a:p>
            <a:pPr lvl="0" eaLnBrk="1" hangingPunct="1">
              <a:lnSpc>
                <a:spcPct val="90000"/>
              </a:lnSpc>
            </a:pPr>
            <a:r>
              <a:rPr lang="en-US" dirty="0" smtClean="0"/>
              <a:t>These range from complex trials to inspections and other very simple procedures</a:t>
            </a:r>
          </a:p>
          <a:p>
            <a:pPr lvl="0" eaLnBrk="1" hangingPunct="1">
              <a:lnSpc>
                <a:spcPct val="90000"/>
              </a:lnSpc>
            </a:pPr>
            <a:r>
              <a:rPr lang="en-US" dirty="0" smtClean="0"/>
              <a:t>Most are simple proceedings that do not resemble trials</a:t>
            </a:r>
          </a:p>
          <a:p>
            <a:pPr lvl="0" eaLnBrk="1" hangingPunct="1">
              <a:lnSpc>
                <a:spcPct val="90000"/>
              </a:lnSpc>
            </a:pPr>
            <a:r>
              <a:rPr lang="en-US" dirty="0" smtClean="0"/>
              <a:t>Some are very like trials, it just depends on the legislation and agency regulations</a:t>
            </a:r>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29</a:t>
            </a:fld>
            <a:endParaRPr lang="en-US"/>
          </a:p>
        </p:txBody>
      </p:sp>
    </p:spTree>
    <p:extLst>
      <p:ext uri="{BB962C8B-B14F-4D97-AF65-F5344CB8AC3E}">
        <p14:creationId xmlns:p14="http://schemas.microsoft.com/office/powerpoint/2010/main" val="383488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8C317B8-BFD8-42C7-94D5-4F0BB78A8209}"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Defining an Adjudication</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Adjudications are the process used to make an order involving specific identified parties</a:t>
            </a:r>
          </a:p>
          <a:p>
            <a:pPr eaLnBrk="1" hangingPunct="1">
              <a:lnSpc>
                <a:spcPct val="90000"/>
              </a:lnSpc>
            </a:pPr>
            <a:r>
              <a:rPr lang="en-US" sz="2800" smtClean="0"/>
              <a:t>What are examples of adjudications?</a:t>
            </a:r>
          </a:p>
          <a:p>
            <a:pPr lvl="1" eaLnBrk="1" hangingPunct="1">
              <a:lnSpc>
                <a:spcPct val="90000"/>
              </a:lnSpc>
            </a:pPr>
            <a:r>
              <a:rPr lang="en-US" sz="2800" smtClean="0"/>
              <a:t>Why is your federal student loan application an adjudication?</a:t>
            </a:r>
          </a:p>
          <a:p>
            <a:pPr lvl="1" eaLnBrk="1" hangingPunct="1">
              <a:lnSpc>
                <a:spcPct val="90000"/>
              </a:lnSpc>
            </a:pPr>
            <a:r>
              <a:rPr lang="en-US" sz="2800" smtClean="0"/>
              <a:t>What is the order?</a:t>
            </a:r>
          </a:p>
          <a:p>
            <a:pPr lvl="1" eaLnBrk="1" hangingPunct="1">
              <a:lnSpc>
                <a:spcPct val="90000"/>
              </a:lnSpc>
            </a:pPr>
            <a:r>
              <a:rPr lang="en-US" sz="2800" smtClean="0"/>
              <a:t>What about social security disability determinations? (more later on due process)</a:t>
            </a:r>
          </a:p>
          <a:p>
            <a:pPr eaLnBrk="1" hangingPunct="1">
              <a:lnSpc>
                <a:spcPct val="90000"/>
              </a:lnSpc>
            </a:pPr>
            <a:r>
              <a:rPr lang="en-US" sz="2800" smtClean="0"/>
              <a:t>These are examples of adjudications to find facts and apply law in individual cases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681B6F5-D6A9-4DC6-A0EF-89402E5EC5B9}" type="slidenum">
              <a:rPr lang="en-US" smtClean="0"/>
              <a:pPr/>
              <a:t>30</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Administrative Cost and Formal Adjudications</a:t>
            </a:r>
          </a:p>
        </p:txBody>
      </p:sp>
      <p:sp>
        <p:nvSpPr>
          <p:cNvPr id="20484" name="Rectangle 3"/>
          <p:cNvSpPr>
            <a:spLocks noGrp="1" noChangeArrowheads="1"/>
          </p:cNvSpPr>
          <p:nvPr>
            <p:ph type="body" idx="1"/>
          </p:nvPr>
        </p:nvSpPr>
        <p:spPr/>
        <p:txBody>
          <a:bodyPr/>
          <a:lstStyle/>
          <a:p>
            <a:pPr eaLnBrk="1" hangingPunct="1">
              <a:lnSpc>
                <a:spcPct val="90000"/>
              </a:lnSpc>
            </a:pPr>
            <a:r>
              <a:rPr lang="en-US" sz="2800" dirty="0" smtClean="0"/>
              <a:t>Administrative cost is a key concept in adlaw</a:t>
            </a:r>
          </a:p>
          <a:p>
            <a:pPr eaLnBrk="1" hangingPunct="1">
              <a:lnSpc>
                <a:spcPct val="90000"/>
              </a:lnSpc>
            </a:pPr>
            <a:r>
              <a:rPr lang="en-US" sz="2800" dirty="0" smtClean="0"/>
              <a:t>Administrative agencies carry out huge numbers of adjudications</a:t>
            </a:r>
          </a:p>
          <a:p>
            <a:pPr lvl="1" eaLnBrk="1" hangingPunct="1">
              <a:lnSpc>
                <a:spcPct val="90000"/>
              </a:lnSpc>
            </a:pPr>
            <a:r>
              <a:rPr lang="en-US" sz="2800" dirty="0" smtClean="0"/>
              <a:t>What would it cost if Medicare payment determination  looked like a trial?</a:t>
            </a:r>
          </a:p>
          <a:p>
            <a:pPr lvl="1" eaLnBrk="1" hangingPunct="1">
              <a:lnSpc>
                <a:spcPct val="90000"/>
              </a:lnSpc>
            </a:pPr>
            <a:r>
              <a:rPr lang="en-US" sz="2800" dirty="0" smtClean="0"/>
              <a:t>What sort of delays would you expect?</a:t>
            </a:r>
          </a:p>
          <a:p>
            <a:pPr lvl="1" eaLnBrk="1" hangingPunct="1">
              <a:lnSpc>
                <a:spcPct val="90000"/>
              </a:lnSpc>
            </a:pPr>
            <a:r>
              <a:rPr lang="en-US" sz="2800" dirty="0" smtClean="0"/>
              <a:t>What if FEMA used trials to decide on compensation checks?</a:t>
            </a:r>
          </a:p>
          <a:p>
            <a:pPr eaLnBrk="1" hangingPunct="1">
              <a:lnSpc>
                <a:spcPct val="90000"/>
              </a:lnSpc>
            </a:pPr>
            <a:r>
              <a:rPr lang="en-US" sz="2800" dirty="0" smtClean="0"/>
              <a:t>This is revisited next chapter in the tension between due process and agency costs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3D12F3-C9B6-4FB9-B90B-8090C5269591}" type="slidenum">
              <a:rPr lang="en-US" smtClean="0"/>
              <a:pPr/>
              <a:t>31</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Practice Issues</a:t>
            </a:r>
          </a:p>
        </p:txBody>
      </p:sp>
      <p:sp>
        <p:nvSpPr>
          <p:cNvPr id="21508"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The book spends a lot of time on examples of arguments for and against the court ordering a formal adjudication.</a:t>
            </a:r>
          </a:p>
          <a:p>
            <a:pPr lvl="1" eaLnBrk="1" hangingPunct="1">
              <a:lnSpc>
                <a:spcPct val="80000"/>
              </a:lnSpc>
            </a:pPr>
            <a:r>
              <a:rPr lang="en-US" sz="2800" dirty="0" smtClean="0"/>
              <a:t>You do not need this level of detail for this course</a:t>
            </a:r>
          </a:p>
          <a:p>
            <a:pPr eaLnBrk="1" hangingPunct="1">
              <a:lnSpc>
                <a:spcPct val="80000"/>
              </a:lnSpc>
            </a:pPr>
            <a:r>
              <a:rPr lang="en-US" sz="2800" dirty="0" smtClean="0"/>
              <a:t>As with formal rulemaking, the courts are reticent to order formal rulemaking unless the statute is clear.</a:t>
            </a:r>
          </a:p>
          <a:p>
            <a:pPr lvl="1" eaLnBrk="1" hangingPunct="1">
              <a:lnSpc>
                <a:spcPct val="80000"/>
              </a:lnSpc>
            </a:pPr>
            <a:r>
              <a:rPr lang="en-US" sz="2800" dirty="0" smtClean="0"/>
              <a:t>If the statute is ambiguous, most circuits defer to the agency – </a:t>
            </a:r>
            <a:r>
              <a:rPr lang="en-US" sz="2800" i="1" dirty="0" smtClean="0"/>
              <a:t>Chevron</a:t>
            </a:r>
            <a:r>
              <a:rPr lang="en-US" sz="2800" dirty="0" smtClean="0"/>
              <a:t> deference discussed later.</a:t>
            </a:r>
          </a:p>
          <a:p>
            <a:pPr lvl="1" eaLnBrk="1" hangingPunct="1">
              <a:lnSpc>
                <a:spcPct val="80000"/>
              </a:lnSpc>
            </a:pPr>
            <a:r>
              <a:rPr lang="en-US" sz="2800" dirty="0" smtClean="0"/>
              <a:t>A few do not defer, reading the law themselves.</a:t>
            </a:r>
          </a:p>
          <a:p>
            <a:pPr eaLnBrk="1" hangingPunct="1">
              <a:lnSpc>
                <a:spcPct val="80000"/>
              </a:lnSpc>
            </a:pPr>
            <a:r>
              <a:rPr lang="en-US" sz="2800" dirty="0" smtClean="0"/>
              <a:t>In practice, if the issue has not been settled for your hearing type, you have to argue the issue to the court based on the circuit’s precedent.</a:t>
            </a:r>
          </a:p>
          <a:p>
            <a:pPr lvl="1" eaLnBrk="1" hangingPunct="1">
              <a:lnSpc>
                <a:spcPct val="80000"/>
              </a:lnSpc>
            </a:pPr>
            <a:r>
              <a:rPr lang="en-US" sz="2800" dirty="0" smtClean="0"/>
              <a:t>Louisiana thinks adjudications are trials.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92B4B9-9D57-4416-B59F-12768731DE67}" type="slidenum">
              <a:rPr lang="en-US" smtClean="0"/>
              <a:pPr/>
              <a:t>32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Practical Considerations in Adjudications</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Except for the APA provision for formal adjudications, the agencies can set their own procedures for adjudications, or congress can set them in the enabling act</a:t>
            </a:r>
          </a:p>
          <a:p>
            <a:pPr eaLnBrk="1" hangingPunct="1">
              <a:lnSpc>
                <a:spcPct val="90000"/>
              </a:lnSpc>
            </a:pPr>
            <a:r>
              <a:rPr lang="en-US" sz="2800" dirty="0" smtClean="0"/>
              <a:t>Some agencies have developed rules based on the Federal Rules of Civil Procedure and Evidence, which make their hearings look like trials.</a:t>
            </a:r>
          </a:p>
          <a:p>
            <a:pPr eaLnBrk="1" hangingPunct="1">
              <a:lnSpc>
                <a:spcPct val="90000"/>
              </a:lnSpc>
            </a:pPr>
            <a:r>
              <a:rPr lang="en-US" sz="2800" dirty="0" smtClean="0"/>
              <a:t>As we will discuss later, even if the proceeding looks like a trial, the ALJ's power is much more limited than that of an Article III judge.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997F54-1ABB-46B1-BAC1-1BB571B467A4}" type="slidenum">
              <a:rPr lang="en-US" smtClean="0"/>
              <a:pPr/>
              <a:t>33</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The Nature of the Agency and Formality of the Process</a:t>
            </a:r>
          </a:p>
        </p:txBody>
      </p:sp>
      <p:sp>
        <p:nvSpPr>
          <p:cNvPr id="23556" name="Rectangle 3"/>
          <p:cNvSpPr>
            <a:spLocks noGrp="1" noChangeArrowheads="1"/>
          </p:cNvSpPr>
          <p:nvPr>
            <p:ph type="body" idx="1"/>
          </p:nvPr>
        </p:nvSpPr>
        <p:spPr/>
        <p:txBody>
          <a:bodyPr/>
          <a:lstStyle/>
          <a:p>
            <a:pPr eaLnBrk="1" hangingPunct="1"/>
            <a:r>
              <a:rPr lang="en-US" sz="2800" dirty="0" smtClean="0"/>
              <a:t>The broader the reach of the agency actions and the more controversial the agency function, the more formal the agency process</a:t>
            </a:r>
          </a:p>
          <a:p>
            <a:pPr eaLnBrk="1" hangingPunct="1"/>
            <a:r>
              <a:rPr lang="en-US" sz="2800" dirty="0" smtClean="0"/>
              <a:t>Social Security Disability ALJs deal with individuals and their decisions do not set policy.</a:t>
            </a:r>
          </a:p>
          <a:p>
            <a:pPr eaLnBrk="1" hangingPunct="1"/>
            <a:r>
              <a:rPr lang="en-US" sz="2800" dirty="0" smtClean="0"/>
              <a:t>National Labor Relations Board adjudications set policy for unionization for whole industries</a:t>
            </a:r>
          </a:p>
          <a:p>
            <a:pPr lvl="1" eaLnBrk="1" hangingPunct="1"/>
            <a:r>
              <a:rPr lang="en-US" sz="2800" dirty="0" smtClean="0"/>
              <a:t>It usually does not use rules for these questions, so adjudications are even more important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D14AD11-ED94-4091-BFAC-E37DA3295EB9}" type="slidenum">
              <a:rPr lang="en-US" smtClean="0"/>
              <a:pPr/>
              <a:t>34</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Ex parte Communications in Formal Adjudications</a:t>
            </a:r>
          </a:p>
        </p:txBody>
      </p:sp>
      <p:sp>
        <p:nvSpPr>
          <p:cNvPr id="34820" name="Rectangle 3"/>
          <p:cNvSpPr>
            <a:spLocks noGrp="1" noChangeArrowheads="1"/>
          </p:cNvSpPr>
          <p:nvPr>
            <p:ph type="body" idx="1"/>
          </p:nvPr>
        </p:nvSpPr>
        <p:spPr/>
        <p:txBody>
          <a:bodyPr/>
          <a:lstStyle/>
          <a:p>
            <a:pPr eaLnBrk="1" hangingPunct="1">
              <a:lnSpc>
                <a:spcPct val="90000"/>
              </a:lnSpc>
            </a:pPr>
            <a:r>
              <a:rPr lang="en-US" dirty="0" smtClean="0"/>
              <a:t>No ex parte communications - </a:t>
            </a:r>
            <a:r>
              <a:rPr lang="en-US" dirty="0" smtClean="0">
                <a:hlinkClick r:id="rId2"/>
              </a:rPr>
              <a:t>557(d)</a:t>
            </a:r>
            <a:endParaRPr lang="en-US" dirty="0" smtClean="0"/>
          </a:p>
          <a:p>
            <a:pPr lvl="1" eaLnBrk="1" hangingPunct="1">
              <a:lnSpc>
                <a:spcPct val="90000"/>
              </a:lnSpc>
            </a:pPr>
            <a:r>
              <a:rPr lang="en-US" dirty="0" smtClean="0"/>
              <a:t>What is the extreme sanction for a party who violated this ban?</a:t>
            </a:r>
          </a:p>
          <a:p>
            <a:pPr eaLnBrk="1" hangingPunct="1">
              <a:lnSpc>
                <a:spcPct val="90000"/>
              </a:lnSpc>
            </a:pPr>
            <a:r>
              <a:rPr lang="en-US" dirty="0" smtClean="0"/>
              <a:t>What is the loophole for agency personnel?</a:t>
            </a:r>
          </a:p>
          <a:p>
            <a:pPr lvl="1" eaLnBrk="1" hangingPunct="1">
              <a:lnSpc>
                <a:spcPct val="90000"/>
              </a:lnSpc>
            </a:pPr>
            <a:r>
              <a:rPr lang="en-US" dirty="0" smtClean="0"/>
              <a:t> ex parte communication prohibition only applies to communications with interested persons </a:t>
            </a:r>
            <a:r>
              <a:rPr lang="en-US" i="1" dirty="0" smtClean="0"/>
              <a:t>outside the agency</a:t>
            </a:r>
            <a:r>
              <a:rPr lang="en-US" dirty="0" smtClean="0"/>
              <a:t> </a:t>
            </a:r>
          </a:p>
          <a:p>
            <a:pPr lvl="1" eaLnBrk="1" hangingPunct="1">
              <a:lnSpc>
                <a:spcPct val="90000"/>
              </a:lnSpc>
            </a:pPr>
            <a:r>
              <a:rPr lang="en-US" dirty="0" smtClean="0"/>
              <a:t>Are agency personnel like adverse parties in a trial?</a:t>
            </a:r>
          </a:p>
        </p:txBody>
      </p:sp>
    </p:spTree>
    <p:extLst>
      <p:ext uri="{BB962C8B-B14F-4D97-AF65-F5344CB8AC3E}">
        <p14:creationId xmlns:p14="http://schemas.microsoft.com/office/powerpoint/2010/main" val="1153074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Communications are Allowed?</a:t>
            </a:r>
            <a:endParaRPr lang="en-US" dirty="0"/>
          </a:p>
        </p:txBody>
      </p:sp>
      <p:sp>
        <p:nvSpPr>
          <p:cNvPr id="3" name="Content Placeholder 2"/>
          <p:cNvSpPr>
            <a:spLocks noGrp="1"/>
          </p:cNvSpPr>
          <p:nvPr>
            <p:ph idx="1"/>
          </p:nvPr>
        </p:nvSpPr>
        <p:spPr/>
        <p:txBody>
          <a:bodyPr/>
          <a:lstStyle/>
          <a:p>
            <a:r>
              <a:rPr lang="en-US" dirty="0" smtClean="0">
                <a:hlinkClick r:id="rId2"/>
              </a:rPr>
              <a:t>http://biotech.law.lsu.edu/Courses/study_aids/adlaw/554.htm</a:t>
            </a:r>
            <a:endParaRPr lang="en-US" dirty="0" smtClean="0"/>
          </a:p>
          <a:p>
            <a:r>
              <a:rPr lang="en-US" dirty="0" smtClean="0"/>
              <a:t>What proceedings are exempt from section (d)?</a:t>
            </a:r>
          </a:p>
          <a:p>
            <a:r>
              <a:rPr lang="en-US" dirty="0" smtClean="0"/>
              <a:t>(d)(1)(C) to the agency or a member or members of the body comprising the agency</a:t>
            </a:r>
          </a:p>
          <a:p>
            <a:pPr lvl="1"/>
            <a:r>
              <a:rPr lang="en-US" smtClean="0"/>
              <a:t>This is input </a:t>
            </a:r>
            <a:r>
              <a:rPr lang="en-US" dirty="0" smtClean="0"/>
              <a:t>from the secretary or the commissioners if an independent agency, i.e., the people who actually make the decision.</a:t>
            </a:r>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35</a:t>
            </a:fld>
            <a:endParaRPr lang="en-US"/>
          </a:p>
        </p:txBody>
      </p:sp>
    </p:spTree>
    <p:extLst>
      <p:ext uri="{BB962C8B-B14F-4D97-AF65-F5344CB8AC3E}">
        <p14:creationId xmlns:p14="http://schemas.microsoft.com/office/powerpoint/2010/main" val="1282925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5B5A4D4-5B1F-45DB-ABC9-1C1473334644}" type="slidenum">
              <a:rPr lang="en-US" smtClean="0"/>
              <a:pPr/>
              <a:t>36</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Separation of Functions</a:t>
            </a:r>
          </a:p>
        </p:txBody>
      </p:sp>
      <p:sp>
        <p:nvSpPr>
          <p:cNvPr id="34820"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is separation of functions?</a:t>
            </a:r>
          </a:p>
          <a:p>
            <a:pPr lvl="1" eaLnBrk="1" hangingPunct="1">
              <a:lnSpc>
                <a:spcPct val="90000"/>
              </a:lnSpc>
              <a:defRPr/>
            </a:pPr>
            <a:r>
              <a:rPr lang="en-US" dirty="0" smtClean="0"/>
              <a:t>How does this mitigate the loophole of communication with agency personnel?</a:t>
            </a:r>
          </a:p>
          <a:p>
            <a:pPr lvl="1" eaLnBrk="1" hangingPunct="1">
              <a:lnSpc>
                <a:spcPct val="90000"/>
              </a:lnSpc>
              <a:defRPr/>
            </a:pPr>
            <a:r>
              <a:rPr lang="en-US" dirty="0" smtClean="0"/>
              <a:t>Why do we care?</a:t>
            </a:r>
          </a:p>
          <a:p>
            <a:pPr eaLnBrk="1" hangingPunct="1">
              <a:lnSpc>
                <a:spcPct val="90000"/>
              </a:lnSpc>
              <a:defRPr/>
            </a:pPr>
            <a:r>
              <a:rPr lang="en-US" dirty="0" smtClean="0"/>
              <a:t>Separation of function has very different results in a large federal agency than in small state agencies</a:t>
            </a:r>
          </a:p>
          <a:p>
            <a:pPr lvl="1" eaLnBrk="1" hangingPunct="1">
              <a:lnSpc>
                <a:spcPct val="90000"/>
              </a:lnSpc>
              <a:defRPr/>
            </a:pPr>
            <a:r>
              <a:rPr lang="en-US" dirty="0" smtClean="0"/>
              <a:t>Federal - still in the agency and focused in one area</a:t>
            </a:r>
          </a:p>
          <a:p>
            <a:pPr lvl="1" eaLnBrk="1" hangingPunct="1">
              <a:lnSpc>
                <a:spcPct val="90000"/>
              </a:lnSpc>
              <a:defRPr/>
            </a:pPr>
            <a:r>
              <a:rPr lang="en-US" dirty="0" smtClean="0"/>
              <a:t>States - often outside the agency (central panel), losing all expertise</a:t>
            </a:r>
          </a:p>
        </p:txBody>
      </p:sp>
    </p:spTree>
    <p:extLst>
      <p:ext uri="{BB962C8B-B14F-4D97-AF65-F5344CB8AC3E}">
        <p14:creationId xmlns:p14="http://schemas.microsoft.com/office/powerpoint/2010/main" val="42610564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BC51029-5B88-45AC-B2F6-14C46F9DEEDF}" type="slidenum">
              <a:rPr lang="en-US" smtClean="0"/>
              <a:pPr/>
              <a:t>37</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EPA Example</a:t>
            </a:r>
          </a:p>
        </p:txBody>
      </p:sp>
      <p:sp>
        <p:nvSpPr>
          <p:cNvPr id="36868" name="Rectangle 3"/>
          <p:cNvSpPr>
            <a:spLocks noGrp="1" noChangeArrowheads="1"/>
          </p:cNvSpPr>
          <p:nvPr>
            <p:ph type="body" idx="1"/>
          </p:nvPr>
        </p:nvSpPr>
        <p:spPr/>
        <p:txBody>
          <a:bodyPr/>
          <a:lstStyle/>
          <a:p>
            <a:pPr eaLnBrk="1" hangingPunct="1">
              <a:lnSpc>
                <a:spcPct val="90000"/>
              </a:lnSpc>
            </a:pPr>
            <a:r>
              <a:rPr lang="en-US" sz="2800" dirty="0" smtClean="0"/>
              <a:t>Can the EPA ALJ consult with an EPA scientist to better understand a case?</a:t>
            </a:r>
          </a:p>
          <a:p>
            <a:pPr lvl="1" eaLnBrk="1" hangingPunct="1">
              <a:lnSpc>
                <a:spcPct val="90000"/>
              </a:lnSpc>
            </a:pPr>
            <a:r>
              <a:rPr lang="en-US" sz="2800" dirty="0" smtClean="0"/>
              <a:t>What if it is about advice on facts in issue?</a:t>
            </a:r>
          </a:p>
          <a:p>
            <a:pPr eaLnBrk="1" hangingPunct="1">
              <a:lnSpc>
                <a:spcPct val="90000"/>
              </a:lnSpc>
            </a:pPr>
            <a:r>
              <a:rPr lang="en-US" sz="2800" dirty="0" smtClean="0"/>
              <a:t>Can the EPA ALJ consult with an agency lawyer about law?</a:t>
            </a:r>
          </a:p>
          <a:p>
            <a:pPr lvl="1" eaLnBrk="1" hangingPunct="1">
              <a:lnSpc>
                <a:spcPct val="90000"/>
              </a:lnSpc>
            </a:pPr>
            <a:r>
              <a:rPr lang="en-US" sz="2800" dirty="0" smtClean="0"/>
              <a:t>What about the lawyer prosecuting the case?</a:t>
            </a:r>
          </a:p>
          <a:p>
            <a:pPr eaLnBrk="1" hangingPunct="1">
              <a:lnSpc>
                <a:spcPct val="90000"/>
              </a:lnSpc>
            </a:pPr>
            <a:r>
              <a:rPr lang="en-US" sz="2800" dirty="0" smtClean="0"/>
              <a:t>Can the ALJ consult with a party in the case, outside of the proceeding, to get additional facts?</a:t>
            </a:r>
          </a:p>
          <a:p>
            <a:pPr lvl="1" eaLnBrk="1" hangingPunct="1">
              <a:lnSpc>
                <a:spcPct val="90000"/>
              </a:lnSpc>
            </a:pPr>
            <a:r>
              <a:rPr lang="en-US" sz="2800" dirty="0" smtClean="0"/>
              <a:t>How can these consultations be accomplished - what would you do in an Article III trial?</a:t>
            </a:r>
          </a:p>
        </p:txBody>
      </p:sp>
    </p:spTree>
    <p:extLst>
      <p:ext uri="{BB962C8B-B14F-4D97-AF65-F5344CB8AC3E}">
        <p14:creationId xmlns:p14="http://schemas.microsoft.com/office/powerpoint/2010/main" val="28067714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D898BB-9BCE-459C-B84F-1322B565A5A9}" type="slidenum">
              <a:rPr lang="en-US" smtClean="0"/>
              <a:pPr/>
              <a:t>38</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Consumer Product Safety Commission Example</a:t>
            </a:r>
          </a:p>
        </p:txBody>
      </p:sp>
      <p:sp>
        <p:nvSpPr>
          <p:cNvPr id="37892" name="Rectangle 3"/>
          <p:cNvSpPr>
            <a:spLocks noGrp="1" noChangeArrowheads="1"/>
          </p:cNvSpPr>
          <p:nvPr>
            <p:ph type="body" idx="1"/>
          </p:nvPr>
        </p:nvSpPr>
        <p:spPr/>
        <p:txBody>
          <a:bodyPr/>
          <a:lstStyle/>
          <a:p>
            <a:pPr eaLnBrk="1" hangingPunct="1">
              <a:lnSpc>
                <a:spcPct val="80000"/>
              </a:lnSpc>
            </a:pPr>
            <a:r>
              <a:rPr lang="en-US" sz="2800" dirty="0" smtClean="0"/>
              <a:t>Can the commissioner consult with his staff?</a:t>
            </a:r>
          </a:p>
          <a:p>
            <a:pPr lvl="1" eaLnBrk="1" hangingPunct="1">
              <a:lnSpc>
                <a:spcPct val="80000"/>
              </a:lnSpc>
            </a:pPr>
            <a:r>
              <a:rPr lang="en-US" sz="2800" dirty="0" smtClean="0"/>
              <a:t>Are they considered legally the same person?</a:t>
            </a:r>
          </a:p>
          <a:p>
            <a:pPr eaLnBrk="1" hangingPunct="1">
              <a:lnSpc>
                <a:spcPct val="80000"/>
              </a:lnSpc>
            </a:pPr>
            <a:r>
              <a:rPr lang="en-US" sz="2800" dirty="0" smtClean="0"/>
              <a:t>What about the head of the prosecution staff?</a:t>
            </a:r>
          </a:p>
          <a:p>
            <a:pPr lvl="1" eaLnBrk="1" hangingPunct="1">
              <a:lnSpc>
                <a:spcPct val="80000"/>
              </a:lnSpc>
            </a:pPr>
            <a:r>
              <a:rPr lang="en-US" sz="2800" dirty="0" smtClean="0"/>
              <a:t>What is the key question?</a:t>
            </a:r>
          </a:p>
          <a:p>
            <a:pPr eaLnBrk="1" hangingPunct="1">
              <a:lnSpc>
                <a:spcPct val="80000"/>
              </a:lnSpc>
            </a:pPr>
            <a:r>
              <a:rPr lang="en-US" sz="2800" dirty="0" smtClean="0"/>
              <a:t>What about consulting with the heads of companies not currently before the agency?</a:t>
            </a:r>
          </a:p>
          <a:p>
            <a:pPr lvl="1" eaLnBrk="1" hangingPunct="1">
              <a:lnSpc>
                <a:spcPct val="80000"/>
              </a:lnSpc>
            </a:pPr>
            <a:r>
              <a:rPr lang="en-US" sz="2800" dirty="0" smtClean="0"/>
              <a:t>Can ex parte contacts occur before a proceeding?</a:t>
            </a:r>
          </a:p>
          <a:p>
            <a:pPr eaLnBrk="1" hangingPunct="1">
              <a:lnSpc>
                <a:spcPct val="80000"/>
              </a:lnSpc>
            </a:pPr>
            <a:r>
              <a:rPr lang="en-US" sz="2800" dirty="0" smtClean="0"/>
              <a:t>Why should the agency be cautious about ex parte contacts?</a:t>
            </a:r>
          </a:p>
          <a:p>
            <a:pPr lvl="1" eaLnBrk="1" hangingPunct="1">
              <a:lnSpc>
                <a:spcPct val="80000"/>
              </a:lnSpc>
            </a:pPr>
            <a:r>
              <a:rPr lang="en-US" sz="2800" dirty="0" smtClean="0"/>
              <a:t>Why do they invite remand from the courts?</a:t>
            </a:r>
          </a:p>
        </p:txBody>
      </p:sp>
    </p:spTree>
    <p:extLst>
      <p:ext uri="{BB962C8B-B14F-4D97-AF65-F5344CB8AC3E}">
        <p14:creationId xmlns:p14="http://schemas.microsoft.com/office/powerpoint/2010/main" val="137249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9E788-52B1-4E4F-997C-8518C3395F39}" type="slidenum">
              <a:rPr lang="en-US" smtClean="0"/>
              <a:pPr/>
              <a:t>39</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Licensing and Permitting as Non-Trial Adjudications</a:t>
            </a:r>
          </a:p>
        </p:txBody>
      </p:sp>
      <p:sp>
        <p:nvSpPr>
          <p:cNvPr id="38916" name="Rectangle 3"/>
          <p:cNvSpPr>
            <a:spLocks noGrp="1" noChangeArrowheads="1"/>
          </p:cNvSpPr>
          <p:nvPr>
            <p:ph type="body" idx="1"/>
          </p:nvPr>
        </p:nvSpPr>
        <p:spPr/>
        <p:txBody>
          <a:bodyPr/>
          <a:lstStyle/>
          <a:p>
            <a:pPr eaLnBrk="1" hangingPunct="1"/>
            <a:r>
              <a:rPr lang="en-US" dirty="0" smtClean="0"/>
              <a:t>A license is defined as an agency permit, certificate, approval, registration, charter, membership, statutory exception, or other form of permission. ... In short, licensing is the process by which someone obtains, is denied, or has revoked any form of federal agency permission.</a:t>
            </a:r>
          </a:p>
        </p:txBody>
      </p:sp>
    </p:spTree>
    <p:extLst>
      <p:ext uri="{BB962C8B-B14F-4D97-AF65-F5344CB8AC3E}">
        <p14:creationId xmlns:p14="http://schemas.microsoft.com/office/powerpoint/2010/main" val="571327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1C1395-AAF4-47DF-A07C-8C379A915FBB}"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Federal Agency Adjudications versus Article III Trials</a:t>
            </a:r>
          </a:p>
        </p:txBody>
      </p:sp>
      <p:sp>
        <p:nvSpPr>
          <p:cNvPr id="6148" name="Rectangle 3"/>
          <p:cNvSpPr>
            <a:spLocks noGrp="1" noChangeArrowheads="1"/>
          </p:cNvSpPr>
          <p:nvPr>
            <p:ph type="body" idx="1"/>
          </p:nvPr>
        </p:nvSpPr>
        <p:spPr/>
        <p:txBody>
          <a:bodyPr/>
          <a:lstStyle/>
          <a:p>
            <a:pPr eaLnBrk="1" hangingPunct="1"/>
            <a:r>
              <a:rPr lang="en-US" sz="2800" dirty="0" smtClean="0"/>
              <a:t>Inquisitorial rather than adversarial</a:t>
            </a:r>
          </a:p>
          <a:p>
            <a:pPr lvl="1" eaLnBrk="1" hangingPunct="1"/>
            <a:r>
              <a:rPr lang="en-US" sz="2800" dirty="0" smtClean="0"/>
              <a:t>What does this mean?</a:t>
            </a:r>
          </a:p>
          <a:p>
            <a:pPr lvl="1" eaLnBrk="1" hangingPunct="1"/>
            <a:r>
              <a:rPr lang="en-US" sz="2800" dirty="0" smtClean="0"/>
              <a:t>How does this change the nature of trials?</a:t>
            </a:r>
          </a:p>
          <a:p>
            <a:pPr lvl="1" eaLnBrk="1" hangingPunct="1"/>
            <a:r>
              <a:rPr lang="en-US" sz="2800" dirty="0" smtClean="0"/>
              <a:t>Why is this the norm internationally?</a:t>
            </a:r>
          </a:p>
          <a:p>
            <a:pPr eaLnBrk="1" hangingPunct="1"/>
            <a:r>
              <a:rPr lang="en-US" sz="2800" dirty="0" smtClean="0"/>
              <a:t>Expertise versus impartiality/cluelessness </a:t>
            </a:r>
          </a:p>
          <a:p>
            <a:pPr lvl="1" eaLnBrk="1" hangingPunct="1"/>
            <a:r>
              <a:rPr lang="en-US" sz="2800" dirty="0" smtClean="0"/>
              <a:t>Do we choose federal judges based on expertise in the matter before them?</a:t>
            </a:r>
          </a:p>
          <a:p>
            <a:pPr lvl="1" eaLnBrk="1" hangingPunct="1"/>
            <a:r>
              <a:rPr lang="en-US" sz="2800" dirty="0" smtClean="0"/>
              <a:t>How does an expert judge and an inquisitorial system change the nature of trials?</a:t>
            </a:r>
          </a:p>
        </p:txBody>
      </p:sp>
    </p:spTree>
    <p:extLst>
      <p:ext uri="{BB962C8B-B14F-4D97-AF65-F5344CB8AC3E}">
        <p14:creationId xmlns:p14="http://schemas.microsoft.com/office/powerpoint/2010/main" val="42528437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Administrative Cost Issues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What are the enforcement advantages of requiring a license as compared to having the agency look for violations in an ongoing activity?</a:t>
            </a:r>
          </a:p>
          <a:p>
            <a:pPr lvl="1" eaLnBrk="1" hangingPunct="1">
              <a:defRPr/>
            </a:pPr>
            <a:r>
              <a:rPr lang="en-US" dirty="0" smtClean="0"/>
              <a:t>Health food supplements v. drugs?</a:t>
            </a:r>
          </a:p>
          <a:p>
            <a:pPr eaLnBrk="1" hangingPunct="1">
              <a:defRPr/>
            </a:pPr>
            <a:r>
              <a:rPr lang="en-US" dirty="0" smtClean="0"/>
              <a:t>Dangerous dogs</a:t>
            </a:r>
          </a:p>
          <a:p>
            <a:pPr lvl="1" eaLnBrk="1" hangingPunct="1">
              <a:defRPr/>
            </a:pPr>
            <a:r>
              <a:rPr lang="en-US" dirty="0" smtClean="0"/>
              <a:t>Law allows the agency to put special restrictions on dangerous dogs, but whether a dog is dangerous is decided case by case.</a:t>
            </a:r>
          </a:p>
          <a:p>
            <a:pPr lvl="1" eaLnBrk="1" hangingPunct="1">
              <a:defRPr/>
            </a:pPr>
            <a:r>
              <a:rPr lang="en-US" dirty="0" smtClean="0"/>
              <a:t>Law provides for special restrictions on pit bulls</a:t>
            </a:r>
          </a:p>
          <a:p>
            <a:pPr eaLnBrk="1" hangingPunct="1">
              <a:defRPr/>
            </a:pPr>
            <a:r>
              <a:rPr lang="en-US" dirty="0" smtClean="0"/>
              <a:t>How is the cost of enforcement different?</a:t>
            </a:r>
          </a:p>
        </p:txBody>
      </p:sp>
      <p:sp>
        <p:nvSpPr>
          <p:cNvPr id="3994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B8E255-98C2-412D-A9E5-AA52531D525A}" type="slidenum">
              <a:rPr lang="en-US" smtClean="0"/>
              <a:pPr/>
              <a:t>40</a:t>
            </a:fld>
            <a:endParaRPr lang="en-US" smtClean="0"/>
          </a:p>
        </p:txBody>
      </p:sp>
    </p:spTree>
    <p:extLst>
      <p:ext uri="{BB962C8B-B14F-4D97-AF65-F5344CB8AC3E}">
        <p14:creationId xmlns:p14="http://schemas.microsoft.com/office/powerpoint/2010/main" val="3584182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B420845-32E2-4095-AA2E-DA1B73F787F9}" type="slidenum">
              <a:rPr lang="en-US" smtClean="0"/>
              <a:pPr/>
              <a:t>41</a:t>
            </a:fld>
            <a:endParaRPr lang="en-US" smtClean="0"/>
          </a:p>
        </p:txBody>
      </p:sp>
      <p:sp>
        <p:nvSpPr>
          <p:cNvPr id="40963" name="Rectangle 2"/>
          <p:cNvSpPr>
            <a:spLocks noGrp="1" noChangeArrowheads="1"/>
          </p:cNvSpPr>
          <p:nvPr>
            <p:ph type="title"/>
          </p:nvPr>
        </p:nvSpPr>
        <p:spPr/>
        <p:txBody>
          <a:bodyPr/>
          <a:lstStyle/>
          <a:p>
            <a:pPr eaLnBrk="1" hangingPunct="1"/>
            <a:r>
              <a:rPr lang="en-US" dirty="0" smtClean="0"/>
              <a:t>Licensing under the APA</a:t>
            </a:r>
          </a:p>
        </p:txBody>
      </p:sp>
      <p:sp>
        <p:nvSpPr>
          <p:cNvPr id="40964" name="Rectangle 3"/>
          <p:cNvSpPr>
            <a:spLocks noGrp="1" noChangeArrowheads="1"/>
          </p:cNvSpPr>
          <p:nvPr>
            <p:ph type="body" idx="1"/>
          </p:nvPr>
        </p:nvSpPr>
        <p:spPr/>
        <p:txBody>
          <a:bodyPr/>
          <a:lstStyle/>
          <a:p>
            <a:pPr eaLnBrk="1" hangingPunct="1">
              <a:lnSpc>
                <a:spcPct val="90000"/>
              </a:lnSpc>
            </a:pPr>
            <a:r>
              <a:rPr lang="en-US" dirty="0" smtClean="0"/>
              <a:t>How are the legal standards for initial licensing different from a license review or revocation?</a:t>
            </a:r>
          </a:p>
          <a:p>
            <a:pPr lvl="1" eaLnBrk="1" hangingPunct="1">
              <a:lnSpc>
                <a:spcPct val="90000"/>
              </a:lnSpc>
            </a:pPr>
            <a:r>
              <a:rPr lang="en-US" dirty="0" smtClean="0"/>
              <a:t>Why? - (Who is the movant?)</a:t>
            </a:r>
          </a:p>
          <a:p>
            <a:pPr eaLnBrk="1" hangingPunct="1">
              <a:lnSpc>
                <a:spcPct val="90000"/>
              </a:lnSpc>
            </a:pPr>
            <a:r>
              <a:rPr lang="en-US" dirty="0" smtClean="0"/>
              <a:t>How are the potential parties different for a law license than for a TV station license?</a:t>
            </a:r>
          </a:p>
          <a:p>
            <a:pPr lvl="1" eaLnBrk="1" hangingPunct="1">
              <a:lnSpc>
                <a:spcPct val="90000"/>
              </a:lnSpc>
            </a:pPr>
            <a:r>
              <a:rPr lang="en-US" dirty="0" smtClean="0"/>
              <a:t>Competitive licensing</a:t>
            </a:r>
          </a:p>
          <a:p>
            <a:pPr lvl="1" eaLnBrk="1" hangingPunct="1">
              <a:lnSpc>
                <a:spcPct val="90000"/>
              </a:lnSpc>
            </a:pPr>
            <a:r>
              <a:rPr lang="en-US" dirty="0" smtClean="0"/>
              <a:t>How does this change the adjudication?</a:t>
            </a:r>
          </a:p>
        </p:txBody>
      </p:sp>
    </p:spTree>
    <p:extLst>
      <p:ext uri="{BB962C8B-B14F-4D97-AF65-F5344CB8AC3E}">
        <p14:creationId xmlns:p14="http://schemas.microsoft.com/office/powerpoint/2010/main" val="37744083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AFED689-E77E-46C9-9AC0-2768CDC8BF4E}" type="slidenum">
              <a:rPr lang="en-US" smtClean="0"/>
              <a:pPr/>
              <a:t>42</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Disciplining License Holders - Section 558</a:t>
            </a:r>
          </a:p>
        </p:txBody>
      </p:sp>
      <p:sp>
        <p:nvSpPr>
          <p:cNvPr id="41988" name="Rectangle 3"/>
          <p:cNvSpPr>
            <a:spLocks noGrp="1" noChangeArrowheads="1"/>
          </p:cNvSpPr>
          <p:nvPr>
            <p:ph type="body" idx="1"/>
          </p:nvPr>
        </p:nvSpPr>
        <p:spPr/>
        <p:txBody>
          <a:bodyPr/>
          <a:lstStyle/>
          <a:p>
            <a:pPr eaLnBrk="1" hangingPunct="1"/>
            <a:r>
              <a:rPr lang="en-US" dirty="0" smtClean="0">
                <a:hlinkClick r:id="rId2"/>
              </a:rPr>
              <a:t>Section 558 applies to licensing</a:t>
            </a:r>
            <a:endParaRPr lang="en-US" dirty="0" smtClean="0"/>
          </a:p>
          <a:p>
            <a:pPr lvl="1" eaLnBrk="1" hangingPunct="1"/>
            <a:r>
              <a:rPr lang="en-US" dirty="0" smtClean="0"/>
              <a:t>Notice and a hearing before revocation</a:t>
            </a:r>
          </a:p>
          <a:p>
            <a:pPr lvl="1" eaLnBrk="1" hangingPunct="1"/>
            <a:r>
              <a:rPr lang="en-US" dirty="0" smtClean="0"/>
              <a:t>Exception for imminent threats to public health and safety </a:t>
            </a:r>
          </a:p>
        </p:txBody>
      </p:sp>
    </p:spTree>
    <p:extLst>
      <p:ext uri="{BB962C8B-B14F-4D97-AF65-F5344CB8AC3E}">
        <p14:creationId xmlns:p14="http://schemas.microsoft.com/office/powerpoint/2010/main" val="29581325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C160854-FDCB-4ACD-A099-A1913F064123}" type="slidenum">
              <a:rPr lang="en-US" smtClean="0"/>
              <a:pPr/>
              <a:t>43</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hlinkClick r:id="rId2"/>
              </a:rPr>
              <a:t>LA Law Note - Title 49, Chapter 13, §961. Licenses</a:t>
            </a:r>
            <a:endParaRPr lang="en-US" dirty="0" smtClean="0"/>
          </a:p>
        </p:txBody>
      </p:sp>
      <p:sp>
        <p:nvSpPr>
          <p:cNvPr id="44036"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dirty="0" smtClean="0"/>
              <a:t>C. No revocation, suspension, annulment, or withdrawal of any license is lawful unless, prior to the institution of agency proceedings, the agency gives notice by mail to the licensee of facts or conduct which warrant the intended action, and the licensee is given an opportunity to show compliance with all lawful requirements for the retention of the license. </a:t>
            </a:r>
            <a:r>
              <a:rPr lang="en-US" sz="2800" i="1" dirty="0" smtClean="0"/>
              <a:t>If the agency finds that public health, safety, or welfare imperatively requires emergency action, and incorporates a finding to that effect in its order, summary suspension of a license may be ordered pending proceedings for revocation or other action.</a:t>
            </a:r>
            <a:r>
              <a:rPr lang="en-US" sz="2800" dirty="0" smtClean="0"/>
              <a:t> These proceedings shall be promptly instituted and determined.</a:t>
            </a:r>
          </a:p>
        </p:txBody>
      </p:sp>
    </p:spTree>
    <p:extLst>
      <p:ext uri="{BB962C8B-B14F-4D97-AF65-F5344CB8AC3E}">
        <p14:creationId xmlns:p14="http://schemas.microsoft.com/office/powerpoint/2010/main" val="31570927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Bias in Licensing Boards</a:t>
            </a:r>
          </a:p>
        </p:txBody>
      </p:sp>
      <p:sp>
        <p:nvSpPr>
          <p:cNvPr id="45059" name="Content Placeholder 2"/>
          <p:cNvSpPr>
            <a:spLocks noGrp="1"/>
          </p:cNvSpPr>
          <p:nvPr>
            <p:ph idx="1"/>
          </p:nvPr>
        </p:nvSpPr>
        <p:spPr/>
        <p:txBody>
          <a:bodyPr/>
          <a:lstStyle/>
          <a:p>
            <a:pPr eaLnBrk="1" hangingPunct="1"/>
            <a:r>
              <a:rPr lang="en-US" dirty="0" smtClean="0"/>
              <a:t>Who sits on state licensing boards?</a:t>
            </a:r>
          </a:p>
          <a:p>
            <a:pPr lvl="1" eaLnBrk="1" hangingPunct="1"/>
            <a:r>
              <a:rPr lang="en-US" dirty="0" smtClean="0"/>
              <a:t>What about the ones for small industries?</a:t>
            </a:r>
          </a:p>
          <a:p>
            <a:pPr eaLnBrk="1" hangingPunct="1"/>
            <a:r>
              <a:rPr lang="en-US" dirty="0" smtClean="0"/>
              <a:t>Why does the nature of state licensing boards potentially lead to bias?</a:t>
            </a:r>
          </a:p>
          <a:p>
            <a:pPr lvl="1" eaLnBrk="1" hangingPunct="1"/>
            <a:r>
              <a:rPr lang="en-US" dirty="0" smtClean="0"/>
              <a:t>What due process problems does this pose?</a:t>
            </a:r>
          </a:p>
        </p:txBody>
      </p:sp>
      <p:sp>
        <p:nvSpPr>
          <p:cNvPr id="4506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1676DC-6F3F-49C4-8491-3F15798888CF}" type="slidenum">
              <a:rPr lang="en-US" smtClean="0"/>
              <a:pPr/>
              <a:t>44</a:t>
            </a:fld>
            <a:endParaRPr lang="en-US" smtClean="0"/>
          </a:p>
        </p:txBody>
      </p:sp>
    </p:spTree>
    <p:extLst>
      <p:ext uri="{BB962C8B-B14F-4D97-AF65-F5344CB8AC3E}">
        <p14:creationId xmlns:p14="http://schemas.microsoft.com/office/powerpoint/2010/main" val="7390272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Law Licenses</a:t>
            </a:r>
          </a:p>
        </p:txBody>
      </p:sp>
      <p:sp>
        <p:nvSpPr>
          <p:cNvPr id="43011" name="Content Placeholder 2"/>
          <p:cNvSpPr>
            <a:spLocks noGrp="1"/>
          </p:cNvSpPr>
          <p:nvPr>
            <p:ph idx="1"/>
          </p:nvPr>
        </p:nvSpPr>
        <p:spPr/>
        <p:txBody>
          <a:bodyPr/>
          <a:lstStyle/>
          <a:p>
            <a:pPr eaLnBrk="1" hangingPunct="1"/>
            <a:r>
              <a:rPr lang="en-US" dirty="0" smtClean="0"/>
              <a:t>Using lawyers as an example, what are the basic legal requirements for getting a license?</a:t>
            </a:r>
          </a:p>
          <a:p>
            <a:pPr eaLnBrk="1" hangingPunct="1"/>
            <a:r>
              <a:rPr lang="en-US" dirty="0" smtClean="0"/>
              <a:t>Are there opportunities for due process hearings?</a:t>
            </a:r>
          </a:p>
          <a:p>
            <a:pPr lvl="1" eaLnBrk="1" hangingPunct="1"/>
            <a:r>
              <a:rPr lang="en-US" dirty="0" smtClean="0"/>
              <a:t>What if you flunk the bar?</a:t>
            </a:r>
          </a:p>
          <a:p>
            <a:pPr lvl="1" eaLnBrk="1" hangingPunct="1"/>
            <a:r>
              <a:rPr lang="en-US" dirty="0" smtClean="0"/>
              <a:t>What if they decide you do not have the character and fitness to take the bar?</a:t>
            </a:r>
          </a:p>
        </p:txBody>
      </p:sp>
      <p:sp>
        <p:nvSpPr>
          <p:cNvPr id="4301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6B9981F-608F-49CA-9733-2E6C3CFE2E48}" type="slidenum">
              <a:rPr lang="en-US" smtClean="0"/>
              <a:pPr/>
              <a:t>45</a:t>
            </a:fld>
            <a:endParaRPr lang="en-US" smtClean="0"/>
          </a:p>
        </p:txBody>
      </p:sp>
    </p:spTree>
    <p:extLst>
      <p:ext uri="{BB962C8B-B14F-4D97-AF65-F5344CB8AC3E}">
        <p14:creationId xmlns:p14="http://schemas.microsoft.com/office/powerpoint/2010/main" val="2694161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F716550-2BDC-4863-B59B-5789A351FA6C}"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Core Importance of Expertise in Understanding Agencies</a:t>
            </a:r>
          </a:p>
        </p:txBody>
      </p:sp>
      <p:sp>
        <p:nvSpPr>
          <p:cNvPr id="7172"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A primary reason for congress delegating rulemaking powers to agencies is that the agency has experts in the subject matter</a:t>
            </a:r>
          </a:p>
          <a:p>
            <a:pPr eaLnBrk="1" hangingPunct="1">
              <a:lnSpc>
                <a:spcPct val="80000"/>
              </a:lnSpc>
              <a:defRPr/>
            </a:pPr>
            <a:r>
              <a:rPr lang="en-US" sz="2800" dirty="0" smtClean="0"/>
              <a:t>As we will see later in the section on judicial review, the courts generally defer to agencies. This is based in part on agency expertise.</a:t>
            </a:r>
          </a:p>
          <a:p>
            <a:pPr eaLnBrk="1" hangingPunct="1">
              <a:lnSpc>
                <a:spcPct val="80000"/>
              </a:lnSpc>
              <a:defRPr/>
            </a:pPr>
            <a:r>
              <a:rPr lang="en-US" sz="2800" dirty="0" smtClean="0"/>
              <a:t>Agency adjudications have very different procedures and due process requirements from Article III trials because the decision is being made based on the judge's expertise, not just the presentation of materials by the parties.</a:t>
            </a:r>
          </a:p>
          <a:p>
            <a:pPr eaLnBrk="1" hangingPunct="1">
              <a:lnSpc>
                <a:spcPct val="80000"/>
              </a:lnSpc>
              <a:defRPr/>
            </a:pPr>
            <a:r>
              <a:rPr lang="en-US" sz="2800" dirty="0" smtClean="0"/>
              <a:t>We will see how state efforts to make ALJs impartial undermine this core value.</a:t>
            </a:r>
          </a:p>
        </p:txBody>
      </p:sp>
    </p:spTree>
    <p:extLst>
      <p:ext uri="{BB962C8B-B14F-4D97-AF65-F5344CB8AC3E}">
        <p14:creationId xmlns:p14="http://schemas.microsoft.com/office/powerpoint/2010/main" val="2798047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621A3D-8EAC-4CD0-9365-367C46E8497B}"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versus Article III Judges</a:t>
            </a:r>
          </a:p>
        </p:txBody>
      </p:sp>
      <p:sp>
        <p:nvSpPr>
          <p:cNvPr id="8196" name="Rectangle 3"/>
          <p:cNvSpPr>
            <a:spLocks noGrp="1" noChangeArrowheads="1"/>
          </p:cNvSpPr>
          <p:nvPr>
            <p:ph type="body" sz="half" idx="1"/>
          </p:nvPr>
        </p:nvSpPr>
        <p:spPr/>
        <p:txBody>
          <a:bodyPr/>
          <a:lstStyle/>
          <a:p>
            <a:pPr eaLnBrk="1" hangingPunct="1">
              <a:lnSpc>
                <a:spcPct val="90000"/>
              </a:lnSpc>
            </a:pPr>
            <a:r>
              <a:rPr lang="en-US" sz="2400" smtClean="0"/>
              <a:t>Article III Judges</a:t>
            </a:r>
          </a:p>
          <a:p>
            <a:pPr eaLnBrk="1" hangingPunct="1">
              <a:lnSpc>
                <a:spcPct val="90000"/>
              </a:lnSpc>
            </a:pPr>
            <a:r>
              <a:rPr lang="en-US" sz="2400" smtClean="0"/>
              <a:t>Protections</a:t>
            </a:r>
          </a:p>
          <a:p>
            <a:pPr lvl="1" eaLnBrk="1" hangingPunct="1">
              <a:lnSpc>
                <a:spcPct val="90000"/>
              </a:lnSpc>
            </a:pPr>
            <a:r>
              <a:rPr lang="en-US" smtClean="0"/>
              <a:t>Lifetime tenure</a:t>
            </a:r>
          </a:p>
          <a:p>
            <a:pPr lvl="1" eaLnBrk="1" hangingPunct="1">
              <a:lnSpc>
                <a:spcPct val="90000"/>
              </a:lnSpc>
            </a:pPr>
            <a:r>
              <a:rPr lang="en-US" smtClean="0"/>
              <a:t>Cannot reduce salary</a:t>
            </a:r>
          </a:p>
          <a:p>
            <a:pPr lvl="1" eaLnBrk="1" hangingPunct="1">
              <a:lnSpc>
                <a:spcPct val="90000"/>
              </a:lnSpc>
            </a:pPr>
            <a:r>
              <a:rPr lang="en-US" smtClean="0"/>
              <a:t>Cannot fire, only impeach</a:t>
            </a:r>
          </a:p>
          <a:p>
            <a:pPr lvl="1" eaLnBrk="1" hangingPunct="1">
              <a:lnSpc>
                <a:spcPct val="90000"/>
              </a:lnSpc>
            </a:pPr>
            <a:r>
              <a:rPr lang="en-US" smtClean="0"/>
              <a:t>Cannot discipline</a:t>
            </a:r>
          </a:p>
          <a:p>
            <a:pPr eaLnBrk="1" hangingPunct="1">
              <a:lnSpc>
                <a:spcPct val="90000"/>
              </a:lnSpc>
            </a:pPr>
            <a:r>
              <a:rPr lang="en-US" sz="2400" smtClean="0"/>
              <a:t>Why do we have these protections?</a:t>
            </a:r>
          </a:p>
          <a:p>
            <a:pPr eaLnBrk="1" hangingPunct="1">
              <a:lnSpc>
                <a:spcPct val="90000"/>
              </a:lnSpc>
            </a:pPr>
            <a:r>
              <a:rPr lang="en-US" sz="2400" smtClean="0"/>
              <a:t>How are state judges different?</a:t>
            </a:r>
          </a:p>
        </p:txBody>
      </p:sp>
      <p:sp>
        <p:nvSpPr>
          <p:cNvPr id="8197" name="Rectangle 4"/>
          <p:cNvSpPr>
            <a:spLocks noGrp="1" noChangeArrowheads="1"/>
          </p:cNvSpPr>
          <p:nvPr>
            <p:ph type="body" sz="half" idx="2"/>
          </p:nvPr>
        </p:nvSpPr>
        <p:spPr/>
        <p:txBody>
          <a:bodyPr/>
          <a:lstStyle/>
          <a:p>
            <a:pPr eaLnBrk="1" hangingPunct="1">
              <a:lnSpc>
                <a:spcPct val="90000"/>
              </a:lnSpc>
            </a:pPr>
            <a:r>
              <a:rPr lang="en-US" sz="2400" smtClean="0"/>
              <a:t>ALJs</a:t>
            </a:r>
          </a:p>
          <a:p>
            <a:pPr eaLnBrk="1" hangingPunct="1">
              <a:lnSpc>
                <a:spcPct val="90000"/>
              </a:lnSpc>
            </a:pPr>
            <a:r>
              <a:rPr lang="en-US" sz="2400" smtClean="0"/>
              <a:t>Civil service protections</a:t>
            </a:r>
          </a:p>
          <a:p>
            <a:pPr lvl="1" eaLnBrk="1" hangingPunct="1">
              <a:lnSpc>
                <a:spcPct val="90000"/>
              </a:lnSpc>
            </a:pPr>
            <a:r>
              <a:rPr lang="en-US" smtClean="0"/>
              <a:t>Can be fired</a:t>
            </a:r>
          </a:p>
          <a:p>
            <a:pPr lvl="1" eaLnBrk="1" hangingPunct="1">
              <a:lnSpc>
                <a:spcPct val="90000"/>
              </a:lnSpc>
            </a:pPr>
            <a:r>
              <a:rPr lang="en-US" smtClean="0"/>
              <a:t>Can have salary lowered, but hard to do this</a:t>
            </a:r>
          </a:p>
          <a:p>
            <a:pPr lvl="1" eaLnBrk="1" hangingPunct="1">
              <a:lnSpc>
                <a:spcPct val="90000"/>
              </a:lnSpc>
            </a:pPr>
            <a:r>
              <a:rPr lang="en-US" smtClean="0"/>
              <a:t>Can set work standards and discipline</a:t>
            </a:r>
          </a:p>
          <a:p>
            <a:pPr eaLnBrk="1" hangingPunct="1">
              <a:lnSpc>
                <a:spcPct val="90000"/>
              </a:lnSpc>
            </a:pPr>
            <a:r>
              <a:rPr lang="en-US" sz="2400" smtClean="0"/>
              <a:t>How are the pressures different than those on an Article III judge?</a:t>
            </a:r>
          </a:p>
          <a:p>
            <a:pPr eaLnBrk="1" hangingPunct="1">
              <a:lnSpc>
                <a:spcPct val="90000"/>
              </a:lnSpc>
            </a:pPr>
            <a:r>
              <a:rPr lang="en-US" sz="2400" smtClean="0"/>
              <a:t>What about contract ALJs that some states use?</a:t>
            </a:r>
            <a:endParaRPr lang="en-US" smtClean="0"/>
          </a:p>
        </p:txBody>
      </p:sp>
    </p:spTree>
    <p:extLst>
      <p:ext uri="{BB962C8B-B14F-4D97-AF65-F5344CB8AC3E}">
        <p14:creationId xmlns:p14="http://schemas.microsoft.com/office/powerpoint/2010/main" val="1380764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C48882-D5E0-44F0-BBF8-AEBE33B971A7}" type="slidenum">
              <a:rPr lang="en-US" smtClean="0"/>
              <a:pPr/>
              <a:t>7</a:t>
            </a:fld>
            <a:endParaRPr lang="en-US" smtClean="0"/>
          </a:p>
        </p:txBody>
      </p:sp>
      <p:sp>
        <p:nvSpPr>
          <p:cNvPr id="25603" name="Rectangle 2"/>
          <p:cNvSpPr>
            <a:spLocks noGrp="1" noChangeArrowheads="1"/>
          </p:cNvSpPr>
          <p:nvPr>
            <p:ph type="title"/>
          </p:nvPr>
        </p:nvSpPr>
        <p:spPr/>
        <p:txBody>
          <a:bodyPr/>
          <a:lstStyle/>
          <a:p>
            <a:pPr eaLnBrk="1" hangingPunct="1"/>
            <a:r>
              <a:rPr lang="en-US" smtClean="0"/>
              <a:t>Notice</a:t>
            </a:r>
          </a:p>
        </p:txBody>
      </p:sp>
      <p:sp>
        <p:nvSpPr>
          <p:cNvPr id="25604" name="Rectangle 3"/>
          <p:cNvSpPr>
            <a:spLocks noGrp="1" noChangeArrowheads="1"/>
          </p:cNvSpPr>
          <p:nvPr>
            <p:ph type="body" idx="1"/>
          </p:nvPr>
        </p:nvSpPr>
        <p:spPr/>
        <p:txBody>
          <a:bodyPr/>
          <a:lstStyle/>
          <a:p>
            <a:pPr eaLnBrk="1" hangingPunct="1"/>
            <a:r>
              <a:rPr lang="en-US" smtClean="0"/>
              <a:t>What is notice?</a:t>
            </a:r>
          </a:p>
          <a:p>
            <a:pPr eaLnBrk="1" hangingPunct="1"/>
            <a:r>
              <a:rPr lang="en-US" smtClean="0"/>
              <a:t>Why is it required?</a:t>
            </a:r>
          </a:p>
          <a:p>
            <a:pPr eaLnBrk="1" hangingPunct="1"/>
            <a:r>
              <a:rPr lang="en-US" smtClean="0"/>
              <a:t>What has to be provided in the notice?</a:t>
            </a:r>
          </a:p>
          <a:p>
            <a:pPr eaLnBrk="1" hangingPunct="1"/>
            <a:r>
              <a:rPr lang="en-US" smtClean="0"/>
              <a:t>What can complicate notice?</a:t>
            </a:r>
          </a:p>
          <a:p>
            <a:pPr lvl="1" eaLnBrk="1" hangingPunct="1"/>
            <a:r>
              <a:rPr lang="en-US" smtClean="0"/>
              <a:t>What about in immigration?</a:t>
            </a:r>
          </a:p>
          <a:p>
            <a:pPr lvl="1" eaLnBrk="1" hangingPunct="1"/>
            <a:r>
              <a:rPr lang="en-US" smtClean="0"/>
              <a:t>Welfare benefits?</a:t>
            </a:r>
          </a:p>
        </p:txBody>
      </p:sp>
    </p:spTree>
    <p:extLst>
      <p:ext uri="{BB962C8B-B14F-4D97-AF65-F5344CB8AC3E}">
        <p14:creationId xmlns:p14="http://schemas.microsoft.com/office/powerpoint/2010/main" val="910266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1BCEFFF-7A99-49E8-9F48-186234F580FB}" type="slidenum">
              <a:rPr lang="en-US" smtClean="0"/>
              <a:pPr/>
              <a:t>8</a:t>
            </a:fld>
            <a:endParaRPr lang="en-US" smtClean="0"/>
          </a:p>
        </p:txBody>
      </p:sp>
      <p:sp>
        <p:nvSpPr>
          <p:cNvPr id="26627" name="Rectangle 2"/>
          <p:cNvSpPr>
            <a:spLocks noGrp="1" noChangeArrowheads="1"/>
          </p:cNvSpPr>
          <p:nvPr>
            <p:ph type="title"/>
          </p:nvPr>
        </p:nvSpPr>
        <p:spPr/>
        <p:txBody>
          <a:bodyPr/>
          <a:lstStyle/>
          <a:p>
            <a:pPr eaLnBrk="1" hangingPunct="1"/>
            <a:r>
              <a:rPr lang="en-US" smtClean="0"/>
              <a:t>Burden of Proof </a:t>
            </a:r>
          </a:p>
        </p:txBody>
      </p:sp>
      <p:sp>
        <p:nvSpPr>
          <p:cNvPr id="26628" name="Rectangle 3"/>
          <p:cNvSpPr>
            <a:spLocks noGrp="1" noChangeArrowheads="1"/>
          </p:cNvSpPr>
          <p:nvPr>
            <p:ph type="body" idx="1"/>
          </p:nvPr>
        </p:nvSpPr>
        <p:spPr>
          <a:xfrm>
            <a:off x="304800" y="2057400"/>
            <a:ext cx="8534400" cy="4572000"/>
          </a:xfrm>
        </p:spPr>
        <p:txBody>
          <a:bodyPr/>
          <a:lstStyle/>
          <a:p>
            <a:pPr eaLnBrk="1" hangingPunct="1">
              <a:lnSpc>
                <a:spcPct val="90000"/>
              </a:lnSpc>
            </a:pPr>
            <a:r>
              <a:rPr lang="en-US" sz="2800" smtClean="0"/>
              <a:t>Who has the burden of proof in an administrative proceeding?</a:t>
            </a:r>
          </a:p>
          <a:p>
            <a:pPr lvl="1" eaLnBrk="1" hangingPunct="1">
              <a:lnSpc>
                <a:spcPct val="90000"/>
              </a:lnSpc>
            </a:pPr>
            <a:r>
              <a:rPr lang="en-US" sz="2800" smtClean="0"/>
              <a:t>What is the Social Security Disability example?</a:t>
            </a:r>
          </a:p>
          <a:p>
            <a:pPr lvl="1" eaLnBrk="1" hangingPunct="1">
              <a:lnSpc>
                <a:spcPct val="90000"/>
              </a:lnSpc>
            </a:pPr>
            <a:r>
              <a:rPr lang="en-US" sz="2800" smtClean="0"/>
              <a:t>What is the order in this example?</a:t>
            </a:r>
          </a:p>
          <a:p>
            <a:pPr lvl="1" eaLnBrk="1" hangingPunct="1">
              <a:lnSpc>
                <a:spcPct val="90000"/>
              </a:lnSpc>
            </a:pPr>
            <a:r>
              <a:rPr lang="en-US" sz="2800" smtClean="0"/>
              <a:t>Sometimes the movant is not clear - SSI recertification</a:t>
            </a:r>
          </a:p>
          <a:p>
            <a:pPr eaLnBrk="1" hangingPunct="1">
              <a:lnSpc>
                <a:spcPct val="90000"/>
              </a:lnSpc>
            </a:pPr>
            <a:r>
              <a:rPr lang="en-US" sz="2800" smtClean="0"/>
              <a:t>This follows the judicial notion of burden of persuasion, which can be different from the burden of going forward or the burden of production.</a:t>
            </a:r>
          </a:p>
        </p:txBody>
      </p:sp>
    </p:spTree>
    <p:extLst>
      <p:ext uri="{BB962C8B-B14F-4D97-AF65-F5344CB8AC3E}">
        <p14:creationId xmlns:p14="http://schemas.microsoft.com/office/powerpoint/2010/main" val="622886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the Burden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Old welfare system - </a:t>
            </a:r>
            <a:r>
              <a:rPr lang="en-US" i="1" dirty="0" smtClean="0"/>
              <a:t>Goldberg</a:t>
            </a:r>
          </a:p>
          <a:p>
            <a:pPr lvl="1"/>
            <a:r>
              <a:rPr lang="en-US" dirty="0" smtClean="0"/>
              <a:t>Beneficiary gets benefit until agency moves to disqualify</a:t>
            </a:r>
          </a:p>
          <a:p>
            <a:r>
              <a:rPr lang="en-US" dirty="0" smtClean="0"/>
              <a:t>New system - TANF</a:t>
            </a:r>
          </a:p>
          <a:p>
            <a:pPr lvl="1"/>
            <a:r>
              <a:rPr lang="en-US" dirty="0" smtClean="0"/>
              <a:t>Benefits have limited term</a:t>
            </a:r>
          </a:p>
          <a:p>
            <a:pPr lvl="1"/>
            <a:r>
              <a:rPr lang="en-US" dirty="0" smtClean="0"/>
              <a:t>No action necessary to terminate benefits.</a:t>
            </a:r>
          </a:p>
          <a:p>
            <a:r>
              <a:rPr lang="en-US" dirty="0" smtClean="0"/>
              <a:t>Recertification schedules</a:t>
            </a:r>
          </a:p>
          <a:p>
            <a:pPr lvl="1"/>
            <a:r>
              <a:rPr lang="en-US" dirty="0" smtClean="0"/>
              <a:t>Shift the burden to recipient to show qualifications.</a:t>
            </a:r>
          </a:p>
          <a:p>
            <a:pPr lvl="1"/>
            <a:r>
              <a:rPr lang="en-US" dirty="0" smtClean="0"/>
              <a:t>License renewals can do the same.</a:t>
            </a:r>
          </a:p>
          <a:p>
            <a:pPr lvl="1"/>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9</a:t>
            </a:fld>
            <a:endParaRPr lang="en-US"/>
          </a:p>
        </p:txBody>
      </p:sp>
    </p:spTree>
    <p:extLst>
      <p:ext uri="{BB962C8B-B14F-4D97-AF65-F5344CB8AC3E}">
        <p14:creationId xmlns:p14="http://schemas.microsoft.com/office/powerpoint/2010/main" val="1714633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3200</TotalTime>
  <Words>2864</Words>
  <Application>Microsoft Office PowerPoint</Application>
  <PresentationFormat>On-screen Show (4:3)</PresentationFormat>
  <Paragraphs>310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Blends</vt:lpstr>
      <vt:lpstr>Chapter 3 Introduction to Adjudications</vt:lpstr>
      <vt:lpstr>Adjudications in the Old Days</vt:lpstr>
      <vt:lpstr>Defining an Adjudication</vt:lpstr>
      <vt:lpstr>Federal Agency Adjudications versus Article III Trials</vt:lpstr>
      <vt:lpstr>The Core Importance of Expertise in Understanding Agencies</vt:lpstr>
      <vt:lpstr>ALJs versus Article III Judges</vt:lpstr>
      <vt:lpstr>Notice</vt:lpstr>
      <vt:lpstr>Burden of Proof </vt:lpstr>
      <vt:lpstr>Shifting the Burden</vt:lpstr>
      <vt:lpstr>Standard of Proof </vt:lpstr>
      <vt:lpstr>Rules of Evidence in Administrative Proceedings (Formal and Informal)</vt:lpstr>
      <vt:lpstr>Hearsay</vt:lpstr>
      <vt:lpstr>Discovery</vt:lpstr>
      <vt:lpstr>Federal ALJs</vt:lpstr>
      <vt:lpstr>What is the Legal Status of an ALJ's Opinion?</vt:lpstr>
      <vt:lpstr>Ex Parte Communications Art III Trials v. Adjudications</vt:lpstr>
      <vt:lpstr>Adjudications to Make Policy</vt:lpstr>
      <vt:lpstr>Adjudications to Set Policy - California Dental Association v. FTC, 526 U.S. 756 (1999)</vt:lpstr>
      <vt:lpstr>Why Make Policy Through Adjudications?</vt:lpstr>
      <vt:lpstr>Wetlands Example</vt:lpstr>
      <vt:lpstr>Inspections as Adjudications</vt:lpstr>
      <vt:lpstr>Adjudication Procedure</vt:lpstr>
      <vt:lpstr>Basic Procedure for Adjudications: Section 555</vt:lpstr>
      <vt:lpstr>Louisiana APA </vt:lpstr>
      <vt:lpstr>Who Gets to Appear Before the Agency?</vt:lpstr>
      <vt:lpstr>APA Provisions - Formal Adjudications</vt:lpstr>
      <vt:lpstr>Formal (APA) v. Informal (Non-APA) Adjudications</vt:lpstr>
      <vt:lpstr>Formal Adjudications in the Real World</vt:lpstr>
      <vt:lpstr>Informal (Non-APA) Adjudications</vt:lpstr>
      <vt:lpstr>Administrative Cost and Formal Adjudications</vt:lpstr>
      <vt:lpstr>Practice Issues</vt:lpstr>
      <vt:lpstr>Practical Considerations in Adjudications</vt:lpstr>
      <vt:lpstr>The Nature of the Agency and Formality of the Process</vt:lpstr>
      <vt:lpstr>Ex parte Communications in Formal Adjudications</vt:lpstr>
      <vt:lpstr>What Communications are Allowed?</vt:lpstr>
      <vt:lpstr>Separation of Functions</vt:lpstr>
      <vt:lpstr>EPA Example</vt:lpstr>
      <vt:lpstr>Consumer Product Safety Commission Example</vt:lpstr>
      <vt:lpstr>Licensing and Permitting as Non-Trial Adjudications</vt:lpstr>
      <vt:lpstr>Administrative Cost Issues</vt:lpstr>
      <vt:lpstr>Licensing under the APA</vt:lpstr>
      <vt:lpstr>Disciplining License Holders - Section 558</vt:lpstr>
      <vt:lpstr>LA Law Note - Title 49, Chapter 13, §961. Licenses</vt:lpstr>
      <vt:lpstr>Bias in Licensing Boards</vt:lpstr>
      <vt:lpstr>Law Licenses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238</cp:revision>
  <dcterms:created xsi:type="dcterms:W3CDTF">2005-09-15T17:44:08Z</dcterms:created>
  <dcterms:modified xsi:type="dcterms:W3CDTF">2014-03-04T21:32:37Z</dcterms:modified>
</cp:coreProperties>
</file>