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6"/>
  </p:notesMasterIdLst>
  <p:sldIdLst>
    <p:sldId id="256" r:id="rId2"/>
    <p:sldId id="383" r:id="rId3"/>
    <p:sldId id="357" r:id="rId4"/>
    <p:sldId id="358" r:id="rId5"/>
    <p:sldId id="359" r:id="rId6"/>
    <p:sldId id="360" r:id="rId7"/>
    <p:sldId id="361" r:id="rId8"/>
    <p:sldId id="362" r:id="rId9"/>
    <p:sldId id="363" r:id="rId10"/>
    <p:sldId id="364" r:id="rId11"/>
    <p:sldId id="365" r:id="rId12"/>
    <p:sldId id="366" r:id="rId13"/>
    <p:sldId id="372" r:id="rId14"/>
    <p:sldId id="373" r:id="rId15"/>
    <p:sldId id="374" r:id="rId16"/>
    <p:sldId id="375" r:id="rId17"/>
    <p:sldId id="376" r:id="rId18"/>
    <p:sldId id="377" r:id="rId19"/>
    <p:sldId id="378" r:id="rId20"/>
    <p:sldId id="379" r:id="rId21"/>
    <p:sldId id="380" r:id="rId22"/>
    <p:sldId id="381" r:id="rId23"/>
    <p:sldId id="384" r:id="rId24"/>
    <p:sldId id="382"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410" autoAdjust="0"/>
  </p:normalViewPr>
  <p:slideViewPr>
    <p:cSldViewPr>
      <p:cViewPr varScale="1">
        <p:scale>
          <a:sx n="105" d="100"/>
          <a:sy n="105" d="100"/>
        </p:scale>
        <p:origin x="-1614"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13" Type="http://schemas.openxmlformats.org/officeDocument/2006/relationships/slide" Target="slides/slide16.xml"/><Relationship Id="rId3" Type="http://schemas.openxmlformats.org/officeDocument/2006/relationships/slide" Target="slides/slide4.xml"/><Relationship Id="rId7" Type="http://schemas.openxmlformats.org/officeDocument/2006/relationships/slide" Target="slides/slide9.xml"/><Relationship Id="rId12" Type="http://schemas.openxmlformats.org/officeDocument/2006/relationships/slide" Target="slides/slide15.xml"/><Relationship Id="rId17" Type="http://schemas.openxmlformats.org/officeDocument/2006/relationships/slide" Target="slides/slide24.xml"/><Relationship Id="rId2" Type="http://schemas.openxmlformats.org/officeDocument/2006/relationships/slide" Target="slides/slide3.xml"/><Relationship Id="rId16" Type="http://schemas.openxmlformats.org/officeDocument/2006/relationships/slide" Target="slides/slide22.xml"/><Relationship Id="rId1" Type="http://schemas.openxmlformats.org/officeDocument/2006/relationships/slide" Target="slides/slide1.xml"/><Relationship Id="rId6" Type="http://schemas.openxmlformats.org/officeDocument/2006/relationships/slide" Target="slides/slide8.xml"/><Relationship Id="rId11" Type="http://schemas.openxmlformats.org/officeDocument/2006/relationships/slide" Target="slides/slide14.xml"/><Relationship Id="rId5" Type="http://schemas.openxmlformats.org/officeDocument/2006/relationships/slide" Target="slides/slide7.xml"/><Relationship Id="rId15" Type="http://schemas.openxmlformats.org/officeDocument/2006/relationships/slide" Target="slides/slide18.xml"/><Relationship Id="rId10" Type="http://schemas.openxmlformats.org/officeDocument/2006/relationships/slide" Target="slides/slide13.xml"/><Relationship Id="rId4" Type="http://schemas.openxmlformats.org/officeDocument/2006/relationships/slide" Target="slides/slide5.xml"/><Relationship Id="rId9" Type="http://schemas.openxmlformats.org/officeDocument/2006/relationships/slide" Target="slides/slide11.xml"/><Relationship Id="rId14" Type="http://schemas.openxmlformats.org/officeDocument/2006/relationships/slide" Target="slides/slide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34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34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4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34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C18582A8-B67A-4D3A-8BB1-4E582137063D}" type="slidenum">
              <a:rPr lang="en-US"/>
              <a:pPr>
                <a:defRPr/>
              </a:pPr>
              <a:t>‹#›</a:t>
            </a:fld>
            <a:endParaRPr lang="en-US"/>
          </a:p>
        </p:txBody>
      </p:sp>
    </p:spTree>
    <p:extLst>
      <p:ext uri="{BB962C8B-B14F-4D97-AF65-F5344CB8AC3E}">
        <p14:creationId xmlns:p14="http://schemas.microsoft.com/office/powerpoint/2010/main" val="39545248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4352923-D39C-456D-A4D0-962C6C599CDA}" type="slidenum">
              <a:rPr lang="en-US"/>
              <a:pPr>
                <a:defRPr/>
              </a:pPr>
              <a:t>‹#›</a:t>
            </a:fld>
            <a:endParaRPr lang="en-US"/>
          </a:p>
        </p:txBody>
      </p:sp>
    </p:spTree>
    <p:extLst>
      <p:ext uri="{BB962C8B-B14F-4D97-AF65-F5344CB8AC3E}">
        <p14:creationId xmlns:p14="http://schemas.microsoft.com/office/powerpoint/2010/main" val="363479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AEF865A-A5C2-4361-AFA7-F12A71F589DC}" type="slidenum">
              <a:rPr lang="en-US"/>
              <a:pPr>
                <a:defRPr/>
              </a:pPr>
              <a:t>‹#›</a:t>
            </a:fld>
            <a:endParaRPr lang="en-US"/>
          </a:p>
        </p:txBody>
      </p:sp>
    </p:spTree>
    <p:extLst>
      <p:ext uri="{BB962C8B-B14F-4D97-AF65-F5344CB8AC3E}">
        <p14:creationId xmlns:p14="http://schemas.microsoft.com/office/powerpoint/2010/main" val="1027610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6F31B5D-E1B1-4491-AAAE-CEE8C8D05E9A}" type="slidenum">
              <a:rPr lang="en-US"/>
              <a:pPr>
                <a:defRPr/>
              </a:pPr>
              <a:t>‹#›</a:t>
            </a:fld>
            <a:endParaRPr lang="en-US"/>
          </a:p>
        </p:txBody>
      </p:sp>
    </p:spTree>
    <p:extLst>
      <p:ext uri="{BB962C8B-B14F-4D97-AF65-F5344CB8AC3E}">
        <p14:creationId xmlns:p14="http://schemas.microsoft.com/office/powerpoint/2010/main" val="152674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C739B67-DB22-4103-985A-E8E1D242EF5C}" type="slidenum">
              <a:rPr lang="en-US"/>
              <a:pPr>
                <a:defRPr/>
              </a:pPr>
              <a:t>‹#›</a:t>
            </a:fld>
            <a:endParaRPr lang="en-US"/>
          </a:p>
        </p:txBody>
      </p:sp>
    </p:spTree>
    <p:extLst>
      <p:ext uri="{BB962C8B-B14F-4D97-AF65-F5344CB8AC3E}">
        <p14:creationId xmlns:p14="http://schemas.microsoft.com/office/powerpoint/2010/main" val="2668762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F900119-3852-4FC6-AAB3-F84098667AB8}" type="slidenum">
              <a:rPr lang="en-US"/>
              <a:pPr>
                <a:defRPr/>
              </a:pPr>
              <a:t>‹#›</a:t>
            </a:fld>
            <a:endParaRPr lang="en-US"/>
          </a:p>
        </p:txBody>
      </p:sp>
    </p:spTree>
    <p:extLst>
      <p:ext uri="{BB962C8B-B14F-4D97-AF65-F5344CB8AC3E}">
        <p14:creationId xmlns:p14="http://schemas.microsoft.com/office/powerpoint/2010/main" val="2665706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E4E0026-D864-4E85-B824-E57D3FA75B4F}" type="slidenum">
              <a:rPr lang="en-US"/>
              <a:pPr>
                <a:defRPr/>
              </a:pPr>
              <a:t>‹#›</a:t>
            </a:fld>
            <a:endParaRPr lang="en-US"/>
          </a:p>
        </p:txBody>
      </p:sp>
    </p:spTree>
    <p:extLst>
      <p:ext uri="{BB962C8B-B14F-4D97-AF65-F5344CB8AC3E}">
        <p14:creationId xmlns:p14="http://schemas.microsoft.com/office/powerpoint/2010/main" val="2415494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6CD5AE45-A9C7-42A7-8E26-99419F48295B}" type="slidenum">
              <a:rPr lang="en-US"/>
              <a:pPr>
                <a:defRPr/>
              </a:pPr>
              <a:t>‹#›</a:t>
            </a:fld>
            <a:endParaRPr lang="en-US"/>
          </a:p>
        </p:txBody>
      </p:sp>
    </p:spTree>
    <p:extLst>
      <p:ext uri="{BB962C8B-B14F-4D97-AF65-F5344CB8AC3E}">
        <p14:creationId xmlns:p14="http://schemas.microsoft.com/office/powerpoint/2010/main" val="242532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E139356F-821D-42E3-BE01-4E77970EB498}" type="slidenum">
              <a:rPr lang="en-US"/>
              <a:pPr>
                <a:defRPr/>
              </a:pPr>
              <a:t>‹#›</a:t>
            </a:fld>
            <a:endParaRPr lang="en-US"/>
          </a:p>
        </p:txBody>
      </p:sp>
    </p:spTree>
    <p:extLst>
      <p:ext uri="{BB962C8B-B14F-4D97-AF65-F5344CB8AC3E}">
        <p14:creationId xmlns:p14="http://schemas.microsoft.com/office/powerpoint/2010/main" val="3251072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D6139859-AD81-420F-8913-F6E36948823B}" type="slidenum">
              <a:rPr lang="en-US"/>
              <a:pPr>
                <a:defRPr/>
              </a:pPr>
              <a:t>‹#›</a:t>
            </a:fld>
            <a:endParaRPr lang="en-US"/>
          </a:p>
        </p:txBody>
      </p:sp>
    </p:spTree>
    <p:extLst>
      <p:ext uri="{BB962C8B-B14F-4D97-AF65-F5344CB8AC3E}">
        <p14:creationId xmlns:p14="http://schemas.microsoft.com/office/powerpoint/2010/main" val="17281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E9B439D-AC06-4CC0-A4D5-B3E9970ABCC5}" type="slidenum">
              <a:rPr lang="en-US"/>
              <a:pPr>
                <a:defRPr/>
              </a:pPr>
              <a:t>‹#›</a:t>
            </a:fld>
            <a:endParaRPr lang="en-US"/>
          </a:p>
        </p:txBody>
      </p:sp>
    </p:spTree>
    <p:extLst>
      <p:ext uri="{BB962C8B-B14F-4D97-AF65-F5344CB8AC3E}">
        <p14:creationId xmlns:p14="http://schemas.microsoft.com/office/powerpoint/2010/main" val="90749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84729C61-5708-442A-821A-81341DAEE5EE}" type="slidenum">
              <a:rPr lang="en-US"/>
              <a:pPr>
                <a:defRPr/>
              </a:pPr>
              <a:t>‹#›</a:t>
            </a:fld>
            <a:endParaRPr lang="en-US"/>
          </a:p>
        </p:txBody>
      </p:sp>
    </p:spTree>
    <p:extLst>
      <p:ext uri="{BB962C8B-B14F-4D97-AF65-F5344CB8AC3E}">
        <p14:creationId xmlns:p14="http://schemas.microsoft.com/office/powerpoint/2010/main" val="527368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D8955139-23F9-45EA-8E55-329AE388323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ice.go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51A7DA5-645B-4806-8966-E0ABFE1EA3D9}" type="slidenum">
              <a:rPr lang="en-US" smtClean="0">
                <a:solidFill>
                  <a:schemeClr val="bg2"/>
                </a:solidFill>
              </a:rPr>
              <a:pPr/>
              <a:t>1</a:t>
            </a:fld>
            <a:endParaRPr lang="en-US" smtClean="0">
              <a:solidFill>
                <a:schemeClr val="bg2"/>
              </a:solidFill>
            </a:endParaRPr>
          </a:p>
        </p:txBody>
      </p:sp>
      <p:sp>
        <p:nvSpPr>
          <p:cNvPr id="3075" name="Rectangle 2"/>
          <p:cNvSpPr>
            <a:spLocks noGrp="1" noChangeArrowheads="1"/>
          </p:cNvSpPr>
          <p:nvPr>
            <p:ph type="ctrTitle"/>
          </p:nvPr>
        </p:nvSpPr>
        <p:spPr/>
        <p:txBody>
          <a:bodyPr/>
          <a:lstStyle/>
          <a:p>
            <a:pPr eaLnBrk="1" hangingPunct="1"/>
            <a:r>
              <a:rPr lang="en-US" dirty="0"/>
              <a:t>Chadha</a:t>
            </a:r>
          </a:p>
        </p:txBody>
      </p:sp>
      <p:sp>
        <p:nvSpPr>
          <p:cNvPr id="3076" name="Rectangle 3"/>
          <p:cNvSpPr>
            <a:spLocks noGrp="1" noChangeArrowheads="1"/>
          </p:cNvSpPr>
          <p:nvPr>
            <p:ph type="subTitle" idx="1"/>
          </p:nvPr>
        </p:nvSpPr>
        <p:spPr/>
        <p:txBody>
          <a:bodyPr/>
          <a:lstStyle/>
          <a:p>
            <a:pPr eaLnBrk="1" hangingPunct="1"/>
            <a:r>
              <a:rPr lang="en-US" dirty="0" smtClean="0"/>
              <a:t>The Legislative Veto and Separation of Powers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F39531E-D288-4D54-818E-495B3FCA1254}" type="slidenum">
              <a:rPr lang="en-US" smtClean="0"/>
              <a:pPr/>
              <a:t>10</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Legislative Veto</a:t>
            </a:r>
          </a:p>
        </p:txBody>
      </p:sp>
      <p:sp>
        <p:nvSpPr>
          <p:cNvPr id="16388" name="Rectangle 3"/>
          <p:cNvSpPr>
            <a:spLocks noGrp="1" noChangeArrowheads="1"/>
          </p:cNvSpPr>
          <p:nvPr>
            <p:ph type="body" idx="1"/>
          </p:nvPr>
        </p:nvSpPr>
        <p:spPr/>
        <p:txBody>
          <a:bodyPr/>
          <a:lstStyle/>
          <a:p>
            <a:pPr eaLnBrk="1" hangingPunct="1"/>
            <a:r>
              <a:rPr lang="en-US" dirty="0" smtClean="0"/>
              <a:t>What is the role of the House of Representatives in the law challenged by Chadha ?</a:t>
            </a:r>
          </a:p>
          <a:p>
            <a:pPr eaLnBrk="1" hangingPunct="1"/>
            <a:r>
              <a:rPr lang="en-US" dirty="0" smtClean="0"/>
              <a:t>If they had not acted, would Chadha  have been able to stay in the country?</a:t>
            </a:r>
          </a:p>
          <a:p>
            <a:pPr eaLnBrk="1" hangingPunct="1"/>
            <a:r>
              <a:rPr lang="en-US" dirty="0" smtClean="0"/>
              <a:t>Did they specifically vote against Chadha, i.e., did they make any factual determination to refute what the </a:t>
            </a:r>
            <a:r>
              <a:rPr lang="en-US" dirty="0" smtClean="0"/>
              <a:t>ALJ had found?</a:t>
            </a:r>
            <a:endParaRPr lang="en-US" dirty="0" smtClean="0"/>
          </a:p>
        </p:txBody>
      </p:sp>
    </p:spTree>
    <p:extLst>
      <p:ext uri="{BB962C8B-B14F-4D97-AF65-F5344CB8AC3E}">
        <p14:creationId xmlns:p14="http://schemas.microsoft.com/office/powerpoint/2010/main" val="34939759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6235A9F-3AB4-4677-A6D0-2B6ECE1A8BE6}" type="slidenum">
              <a:rPr lang="en-US" smtClean="0"/>
              <a:pPr/>
              <a:t>11</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Post Legislative Veto</a:t>
            </a:r>
          </a:p>
        </p:txBody>
      </p:sp>
      <p:sp>
        <p:nvSpPr>
          <p:cNvPr id="17412" name="Rectangle 3"/>
          <p:cNvSpPr>
            <a:spLocks noGrp="1" noChangeArrowheads="1"/>
          </p:cNvSpPr>
          <p:nvPr>
            <p:ph type="body" idx="1"/>
          </p:nvPr>
        </p:nvSpPr>
        <p:spPr/>
        <p:txBody>
          <a:bodyPr/>
          <a:lstStyle/>
          <a:p>
            <a:pPr eaLnBrk="1" hangingPunct="1"/>
            <a:r>
              <a:rPr lang="en-US" dirty="0" smtClean="0"/>
              <a:t>The ALJ (immigration judge) reopened the proceeding</a:t>
            </a:r>
          </a:p>
          <a:p>
            <a:pPr eaLnBrk="1" hangingPunct="1"/>
            <a:r>
              <a:rPr lang="en-US" dirty="0" smtClean="0"/>
              <a:t>Does the ALJ or the agency have the right to override the congressional act?</a:t>
            </a:r>
          </a:p>
          <a:p>
            <a:pPr eaLnBrk="1" hangingPunct="1"/>
            <a:r>
              <a:rPr lang="en-US" dirty="0" smtClean="0"/>
              <a:t>Can the agency refuse to follow what it believes is a congressional action taken under an unconstitutional law?</a:t>
            </a:r>
          </a:p>
        </p:txBody>
      </p:sp>
    </p:spTree>
    <p:extLst>
      <p:ext uri="{BB962C8B-B14F-4D97-AF65-F5344CB8AC3E}">
        <p14:creationId xmlns:p14="http://schemas.microsoft.com/office/powerpoint/2010/main" val="1511004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482DD12-35ED-4F69-A1C7-FA2FD09E67BD}" type="slidenum">
              <a:rPr lang="en-US" smtClean="0"/>
              <a:pPr/>
              <a:t>12</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The Circuit Court</a:t>
            </a:r>
          </a:p>
        </p:txBody>
      </p:sp>
      <p:sp>
        <p:nvSpPr>
          <p:cNvPr id="18436" name="Rectangle 3"/>
          <p:cNvSpPr>
            <a:spLocks noGrp="1" noChangeArrowheads="1"/>
          </p:cNvSpPr>
          <p:nvPr>
            <p:ph type="body" idx="1"/>
          </p:nvPr>
        </p:nvSpPr>
        <p:spPr>
          <a:xfrm>
            <a:off x="381000" y="1981200"/>
            <a:ext cx="8610600" cy="4495800"/>
          </a:xfrm>
        </p:spPr>
        <p:txBody>
          <a:bodyPr/>
          <a:lstStyle/>
          <a:p>
            <a:pPr eaLnBrk="1" hangingPunct="1">
              <a:lnSpc>
                <a:spcPct val="80000"/>
              </a:lnSpc>
            </a:pPr>
            <a:r>
              <a:rPr lang="en-US" dirty="0" smtClean="0"/>
              <a:t>DOJ joined Chadha in challenging the law</a:t>
            </a:r>
          </a:p>
          <a:p>
            <a:pPr eaLnBrk="1" hangingPunct="1">
              <a:lnSpc>
                <a:spcPct val="80000"/>
              </a:lnSpc>
            </a:pPr>
            <a:r>
              <a:rPr lang="en-US" dirty="0" smtClean="0"/>
              <a:t>Why </a:t>
            </a:r>
            <a:r>
              <a:rPr lang="en-US" smtClean="0"/>
              <a:t>Congress claim this produced </a:t>
            </a:r>
            <a:r>
              <a:rPr lang="en-US" dirty="0" smtClean="0"/>
              <a:t>a "case and controversy" issue?</a:t>
            </a:r>
          </a:p>
          <a:p>
            <a:pPr lvl="1" eaLnBrk="1" hangingPunct="1">
              <a:lnSpc>
                <a:spcPct val="80000"/>
              </a:lnSpc>
            </a:pPr>
            <a:r>
              <a:rPr lang="en-US" dirty="0" smtClean="0"/>
              <a:t>What is the purpose of the case and controversy provision?</a:t>
            </a:r>
          </a:p>
          <a:p>
            <a:pPr lvl="1" eaLnBrk="1" hangingPunct="1">
              <a:lnSpc>
                <a:spcPct val="80000"/>
              </a:lnSpc>
            </a:pPr>
            <a:r>
              <a:rPr lang="en-US" dirty="0" smtClean="0"/>
              <a:t>Can Congress modify the requirement?</a:t>
            </a:r>
          </a:p>
          <a:p>
            <a:pPr lvl="1" eaLnBrk="1" hangingPunct="1">
              <a:lnSpc>
                <a:spcPct val="80000"/>
              </a:lnSpc>
            </a:pPr>
            <a:r>
              <a:rPr lang="en-US" dirty="0" smtClean="0"/>
              <a:t>Are the states bound to have a case and controversy requirement for their courts?</a:t>
            </a:r>
          </a:p>
          <a:p>
            <a:pPr eaLnBrk="1" hangingPunct="1">
              <a:lnSpc>
                <a:spcPct val="80000"/>
              </a:lnSpc>
            </a:pPr>
            <a:r>
              <a:rPr lang="en-US" dirty="0" smtClean="0"/>
              <a:t>Why did the court invite Congress to submit briefs?</a:t>
            </a:r>
          </a:p>
        </p:txBody>
      </p:sp>
    </p:spTree>
    <p:extLst>
      <p:ext uri="{BB962C8B-B14F-4D97-AF65-F5344CB8AC3E}">
        <p14:creationId xmlns:p14="http://schemas.microsoft.com/office/powerpoint/2010/main" val="10266920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3619E81-2260-4D23-8268-F4A2F73CF47C}" type="slidenum">
              <a:rPr lang="en-US" smtClean="0"/>
              <a:pPr/>
              <a:t>13</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t>Does History Make the Legislative Veto  Constitutional?</a:t>
            </a:r>
          </a:p>
        </p:txBody>
      </p:sp>
      <p:sp>
        <p:nvSpPr>
          <p:cNvPr id="24580" name="Rectangle 3"/>
          <p:cNvSpPr>
            <a:spLocks noGrp="1" noChangeArrowheads="1"/>
          </p:cNvSpPr>
          <p:nvPr>
            <p:ph type="body" idx="1"/>
          </p:nvPr>
        </p:nvSpPr>
        <p:spPr>
          <a:xfrm>
            <a:off x="457200" y="2017713"/>
            <a:ext cx="8497888" cy="4459287"/>
          </a:xfrm>
        </p:spPr>
        <p:txBody>
          <a:bodyPr/>
          <a:lstStyle/>
          <a:p>
            <a:pPr eaLnBrk="1" hangingPunct="1">
              <a:lnSpc>
                <a:spcPct val="80000"/>
              </a:lnSpc>
            </a:pPr>
            <a:r>
              <a:rPr lang="en-US" dirty="0" smtClean="0"/>
              <a:t>"Since 1932, when the first veto provision was enacted into law, 295 congressional veto-type procedures have been inserted in 196 different statutes as follows: from 1932 to 1939, five statutes were affected; from 1940-49, nineteen statutes; between 1950-59, thirty-four statutes; and from 1960-69, forty-nine. From the year 1970 through 1975, at least one hundred sixty-three such provisions visions were included in eighty-nine laws." </a:t>
            </a:r>
          </a:p>
        </p:txBody>
      </p:sp>
    </p:spTree>
    <p:extLst>
      <p:ext uri="{BB962C8B-B14F-4D97-AF65-F5344CB8AC3E}">
        <p14:creationId xmlns:p14="http://schemas.microsoft.com/office/powerpoint/2010/main" val="41953059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E827F61-EEC3-4342-B26E-ED2BAC83A245}" type="slidenum">
              <a:rPr lang="en-US" smtClean="0"/>
              <a:pPr/>
              <a:t>14</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What if the Legislative Veto is a Useful Law?</a:t>
            </a:r>
          </a:p>
        </p:txBody>
      </p:sp>
      <p:sp>
        <p:nvSpPr>
          <p:cNvPr id="25604" name="Rectangle 3"/>
          <p:cNvSpPr>
            <a:spLocks noGrp="1" noChangeArrowheads="1"/>
          </p:cNvSpPr>
          <p:nvPr>
            <p:ph type="body" idx="1"/>
          </p:nvPr>
        </p:nvSpPr>
        <p:spPr/>
        <p:txBody>
          <a:bodyPr/>
          <a:lstStyle/>
          <a:p>
            <a:pPr eaLnBrk="1" hangingPunct="1">
              <a:lnSpc>
                <a:spcPct val="80000"/>
              </a:lnSpc>
            </a:pPr>
            <a:r>
              <a:rPr lang="en-US" dirty="0" smtClean="0"/>
              <a:t>... the fact that a given law or procedure is efficient, convenient, and useful in facilitating functions of government, standing alone, will not save it if it is contrary to the Constitution. </a:t>
            </a:r>
          </a:p>
          <a:p>
            <a:pPr eaLnBrk="1" hangingPunct="1">
              <a:lnSpc>
                <a:spcPct val="80000"/>
              </a:lnSpc>
            </a:pPr>
            <a:r>
              <a:rPr lang="en-US" dirty="0" smtClean="0"/>
              <a:t>Convenience and efficiency are not the primary objectives -- or the hallmarks -- of democratic government and our inquiry is sharpened rather than blunted by the fact that congressional veto provisions are appearing with increasing frequency in statutes which delegate authority to executive and independent agencies</a:t>
            </a:r>
          </a:p>
        </p:txBody>
      </p:sp>
    </p:spTree>
    <p:extLst>
      <p:ext uri="{BB962C8B-B14F-4D97-AF65-F5344CB8AC3E}">
        <p14:creationId xmlns:p14="http://schemas.microsoft.com/office/powerpoint/2010/main" val="6913421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835C66A-635A-4B42-85B6-52B48051F015}" type="slidenum">
              <a:rPr lang="en-US" smtClean="0"/>
              <a:pPr/>
              <a:t>15</a:t>
            </a:fld>
            <a:endParaRPr lang="en-US" smtClean="0"/>
          </a:p>
        </p:txBody>
      </p:sp>
      <p:sp>
        <p:nvSpPr>
          <p:cNvPr id="26627" name="Rectangle 2"/>
          <p:cNvSpPr>
            <a:spLocks noGrp="1" noChangeArrowheads="1"/>
          </p:cNvSpPr>
          <p:nvPr>
            <p:ph type="title"/>
          </p:nvPr>
        </p:nvSpPr>
        <p:spPr/>
        <p:txBody>
          <a:bodyPr/>
          <a:lstStyle/>
          <a:p>
            <a:pPr eaLnBrk="1" hangingPunct="1"/>
            <a:r>
              <a:rPr lang="en-US" dirty="0" smtClean="0"/>
              <a:t>Bicameralism</a:t>
            </a:r>
          </a:p>
        </p:txBody>
      </p:sp>
      <p:sp>
        <p:nvSpPr>
          <p:cNvPr id="26628" name="Rectangle 3"/>
          <p:cNvSpPr>
            <a:spLocks noGrp="1" noChangeArrowheads="1"/>
          </p:cNvSpPr>
          <p:nvPr>
            <p:ph type="body" idx="1"/>
          </p:nvPr>
        </p:nvSpPr>
        <p:spPr/>
        <p:txBody>
          <a:bodyPr/>
          <a:lstStyle/>
          <a:p>
            <a:pPr eaLnBrk="1" hangingPunct="1"/>
            <a:r>
              <a:rPr lang="en-US" sz="2800" dirty="0" smtClean="0"/>
              <a:t>What was the Great Compromise?</a:t>
            </a:r>
          </a:p>
          <a:p>
            <a:pPr eaLnBrk="1" hangingPunct="1"/>
            <a:r>
              <a:rPr lang="en-US" sz="2800" dirty="0" smtClean="0"/>
              <a:t>Why was it critical to the ratification of the constitution?</a:t>
            </a:r>
          </a:p>
          <a:p>
            <a:pPr eaLnBrk="1" hangingPunct="1"/>
            <a:r>
              <a:rPr lang="en-US" sz="2800" dirty="0" smtClean="0"/>
              <a:t>How is the senate different from the house?</a:t>
            </a:r>
          </a:p>
          <a:p>
            <a:pPr lvl="1" eaLnBrk="1" hangingPunct="1"/>
            <a:r>
              <a:rPr lang="en-US" sz="2800" dirty="0" smtClean="0"/>
              <a:t>How were senators originally chosen?</a:t>
            </a:r>
          </a:p>
          <a:p>
            <a:pPr lvl="1" eaLnBrk="1" hangingPunct="1"/>
            <a:r>
              <a:rPr lang="en-US" sz="2800" dirty="0" smtClean="0"/>
              <a:t>Senate rules are not from the constitution, they are a latter add-on by the Senate</a:t>
            </a:r>
          </a:p>
          <a:p>
            <a:pPr eaLnBrk="1" hangingPunct="1"/>
            <a:r>
              <a:rPr lang="en-US" sz="2800" dirty="0" smtClean="0"/>
              <a:t>Why was bicameralism key to making the Great Compromise work?</a:t>
            </a:r>
          </a:p>
          <a:p>
            <a:pPr eaLnBrk="1" hangingPunct="1"/>
            <a:endParaRPr lang="en-US" sz="2800" dirty="0" smtClean="0"/>
          </a:p>
        </p:txBody>
      </p:sp>
    </p:spTree>
    <p:extLst>
      <p:ext uri="{BB962C8B-B14F-4D97-AF65-F5344CB8AC3E}">
        <p14:creationId xmlns:p14="http://schemas.microsoft.com/office/powerpoint/2010/main" val="32692918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6FFBD07-F6F5-4236-8506-10CF58A1D41F}" type="slidenum">
              <a:rPr lang="en-US" smtClean="0"/>
              <a:pPr/>
              <a:t>16</a:t>
            </a:fld>
            <a:endParaRPr lang="en-US" smtClean="0"/>
          </a:p>
        </p:txBody>
      </p:sp>
      <p:sp>
        <p:nvSpPr>
          <p:cNvPr id="27651" name="Rectangle 2"/>
          <p:cNvSpPr>
            <a:spLocks noGrp="1" noChangeArrowheads="1"/>
          </p:cNvSpPr>
          <p:nvPr>
            <p:ph type="title"/>
          </p:nvPr>
        </p:nvSpPr>
        <p:spPr/>
        <p:txBody>
          <a:bodyPr/>
          <a:lstStyle/>
          <a:p>
            <a:pPr eaLnBrk="1" hangingPunct="1">
              <a:lnSpc>
                <a:spcPct val="90000"/>
              </a:lnSpc>
            </a:pPr>
            <a:r>
              <a:rPr lang="en-US" dirty="0" smtClean="0"/>
              <a:t>Checks and Balances</a:t>
            </a:r>
          </a:p>
        </p:txBody>
      </p:sp>
      <p:sp>
        <p:nvSpPr>
          <p:cNvPr id="27652" name="Rectangle 3"/>
          <p:cNvSpPr>
            <a:spLocks noGrp="1" noChangeArrowheads="1"/>
          </p:cNvSpPr>
          <p:nvPr>
            <p:ph type="body" idx="1"/>
          </p:nvPr>
        </p:nvSpPr>
        <p:spPr/>
        <p:txBody>
          <a:bodyPr>
            <a:normAutofit lnSpcReduction="10000"/>
          </a:bodyPr>
          <a:lstStyle/>
          <a:p>
            <a:pPr eaLnBrk="1" hangingPunct="1">
              <a:lnSpc>
                <a:spcPct val="80000"/>
              </a:lnSpc>
            </a:pPr>
            <a:r>
              <a:rPr lang="en-US" sz="2800" dirty="0" smtClean="0"/>
              <a:t>How does bicameralism it fit into the checks and balances of the US Constitution?</a:t>
            </a:r>
          </a:p>
          <a:p>
            <a:pPr lvl="1" eaLnBrk="1" hangingPunct="1">
              <a:lnSpc>
                <a:spcPct val="80000"/>
              </a:lnSpc>
            </a:pPr>
            <a:r>
              <a:rPr lang="en-US" sz="2800" dirty="0" smtClean="0"/>
              <a:t>Does the constitution require the states to have bicameral legislatures?</a:t>
            </a:r>
          </a:p>
          <a:p>
            <a:pPr eaLnBrk="1" hangingPunct="1">
              <a:lnSpc>
                <a:spcPct val="80000"/>
              </a:lnSpc>
            </a:pPr>
            <a:r>
              <a:rPr lang="en-US" sz="2800" dirty="0" smtClean="0"/>
              <a:t>How has the evolution of the Senate's rules changed from the intent behind the compromise?</a:t>
            </a:r>
          </a:p>
          <a:p>
            <a:pPr lvl="1" eaLnBrk="1" hangingPunct="1">
              <a:lnSpc>
                <a:spcPct val="80000"/>
              </a:lnSpc>
            </a:pPr>
            <a:r>
              <a:rPr lang="en-US" sz="2800" dirty="0" smtClean="0"/>
              <a:t>Did the founders contemplate modern political parties?</a:t>
            </a:r>
          </a:p>
          <a:p>
            <a:pPr eaLnBrk="1" hangingPunct="1">
              <a:lnSpc>
                <a:spcPct val="80000"/>
              </a:lnSpc>
            </a:pPr>
            <a:r>
              <a:rPr lang="en-US" sz="2800" dirty="0" smtClean="0"/>
              <a:t>How does the House legislative veto violate bicameralism?</a:t>
            </a:r>
          </a:p>
          <a:p>
            <a:pPr eaLnBrk="1" hangingPunct="1">
              <a:lnSpc>
                <a:spcPct val="80000"/>
              </a:lnSpc>
            </a:pPr>
            <a:r>
              <a:rPr lang="en-US" sz="2800" dirty="0" smtClean="0"/>
              <a:t>Would presenting this to the senate have changed the constitutional question?</a:t>
            </a:r>
          </a:p>
        </p:txBody>
      </p:sp>
    </p:spTree>
    <p:extLst>
      <p:ext uri="{BB962C8B-B14F-4D97-AF65-F5344CB8AC3E}">
        <p14:creationId xmlns:p14="http://schemas.microsoft.com/office/powerpoint/2010/main" val="34507215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EEAFED4-E658-45B1-8FA9-9644BA1C7196}" type="slidenum">
              <a:rPr lang="en-US" smtClean="0"/>
              <a:pPr/>
              <a:t>17</a:t>
            </a:fld>
            <a:endParaRPr lang="en-US" smtClean="0"/>
          </a:p>
        </p:txBody>
      </p:sp>
      <p:sp>
        <p:nvSpPr>
          <p:cNvPr id="28675" name="Rectangle 2"/>
          <p:cNvSpPr>
            <a:spLocks noGrp="1" noChangeArrowheads="1"/>
          </p:cNvSpPr>
          <p:nvPr>
            <p:ph type="title"/>
          </p:nvPr>
        </p:nvSpPr>
        <p:spPr/>
        <p:txBody>
          <a:bodyPr/>
          <a:lstStyle/>
          <a:p>
            <a:pPr eaLnBrk="1" hangingPunct="1"/>
            <a:r>
              <a:rPr lang="en-US" dirty="0" smtClean="0"/>
              <a:t>Presentment Clause</a:t>
            </a:r>
          </a:p>
        </p:txBody>
      </p:sp>
      <p:sp>
        <p:nvSpPr>
          <p:cNvPr id="28676" name="Rectangle 3"/>
          <p:cNvSpPr>
            <a:spLocks noGrp="1" noChangeArrowheads="1"/>
          </p:cNvSpPr>
          <p:nvPr>
            <p:ph type="body" idx="1"/>
          </p:nvPr>
        </p:nvSpPr>
        <p:spPr/>
        <p:txBody>
          <a:bodyPr/>
          <a:lstStyle/>
          <a:p>
            <a:pPr eaLnBrk="1" hangingPunct="1"/>
            <a:r>
              <a:rPr lang="en-US" sz="2800" dirty="0" smtClean="0"/>
              <a:t>What is the president’s role once legislation has passed the house and senate?</a:t>
            </a:r>
          </a:p>
          <a:p>
            <a:pPr eaLnBrk="1" hangingPunct="1"/>
            <a:r>
              <a:rPr lang="en-US" sz="2800" dirty="0" smtClean="0"/>
              <a:t>What if he does not sign it?</a:t>
            </a:r>
          </a:p>
          <a:p>
            <a:pPr lvl="1" eaLnBrk="1" hangingPunct="1"/>
            <a:r>
              <a:rPr lang="en-US" sz="2800" dirty="0" smtClean="0"/>
              <a:t>The Constitution grants the President 10 days to review a measure passed by the Congress. If the President has not signed the bill after 10 days, it becomes law without his signature. </a:t>
            </a:r>
          </a:p>
          <a:p>
            <a:pPr lvl="1" eaLnBrk="1" hangingPunct="1"/>
            <a:r>
              <a:rPr lang="en-US" sz="2800" dirty="0" smtClean="0"/>
              <a:t>pocket veto - However, if Congress adjourns during the 10-day period, the bill does not become law.</a:t>
            </a:r>
          </a:p>
        </p:txBody>
      </p:sp>
    </p:spTree>
    <p:extLst>
      <p:ext uri="{BB962C8B-B14F-4D97-AF65-F5344CB8AC3E}">
        <p14:creationId xmlns:p14="http://schemas.microsoft.com/office/powerpoint/2010/main" val="5714068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D44591B-4CF0-448A-88D3-D02A6094D5BE}" type="slidenum">
              <a:rPr lang="en-US" smtClean="0"/>
              <a:pPr/>
              <a:t>18</a:t>
            </a:fld>
            <a:endParaRPr lang="en-US" smtClean="0"/>
          </a:p>
        </p:txBody>
      </p:sp>
      <p:sp>
        <p:nvSpPr>
          <p:cNvPr id="29699" name="Rectangle 2"/>
          <p:cNvSpPr>
            <a:spLocks noGrp="1" noChangeArrowheads="1"/>
          </p:cNvSpPr>
          <p:nvPr>
            <p:ph type="title"/>
          </p:nvPr>
        </p:nvSpPr>
        <p:spPr/>
        <p:txBody>
          <a:bodyPr/>
          <a:lstStyle/>
          <a:p>
            <a:pPr eaLnBrk="1" hangingPunct="1"/>
            <a:r>
              <a:rPr lang="en-US" dirty="0" smtClean="0"/>
              <a:t>Presidential Veto</a:t>
            </a:r>
          </a:p>
        </p:txBody>
      </p:sp>
      <p:sp>
        <p:nvSpPr>
          <p:cNvPr id="29700" name="Rectangle 3"/>
          <p:cNvSpPr>
            <a:spLocks noGrp="1" noChangeArrowheads="1"/>
          </p:cNvSpPr>
          <p:nvPr>
            <p:ph type="body" idx="1"/>
          </p:nvPr>
        </p:nvSpPr>
        <p:spPr/>
        <p:txBody>
          <a:bodyPr/>
          <a:lstStyle/>
          <a:p>
            <a:pPr eaLnBrk="1" hangingPunct="1"/>
            <a:r>
              <a:rPr lang="en-US" dirty="0" smtClean="0"/>
              <a:t>Why does the constitution give the president a veto?</a:t>
            </a:r>
          </a:p>
          <a:p>
            <a:pPr eaLnBrk="1" hangingPunct="1"/>
            <a:r>
              <a:rPr lang="en-US" dirty="0" smtClean="0"/>
              <a:t>Who did the founders have in mind as president when they put the veto in?</a:t>
            </a:r>
          </a:p>
          <a:p>
            <a:pPr eaLnBrk="1" hangingPunct="1"/>
            <a:r>
              <a:rPr lang="en-US" dirty="0" smtClean="0"/>
              <a:t>What can Congress do if the president vetoes a bill?</a:t>
            </a:r>
          </a:p>
          <a:p>
            <a:pPr eaLnBrk="1" hangingPunct="1"/>
            <a:r>
              <a:rPr lang="en-US" dirty="0" smtClean="0"/>
              <a:t>How have bills changed since the founding?</a:t>
            </a:r>
          </a:p>
        </p:txBody>
      </p:sp>
    </p:spTree>
    <p:extLst>
      <p:ext uri="{BB962C8B-B14F-4D97-AF65-F5344CB8AC3E}">
        <p14:creationId xmlns:p14="http://schemas.microsoft.com/office/powerpoint/2010/main" val="1913189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72B3E30-A85C-4012-BF4A-FC8D12A4E2C1}" type="slidenum">
              <a:rPr lang="en-US" smtClean="0"/>
              <a:pPr/>
              <a:t>19</a:t>
            </a:fld>
            <a:endParaRPr lang="en-US" smtClean="0"/>
          </a:p>
        </p:txBody>
      </p:sp>
      <p:sp>
        <p:nvSpPr>
          <p:cNvPr id="30723" name="Rectangle 2"/>
          <p:cNvSpPr>
            <a:spLocks noGrp="1" noChangeArrowheads="1"/>
          </p:cNvSpPr>
          <p:nvPr>
            <p:ph type="title"/>
          </p:nvPr>
        </p:nvSpPr>
        <p:spPr/>
        <p:txBody>
          <a:bodyPr/>
          <a:lstStyle/>
          <a:p>
            <a:pPr eaLnBrk="1" hangingPunct="1"/>
            <a:r>
              <a:rPr lang="en-US" dirty="0" smtClean="0"/>
              <a:t>When may the House of Representatives Act Unilaterally?</a:t>
            </a:r>
          </a:p>
        </p:txBody>
      </p:sp>
      <p:sp>
        <p:nvSpPr>
          <p:cNvPr id="30724" name="Rectangle 3"/>
          <p:cNvSpPr>
            <a:spLocks noGrp="1" noChangeArrowheads="1"/>
          </p:cNvSpPr>
          <p:nvPr>
            <p:ph type="body" idx="1"/>
          </p:nvPr>
        </p:nvSpPr>
        <p:spPr>
          <a:xfrm>
            <a:off x="304800" y="2017713"/>
            <a:ext cx="8650288" cy="4840287"/>
          </a:xfrm>
        </p:spPr>
        <p:txBody>
          <a:bodyPr/>
          <a:lstStyle/>
          <a:p>
            <a:pPr eaLnBrk="1" hangingPunct="1">
              <a:lnSpc>
                <a:spcPct val="90000"/>
              </a:lnSpc>
            </a:pPr>
            <a:r>
              <a:rPr lang="en-US" dirty="0" smtClean="0"/>
              <a:t>(a) The House of Representatives alone was given the power to initiate impeachments. Art. I, § 2, cl. 5;</a:t>
            </a:r>
          </a:p>
          <a:p>
            <a:pPr eaLnBrk="1" hangingPunct="1">
              <a:lnSpc>
                <a:spcPct val="90000"/>
              </a:lnSpc>
            </a:pPr>
            <a:r>
              <a:rPr lang="en-US" dirty="0" smtClean="0"/>
              <a:t>(b) The House elects the president if no candidate gets a majority in the Electoral College.</a:t>
            </a:r>
          </a:p>
          <a:p>
            <a:pPr eaLnBrk="1" hangingPunct="1">
              <a:lnSpc>
                <a:spcPct val="90000"/>
              </a:lnSpc>
            </a:pPr>
            <a:r>
              <a:rPr lang="en-US" dirty="0" smtClean="0"/>
              <a:t>(c) The House initiates spending bills.</a:t>
            </a:r>
          </a:p>
        </p:txBody>
      </p:sp>
    </p:spTree>
    <p:extLst>
      <p:ext uri="{BB962C8B-B14F-4D97-AF65-F5344CB8AC3E}">
        <p14:creationId xmlns:p14="http://schemas.microsoft.com/office/powerpoint/2010/main" val="2883171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r>
              <a:rPr lang="en-US" baseline="0" dirty="0" smtClean="0"/>
              <a:t> – INS v. Chadha</a:t>
            </a:r>
            <a:endParaRPr lang="en-US" dirty="0"/>
          </a:p>
        </p:txBody>
      </p:sp>
      <p:sp>
        <p:nvSpPr>
          <p:cNvPr id="3" name="Content Placeholder 2"/>
          <p:cNvSpPr>
            <a:spLocks noGrp="1"/>
          </p:cNvSpPr>
          <p:nvPr>
            <p:ph idx="1"/>
          </p:nvPr>
        </p:nvSpPr>
        <p:spPr/>
        <p:txBody>
          <a:bodyPr/>
          <a:lstStyle/>
          <a:p>
            <a:r>
              <a:rPr lang="en-US" dirty="0" smtClean="0"/>
              <a:t>What is the Great Compromise and how is it embodied in the legislative process?</a:t>
            </a:r>
          </a:p>
          <a:p>
            <a:r>
              <a:rPr lang="en-US" dirty="0" smtClean="0"/>
              <a:t>When may the House or Senate act unilaterally?</a:t>
            </a:r>
          </a:p>
          <a:p>
            <a:r>
              <a:rPr lang="en-US" dirty="0" smtClean="0"/>
              <a:t>When may they act jointly without presentment?</a:t>
            </a:r>
          </a:p>
          <a:p>
            <a:r>
              <a:rPr lang="en-US" dirty="0" smtClean="0"/>
              <a:t>How does the court evaluate a long standing practice of government against the Constitution?</a:t>
            </a:r>
          </a:p>
          <a:p>
            <a:r>
              <a:rPr lang="en-US" dirty="0" smtClean="0"/>
              <a:t>Why </a:t>
            </a:r>
            <a:r>
              <a:rPr lang="en-US" smtClean="0"/>
              <a:t>is immigration </a:t>
            </a:r>
            <a:r>
              <a:rPr lang="en-US" dirty="0" smtClean="0"/>
              <a:t>a difficult administrative law issue?</a:t>
            </a:r>
            <a:endParaRPr lang="en-US" dirty="0"/>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2</a:t>
            </a:fld>
            <a:endParaRPr lang="en-US"/>
          </a:p>
        </p:txBody>
      </p:sp>
    </p:spTree>
    <p:extLst>
      <p:ext uri="{BB962C8B-B14F-4D97-AF65-F5344CB8AC3E}">
        <p14:creationId xmlns:p14="http://schemas.microsoft.com/office/powerpoint/2010/main" val="3062857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dirty="0" smtClean="0"/>
              <a:t>When may the Senate Act Unilaterally?</a:t>
            </a:r>
          </a:p>
        </p:txBody>
      </p:sp>
      <p:sp>
        <p:nvSpPr>
          <p:cNvPr id="3" name="Content Placeholder 2"/>
          <p:cNvSpPr>
            <a:spLocks noGrp="1"/>
          </p:cNvSpPr>
          <p:nvPr>
            <p:ph idx="1"/>
          </p:nvPr>
        </p:nvSpPr>
        <p:spPr/>
        <p:txBody>
          <a:bodyPr>
            <a:normAutofit lnSpcReduction="10000"/>
          </a:bodyPr>
          <a:lstStyle/>
          <a:p>
            <a:pPr eaLnBrk="1" hangingPunct="1">
              <a:lnSpc>
                <a:spcPct val="90000"/>
              </a:lnSpc>
              <a:defRPr/>
            </a:pPr>
            <a:r>
              <a:rPr lang="en-US" dirty="0" smtClean="0"/>
              <a:t>(a) conduct trials following impeachment on charges initiated by the House and to convict following trial. Art. I, § 3, cl. 6;</a:t>
            </a:r>
          </a:p>
          <a:p>
            <a:pPr eaLnBrk="1" hangingPunct="1">
              <a:lnSpc>
                <a:spcPct val="90000"/>
              </a:lnSpc>
              <a:defRPr/>
            </a:pPr>
            <a:r>
              <a:rPr lang="en-US" dirty="0" smtClean="0"/>
              <a:t>(b) elects the vice-president if no one receives a majority of votes in the Electoral College.</a:t>
            </a:r>
          </a:p>
          <a:p>
            <a:pPr eaLnBrk="1" hangingPunct="1">
              <a:lnSpc>
                <a:spcPct val="90000"/>
              </a:lnSpc>
              <a:defRPr/>
            </a:pPr>
            <a:r>
              <a:rPr lang="en-US" dirty="0" smtClean="0"/>
              <a:t>(c) final unreviewable power to approve or to disapprove Presidential appointments. Art. II, § 2, cl. 2;</a:t>
            </a:r>
          </a:p>
          <a:p>
            <a:pPr eaLnBrk="1" hangingPunct="1">
              <a:lnSpc>
                <a:spcPct val="90000"/>
              </a:lnSpc>
              <a:defRPr/>
            </a:pPr>
            <a:r>
              <a:rPr lang="en-US" dirty="0" smtClean="0"/>
              <a:t>(d</a:t>
            </a:r>
            <a:r>
              <a:rPr lang="en-US" smtClean="0"/>
              <a:t>) unreviewable </a:t>
            </a:r>
            <a:r>
              <a:rPr lang="en-US" dirty="0" smtClean="0"/>
              <a:t>power to ratify treaties negotiated by the President. Art. II, § 2, cl. 2.</a:t>
            </a:r>
          </a:p>
        </p:txBody>
      </p:sp>
      <p:sp>
        <p:nvSpPr>
          <p:cNvPr id="31748"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1433050-F68B-4C69-B5AD-D4442C62CBB0}" type="slidenum">
              <a:rPr lang="en-US" smtClean="0"/>
              <a:pPr/>
              <a:t>20</a:t>
            </a:fld>
            <a:endParaRPr lang="en-US" smtClean="0"/>
          </a:p>
        </p:txBody>
      </p:sp>
    </p:spTree>
    <p:extLst>
      <p:ext uri="{BB962C8B-B14F-4D97-AF65-F5344CB8AC3E}">
        <p14:creationId xmlns:p14="http://schemas.microsoft.com/office/powerpoint/2010/main" val="34337383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smtClean="0"/>
              <a:t>What is the Only Congressional Joint Resolution with Legal Effect?</a:t>
            </a:r>
          </a:p>
        </p:txBody>
      </p:sp>
      <p:sp>
        <p:nvSpPr>
          <p:cNvPr id="32771" name="Content Placeholder 2"/>
          <p:cNvSpPr>
            <a:spLocks noGrp="1"/>
          </p:cNvSpPr>
          <p:nvPr>
            <p:ph idx="1"/>
          </p:nvPr>
        </p:nvSpPr>
        <p:spPr>
          <a:xfrm>
            <a:off x="457200" y="2057400"/>
            <a:ext cx="8534400" cy="4495800"/>
          </a:xfrm>
        </p:spPr>
        <p:txBody>
          <a:bodyPr/>
          <a:lstStyle/>
          <a:p>
            <a:pPr eaLnBrk="1" hangingPunct="1">
              <a:lnSpc>
                <a:spcPct val="90000"/>
              </a:lnSpc>
            </a:pPr>
            <a:r>
              <a:rPr lang="en-US" dirty="0" smtClean="0"/>
              <a:t>Congress declares war by joint resolution</a:t>
            </a:r>
          </a:p>
          <a:p>
            <a:pPr eaLnBrk="1" hangingPunct="1">
              <a:lnSpc>
                <a:spcPct val="90000"/>
              </a:lnSpc>
            </a:pPr>
            <a:r>
              <a:rPr lang="en-US" dirty="0" smtClean="0"/>
              <a:t>Does the Constitution provide a specific mechanism to end wars?</a:t>
            </a:r>
          </a:p>
          <a:p>
            <a:pPr lvl="1" eaLnBrk="1" hangingPunct="1">
              <a:lnSpc>
                <a:spcPct val="90000"/>
              </a:lnSpc>
            </a:pPr>
            <a:r>
              <a:rPr lang="en-US" dirty="0" smtClean="0"/>
              <a:t>Why?</a:t>
            </a:r>
          </a:p>
        </p:txBody>
      </p:sp>
      <p:sp>
        <p:nvSpPr>
          <p:cNvPr id="32772"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1D9DAE8-7CF3-4806-9A97-9EDD739502EA}" type="slidenum">
              <a:rPr lang="en-US" smtClean="0"/>
              <a:pPr/>
              <a:t>21</a:t>
            </a:fld>
            <a:endParaRPr lang="en-US" smtClean="0"/>
          </a:p>
        </p:txBody>
      </p:sp>
    </p:spTree>
    <p:extLst>
      <p:ext uri="{BB962C8B-B14F-4D97-AF65-F5344CB8AC3E}">
        <p14:creationId xmlns:p14="http://schemas.microsoft.com/office/powerpoint/2010/main" val="926944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56A564A-4544-4A17-8C1A-0AAA6ECD6534}" type="slidenum">
              <a:rPr lang="en-US" smtClean="0"/>
              <a:pPr/>
              <a:t>22</a:t>
            </a:fld>
            <a:endParaRPr lang="en-US" smtClean="0"/>
          </a:p>
        </p:txBody>
      </p:sp>
      <p:sp>
        <p:nvSpPr>
          <p:cNvPr id="33795" name="Rectangle 2"/>
          <p:cNvSpPr>
            <a:spLocks noGrp="1" noChangeArrowheads="1"/>
          </p:cNvSpPr>
          <p:nvPr>
            <p:ph type="title"/>
          </p:nvPr>
        </p:nvSpPr>
        <p:spPr/>
        <p:txBody>
          <a:bodyPr/>
          <a:lstStyle/>
          <a:p>
            <a:pPr eaLnBrk="1" hangingPunct="1"/>
            <a:r>
              <a:rPr lang="en-US" dirty="0" smtClean="0"/>
              <a:t>What is the significance of these narrow exceptions?</a:t>
            </a:r>
          </a:p>
        </p:txBody>
      </p:sp>
      <p:sp>
        <p:nvSpPr>
          <p:cNvPr id="33796" name="Rectangle 3"/>
          <p:cNvSpPr>
            <a:spLocks noGrp="1" noChangeArrowheads="1"/>
          </p:cNvSpPr>
          <p:nvPr>
            <p:ph type="body" idx="1"/>
          </p:nvPr>
        </p:nvSpPr>
        <p:spPr/>
        <p:txBody>
          <a:bodyPr/>
          <a:lstStyle/>
          <a:p>
            <a:pPr eaLnBrk="1" hangingPunct="1"/>
            <a:r>
              <a:rPr lang="en-US" dirty="0" smtClean="0"/>
              <a:t>Why did the court find the legislative veto a major constitutional issue?</a:t>
            </a:r>
          </a:p>
          <a:p>
            <a:pPr eaLnBrk="1" hangingPunct="1"/>
            <a:r>
              <a:rPr lang="en-US" dirty="0" smtClean="0"/>
              <a:t>What did the court rule?</a:t>
            </a:r>
          </a:p>
          <a:p>
            <a:pPr eaLnBrk="1" hangingPunct="1"/>
            <a:r>
              <a:rPr lang="en-US" dirty="0" smtClean="0"/>
              <a:t>Has this crippled government function?</a:t>
            </a:r>
          </a:p>
          <a:p>
            <a:pPr eaLnBrk="1" hangingPunct="1"/>
            <a:r>
              <a:rPr lang="en-US" dirty="0" smtClean="0"/>
              <a:t>Does it strengthen agency powers?</a:t>
            </a:r>
          </a:p>
        </p:txBody>
      </p:sp>
    </p:spTree>
    <p:extLst>
      <p:ext uri="{BB962C8B-B14F-4D97-AF65-F5344CB8AC3E}">
        <p14:creationId xmlns:p14="http://schemas.microsoft.com/office/powerpoint/2010/main" val="35439741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a:t>
            </a:r>
            <a:r>
              <a:rPr lang="en-US" dirty="0"/>
              <a:t>and Wait Law - 5 U.S.C. §§</a:t>
            </a:r>
            <a:r>
              <a:rPr lang="en-US" dirty="0" smtClean="0"/>
              <a:t>801-808</a:t>
            </a:r>
            <a:endParaRPr lang="en-US" dirty="0"/>
          </a:p>
        </p:txBody>
      </p:sp>
      <p:sp>
        <p:nvSpPr>
          <p:cNvPr id="3" name="Content Placeholder 2"/>
          <p:cNvSpPr>
            <a:spLocks noGrp="1"/>
          </p:cNvSpPr>
          <p:nvPr>
            <p:ph idx="1"/>
          </p:nvPr>
        </p:nvSpPr>
        <p:spPr/>
        <p:txBody>
          <a:bodyPr/>
          <a:lstStyle/>
          <a:p>
            <a:r>
              <a:rPr lang="en-US" dirty="0" smtClean="0"/>
              <a:t>New rules must be reported to Congress.</a:t>
            </a:r>
          </a:p>
          <a:p>
            <a:r>
              <a:rPr lang="en-US" dirty="0" smtClean="0"/>
              <a:t>The rule is put on hold for 60 days.</a:t>
            </a:r>
          </a:p>
          <a:p>
            <a:r>
              <a:rPr lang="en-US" dirty="0" smtClean="0"/>
              <a:t>Congress can pass a joint resolution blocking the rule, which must be signed by the president or, if he refuses, Congress must overrule his veto.</a:t>
            </a:r>
          </a:p>
          <a:p>
            <a:r>
              <a:rPr lang="en-US" dirty="0" smtClean="0"/>
              <a:t>Is this constitutional?</a:t>
            </a:r>
          </a:p>
          <a:p>
            <a:pPr lvl="1"/>
            <a:r>
              <a:rPr lang="en-US" dirty="0" smtClean="0"/>
              <a:t>Why or why not?</a:t>
            </a:r>
            <a:endParaRPr lang="en-US" dirty="0"/>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23</a:t>
            </a:fld>
            <a:endParaRPr lang="en-US"/>
          </a:p>
        </p:txBody>
      </p:sp>
    </p:spTree>
    <p:extLst>
      <p:ext uri="{BB962C8B-B14F-4D97-AF65-F5344CB8AC3E}">
        <p14:creationId xmlns:p14="http://schemas.microsoft.com/office/powerpoint/2010/main" val="887631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4C30B96-91EB-4ECA-AADE-37AA6F94F194}" type="slidenum">
              <a:rPr lang="en-US" smtClean="0"/>
              <a:pPr/>
              <a:t>24</a:t>
            </a:fld>
            <a:endParaRPr lang="en-US" smtClean="0"/>
          </a:p>
        </p:txBody>
      </p:sp>
      <p:sp>
        <p:nvSpPr>
          <p:cNvPr id="34819" name="Rectangle 2"/>
          <p:cNvSpPr>
            <a:spLocks noGrp="1" noChangeArrowheads="1"/>
          </p:cNvSpPr>
          <p:nvPr>
            <p:ph type="title"/>
          </p:nvPr>
        </p:nvSpPr>
        <p:spPr/>
        <p:txBody>
          <a:bodyPr/>
          <a:lstStyle/>
          <a:p>
            <a:pPr eaLnBrk="1" hangingPunct="1"/>
            <a:r>
              <a:rPr lang="en-US" dirty="0" smtClean="0"/>
              <a:t>In the States</a:t>
            </a:r>
            <a:endParaRPr lang="en-US" dirty="0" smtClean="0"/>
          </a:p>
        </p:txBody>
      </p:sp>
      <p:sp>
        <p:nvSpPr>
          <p:cNvPr id="43011" name="Rectangle 3"/>
          <p:cNvSpPr>
            <a:spLocks noGrp="1" noChangeArrowheads="1"/>
          </p:cNvSpPr>
          <p:nvPr>
            <p:ph type="body" idx="1"/>
          </p:nvPr>
        </p:nvSpPr>
        <p:spPr>
          <a:xfrm>
            <a:off x="381000" y="2017713"/>
            <a:ext cx="8574088" cy="4611687"/>
          </a:xfrm>
        </p:spPr>
        <p:txBody>
          <a:bodyPr>
            <a:normAutofit/>
          </a:bodyPr>
          <a:lstStyle/>
          <a:p>
            <a:pPr eaLnBrk="1" hangingPunct="1">
              <a:defRPr/>
            </a:pPr>
            <a:r>
              <a:rPr lang="en-US" dirty="0" smtClean="0"/>
              <a:t>Some </a:t>
            </a:r>
            <a:r>
              <a:rPr lang="en-US" dirty="0" smtClean="0"/>
              <a:t>state legislatures have asserted the right of legislative veto</a:t>
            </a:r>
            <a:r>
              <a:rPr lang="en-US" dirty="0" smtClean="0"/>
              <a:t>.</a:t>
            </a:r>
          </a:p>
          <a:p>
            <a:pPr eaLnBrk="1" hangingPunct="1">
              <a:defRPr/>
            </a:pPr>
            <a:r>
              <a:rPr lang="en-US" dirty="0" smtClean="0"/>
              <a:t>This will be allowable based on the state constitutions, not the US Constitution.</a:t>
            </a:r>
          </a:p>
          <a:p>
            <a:pPr eaLnBrk="1" hangingPunct="1">
              <a:defRPr/>
            </a:pPr>
            <a:r>
              <a:rPr lang="en-US" dirty="0" smtClean="0"/>
              <a:t>In general, state constitutions, as construed by state courts, allow more direct legislative control over agencies than does the </a:t>
            </a:r>
            <a:r>
              <a:rPr lang="en-US" smtClean="0"/>
              <a:t>US Constitution.</a:t>
            </a:r>
            <a:endParaRPr lang="en-US" dirty="0" smtClean="0"/>
          </a:p>
        </p:txBody>
      </p:sp>
    </p:spTree>
    <p:extLst>
      <p:ext uri="{BB962C8B-B14F-4D97-AF65-F5344CB8AC3E}">
        <p14:creationId xmlns:p14="http://schemas.microsoft.com/office/powerpoint/2010/main" val="2637309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BAA9A0E-F93B-4DB3-A024-7BAE64F369C0}" type="slidenum">
              <a:rPr lang="en-US" smtClean="0"/>
              <a:pPr/>
              <a:t>3</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INS v. Chadha, 462 U.S. 919 (1983) </a:t>
            </a:r>
          </a:p>
        </p:txBody>
      </p:sp>
      <p:sp>
        <p:nvSpPr>
          <p:cNvPr id="9220" name="Rectangle 3"/>
          <p:cNvSpPr>
            <a:spLocks noGrp="1" noChangeArrowheads="1"/>
          </p:cNvSpPr>
          <p:nvPr>
            <p:ph type="body" idx="1"/>
          </p:nvPr>
        </p:nvSpPr>
        <p:spPr/>
        <p:txBody>
          <a:bodyPr/>
          <a:lstStyle/>
          <a:p>
            <a:pPr eaLnBrk="1" hangingPunct="1"/>
            <a:r>
              <a:rPr lang="en-US" dirty="0" smtClean="0"/>
              <a:t>This is an important case about the relationship between Congress and agencies</a:t>
            </a:r>
          </a:p>
          <a:p>
            <a:pPr eaLnBrk="1" hangingPunct="1"/>
            <a:r>
              <a:rPr lang="en-US" dirty="0" smtClean="0"/>
              <a:t>What is the legislative veto as used in this case?</a:t>
            </a:r>
          </a:p>
          <a:p>
            <a:pPr lvl="1" eaLnBrk="1" hangingPunct="1"/>
            <a:r>
              <a:rPr lang="en-US" dirty="0" smtClean="0"/>
              <a:t>Why was it efficient from the point of view of congress?</a:t>
            </a:r>
          </a:p>
          <a:p>
            <a:pPr lvl="1" eaLnBrk="1" hangingPunct="1"/>
            <a:r>
              <a:rPr lang="en-US" dirty="0" smtClean="0"/>
              <a:t>The legislative veto was very common at the time Chadha was decided</a:t>
            </a:r>
          </a:p>
        </p:txBody>
      </p:sp>
    </p:spTree>
    <p:extLst>
      <p:ext uri="{BB962C8B-B14F-4D97-AF65-F5344CB8AC3E}">
        <p14:creationId xmlns:p14="http://schemas.microsoft.com/office/powerpoint/2010/main" val="1391994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A7DA0BE-1290-49AD-95CA-34FF16B84FF5}" type="slidenum">
              <a:rPr lang="en-US" smtClean="0"/>
              <a:pPr/>
              <a:t>4</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Adjudication Issues</a:t>
            </a:r>
          </a:p>
        </p:txBody>
      </p:sp>
      <p:sp>
        <p:nvSpPr>
          <p:cNvPr id="10244" name="Rectangle 3"/>
          <p:cNvSpPr>
            <a:spLocks noGrp="1" noChangeArrowheads="1"/>
          </p:cNvSpPr>
          <p:nvPr>
            <p:ph type="body" idx="1"/>
          </p:nvPr>
        </p:nvSpPr>
        <p:spPr/>
        <p:txBody>
          <a:bodyPr/>
          <a:lstStyle/>
          <a:p>
            <a:pPr eaLnBrk="1" hangingPunct="1"/>
            <a:r>
              <a:rPr lang="en-US" dirty="0" smtClean="0"/>
              <a:t>While we will talk about adjudications in the next chapter, this is also an adjudication case.</a:t>
            </a:r>
          </a:p>
        </p:txBody>
      </p:sp>
    </p:spTree>
    <p:extLst>
      <p:ext uri="{BB962C8B-B14F-4D97-AF65-F5344CB8AC3E}">
        <p14:creationId xmlns:p14="http://schemas.microsoft.com/office/powerpoint/2010/main" val="265064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CE61820-34B3-49BF-8803-8F0B7E09CFA1}" type="slidenum">
              <a:rPr lang="en-US" smtClean="0"/>
              <a:pPr/>
              <a:t>5</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t>Are there Limits on Congressional Power over Aliens?</a:t>
            </a:r>
          </a:p>
        </p:txBody>
      </p:sp>
      <p:sp>
        <p:nvSpPr>
          <p:cNvPr id="11268" name="Rectangle 3"/>
          <p:cNvSpPr>
            <a:spLocks noGrp="1" noChangeArrowheads="1"/>
          </p:cNvSpPr>
          <p:nvPr>
            <p:ph type="body" idx="1"/>
          </p:nvPr>
        </p:nvSpPr>
        <p:spPr/>
        <p:txBody>
          <a:bodyPr>
            <a:normAutofit lnSpcReduction="10000"/>
          </a:bodyPr>
          <a:lstStyle/>
          <a:p>
            <a:pPr eaLnBrk="1" hangingPunct="1"/>
            <a:r>
              <a:rPr lang="en-US" sz="2800" dirty="0" smtClean="0"/>
              <a:t>Congress' Art. I power "To establish an uniform Rule of Naturalization," combined with the Necessary and Proper Clause, grants it unreviewable authority over the regulation of aliens. </a:t>
            </a:r>
          </a:p>
          <a:p>
            <a:pPr eaLnBrk="1" hangingPunct="1"/>
            <a:r>
              <a:rPr lang="en-US" sz="2800" dirty="0" smtClean="0"/>
              <a:t>Aliens in the US, even illegals, get constitutional protections such as criminal due process</a:t>
            </a:r>
          </a:p>
          <a:p>
            <a:pPr lvl="1" eaLnBrk="1" hangingPunct="1"/>
            <a:r>
              <a:rPr lang="en-US" sz="2800" dirty="0" smtClean="0"/>
              <a:t>They get only limited rights on detention and deportation</a:t>
            </a:r>
          </a:p>
          <a:p>
            <a:pPr lvl="1" eaLnBrk="1" hangingPunct="1"/>
            <a:r>
              <a:rPr lang="en-US" sz="2800" dirty="0" smtClean="0"/>
              <a:t>They have no right to stay, only a right to a hearing to make sure the agency has the right person and facts.</a:t>
            </a:r>
          </a:p>
        </p:txBody>
      </p:sp>
    </p:spTree>
    <p:extLst>
      <p:ext uri="{BB962C8B-B14F-4D97-AF65-F5344CB8AC3E}">
        <p14:creationId xmlns:p14="http://schemas.microsoft.com/office/powerpoint/2010/main" val="3293428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The Immigration Question</a:t>
            </a:r>
          </a:p>
        </p:txBody>
      </p:sp>
      <p:sp>
        <p:nvSpPr>
          <p:cNvPr id="12291" name="Content Placeholder 2"/>
          <p:cNvSpPr>
            <a:spLocks noGrp="1"/>
          </p:cNvSpPr>
          <p:nvPr>
            <p:ph idx="1"/>
          </p:nvPr>
        </p:nvSpPr>
        <p:spPr/>
        <p:txBody>
          <a:bodyPr/>
          <a:lstStyle/>
          <a:p>
            <a:r>
              <a:rPr lang="en-US" dirty="0" smtClean="0"/>
              <a:t>What are the political questions over immigration?</a:t>
            </a:r>
          </a:p>
          <a:p>
            <a:r>
              <a:rPr lang="en-US" dirty="0" smtClean="0"/>
              <a:t>How have these changed over time?</a:t>
            </a:r>
          </a:p>
          <a:p>
            <a:r>
              <a:rPr lang="en-US" dirty="0" smtClean="0"/>
              <a:t>What are the debates right now?</a:t>
            </a:r>
          </a:p>
          <a:p>
            <a:r>
              <a:rPr lang="en-US" dirty="0" smtClean="0"/>
              <a:t>Why does immigration divide both conservatives and liberals?</a:t>
            </a:r>
          </a:p>
        </p:txBody>
      </p:sp>
      <p:sp>
        <p:nvSpPr>
          <p:cNvPr id="12292"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42562B3-BA18-432C-86A3-07C42B83FBD5}" type="slidenum">
              <a:rPr lang="en-US" smtClean="0"/>
              <a:pPr/>
              <a:t>6</a:t>
            </a:fld>
            <a:endParaRPr lang="en-US" smtClean="0"/>
          </a:p>
        </p:txBody>
      </p:sp>
    </p:spTree>
    <p:extLst>
      <p:ext uri="{BB962C8B-B14F-4D97-AF65-F5344CB8AC3E}">
        <p14:creationId xmlns:p14="http://schemas.microsoft.com/office/powerpoint/2010/main" val="1888790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940B1C1-FE9C-49EC-91D0-84921569FA5D}" type="slidenum">
              <a:rPr lang="en-US" smtClean="0"/>
              <a:pPr/>
              <a:t>7</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Background on Deportation</a:t>
            </a:r>
          </a:p>
        </p:txBody>
      </p:sp>
      <p:sp>
        <p:nvSpPr>
          <p:cNvPr id="13316" name="Rectangle 3"/>
          <p:cNvSpPr>
            <a:spLocks noGrp="1" noChangeArrowheads="1"/>
          </p:cNvSpPr>
          <p:nvPr>
            <p:ph type="body" idx="1"/>
          </p:nvPr>
        </p:nvSpPr>
        <p:spPr/>
        <p:txBody>
          <a:bodyPr>
            <a:normAutofit/>
          </a:bodyPr>
          <a:lstStyle/>
          <a:p>
            <a:pPr eaLnBrk="1" hangingPunct="1"/>
            <a:r>
              <a:rPr lang="en-US" sz="2800" dirty="0" smtClean="0"/>
              <a:t>The INS is now ICE - </a:t>
            </a:r>
            <a:r>
              <a:rPr lang="en-US" dirty="0" smtClean="0">
                <a:hlinkClick r:id="rId2"/>
              </a:rPr>
              <a:t>http://www.ice.gov/ </a:t>
            </a:r>
            <a:endParaRPr lang="en-US" dirty="0" smtClean="0"/>
          </a:p>
          <a:p>
            <a:pPr lvl="1" eaLnBrk="1" hangingPunct="1"/>
            <a:r>
              <a:rPr lang="en-US" sz="2800" dirty="0" smtClean="0"/>
              <a:t>What is the significance of the shift?</a:t>
            </a:r>
          </a:p>
          <a:p>
            <a:pPr eaLnBrk="1" hangingPunct="1"/>
            <a:r>
              <a:rPr lang="en-US" sz="2800" dirty="0"/>
              <a:t>Why is Congress ambivalent about deportation?</a:t>
            </a:r>
          </a:p>
          <a:p>
            <a:pPr eaLnBrk="1" hangingPunct="1"/>
            <a:r>
              <a:rPr lang="en-US" sz="2800" dirty="0" smtClean="0"/>
              <a:t>Why do you think Congress gave the DOJ the right to decide whether aliens should be allowed to stay in the U.S.?</a:t>
            </a:r>
          </a:p>
          <a:p>
            <a:pPr eaLnBrk="1" hangingPunct="1"/>
            <a:r>
              <a:rPr lang="en-US" sz="2800" dirty="0" smtClean="0"/>
              <a:t>Why did Congress want to retain a say in deportation proceedings?</a:t>
            </a:r>
          </a:p>
        </p:txBody>
      </p:sp>
    </p:spTree>
    <p:extLst>
      <p:ext uri="{BB962C8B-B14F-4D97-AF65-F5344CB8AC3E}">
        <p14:creationId xmlns:p14="http://schemas.microsoft.com/office/powerpoint/2010/main" val="3719526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3F6050D-74B7-415F-BBC3-942F8435A2EF}" type="slidenum">
              <a:rPr lang="en-US" smtClean="0"/>
              <a:pPr/>
              <a:t>8</a:t>
            </a:fld>
            <a:endParaRPr lang="en-US" smtClean="0"/>
          </a:p>
        </p:txBody>
      </p:sp>
      <p:sp>
        <p:nvSpPr>
          <p:cNvPr id="14339" name="Rectangle 2"/>
          <p:cNvSpPr>
            <a:spLocks noGrp="1" noChangeArrowheads="1"/>
          </p:cNvSpPr>
          <p:nvPr>
            <p:ph type="title"/>
          </p:nvPr>
        </p:nvSpPr>
        <p:spPr/>
        <p:txBody>
          <a:bodyPr/>
          <a:lstStyle/>
          <a:p>
            <a:pPr eaLnBrk="1" hangingPunct="1"/>
            <a:r>
              <a:rPr lang="en-US" dirty="0" smtClean="0"/>
              <a:t>§ 244 - What the Alien has to prove to stay deportation</a:t>
            </a:r>
          </a:p>
        </p:txBody>
      </p:sp>
      <p:sp>
        <p:nvSpPr>
          <p:cNvPr id="23555" name="Rectangle 3"/>
          <p:cNvSpPr>
            <a:spLocks noGrp="1" noChangeArrowheads="1"/>
          </p:cNvSpPr>
          <p:nvPr>
            <p:ph type="body" idx="1"/>
          </p:nvPr>
        </p:nvSpPr>
        <p:spPr>
          <a:xfrm>
            <a:off x="228600" y="1981200"/>
            <a:ext cx="8686800" cy="4572000"/>
          </a:xfrm>
        </p:spPr>
        <p:txBody>
          <a:bodyPr>
            <a:normAutofit lnSpcReduction="10000"/>
          </a:bodyPr>
          <a:lstStyle/>
          <a:p>
            <a:pPr eaLnBrk="1" hangingPunct="1">
              <a:lnSpc>
                <a:spcPct val="80000"/>
              </a:lnSpc>
              <a:defRPr/>
            </a:pPr>
            <a:r>
              <a:rPr lang="en-US" dirty="0" smtClean="0"/>
              <a:t>“...has been physically present in the United States for a continuous period of not less than seven years immediately preceding the date of such application,</a:t>
            </a:r>
          </a:p>
          <a:p>
            <a:pPr eaLnBrk="1" hangingPunct="1">
              <a:lnSpc>
                <a:spcPct val="80000"/>
              </a:lnSpc>
              <a:defRPr/>
            </a:pPr>
            <a:r>
              <a:rPr lang="en-US" dirty="0" smtClean="0"/>
              <a:t>...that during all of such period he was and is a person of good moral character;</a:t>
            </a:r>
          </a:p>
          <a:p>
            <a:pPr eaLnBrk="1" hangingPunct="1">
              <a:lnSpc>
                <a:spcPct val="80000"/>
              </a:lnSpc>
              <a:defRPr/>
            </a:pPr>
            <a:r>
              <a:rPr lang="en-US" dirty="0" smtClean="0"/>
              <a:t>...is a person whose deportation would, in the opinion of the Attorney General, result in extreme hardship to the alien or to his spouse, parent, or child, who is a citizen of the United States or an alien lawfully admitted for permanent residence.“</a:t>
            </a:r>
          </a:p>
          <a:p>
            <a:pPr eaLnBrk="1" hangingPunct="1">
              <a:lnSpc>
                <a:spcPct val="80000"/>
              </a:lnSpc>
              <a:defRPr/>
            </a:pPr>
            <a:r>
              <a:rPr lang="en-US" dirty="0" smtClean="0"/>
              <a:t>Are these black and white factual determinations? </a:t>
            </a:r>
          </a:p>
        </p:txBody>
      </p:sp>
    </p:spTree>
    <p:extLst>
      <p:ext uri="{BB962C8B-B14F-4D97-AF65-F5344CB8AC3E}">
        <p14:creationId xmlns:p14="http://schemas.microsoft.com/office/powerpoint/2010/main" val="12482922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1D5FA07-4C22-4327-9DE5-111728D16C6B}" type="slidenum">
              <a:rPr lang="en-US" smtClean="0"/>
              <a:pPr/>
              <a:t>9</a:t>
            </a:fld>
            <a:endParaRPr lang="en-US" smtClean="0"/>
          </a:p>
        </p:txBody>
      </p:sp>
      <p:sp>
        <p:nvSpPr>
          <p:cNvPr id="15363" name="Rectangle 2"/>
          <p:cNvSpPr>
            <a:spLocks noGrp="1" noChangeArrowheads="1"/>
          </p:cNvSpPr>
          <p:nvPr>
            <p:ph type="title"/>
          </p:nvPr>
        </p:nvSpPr>
        <p:spPr/>
        <p:txBody>
          <a:bodyPr/>
          <a:lstStyle/>
          <a:p>
            <a:pPr eaLnBrk="1" hangingPunct="1"/>
            <a:r>
              <a:rPr lang="en-US" dirty="0" err="1" smtClean="0"/>
              <a:t>Chadha’s</a:t>
            </a:r>
            <a:r>
              <a:rPr lang="en-US" dirty="0" smtClean="0"/>
              <a:t> Situation</a:t>
            </a:r>
          </a:p>
        </p:txBody>
      </p:sp>
      <p:sp>
        <p:nvSpPr>
          <p:cNvPr id="15364" name="Rectangle 3"/>
          <p:cNvSpPr>
            <a:spLocks noGrp="1" noChangeArrowheads="1"/>
          </p:cNvSpPr>
          <p:nvPr>
            <p:ph type="body" idx="1"/>
          </p:nvPr>
        </p:nvSpPr>
        <p:spPr/>
        <p:txBody>
          <a:bodyPr/>
          <a:lstStyle/>
          <a:p>
            <a:pPr eaLnBrk="1" hangingPunct="1"/>
            <a:r>
              <a:rPr lang="en-US" dirty="0" smtClean="0"/>
              <a:t>Did Chadha  enter the country legally?</a:t>
            </a:r>
          </a:p>
          <a:p>
            <a:pPr eaLnBrk="1" hangingPunct="1"/>
            <a:r>
              <a:rPr lang="en-US" dirty="0" smtClean="0"/>
              <a:t>How did he become deportable?</a:t>
            </a:r>
          </a:p>
          <a:p>
            <a:pPr eaLnBrk="1" hangingPunct="1"/>
            <a:r>
              <a:rPr lang="en-US" dirty="0" smtClean="0"/>
              <a:t>Does the statute give the agency the discretion to stay his deportation?</a:t>
            </a:r>
          </a:p>
          <a:p>
            <a:pPr eaLnBrk="1" hangingPunct="1"/>
            <a:r>
              <a:rPr lang="en-US" dirty="0" smtClean="0"/>
              <a:t>What did the ALJ find?</a:t>
            </a:r>
          </a:p>
          <a:p>
            <a:pPr eaLnBrk="1" hangingPunct="1"/>
            <a:r>
              <a:rPr lang="en-US" dirty="0" smtClean="0"/>
              <a:t>Did the agency agree?</a:t>
            </a:r>
          </a:p>
        </p:txBody>
      </p:sp>
    </p:spTree>
    <p:extLst>
      <p:ext uri="{BB962C8B-B14F-4D97-AF65-F5344CB8AC3E}">
        <p14:creationId xmlns:p14="http://schemas.microsoft.com/office/powerpoint/2010/main" val="14111718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596</TotalTime>
  <Words>1465</Words>
  <Application>Microsoft Office PowerPoint</Application>
  <PresentationFormat>On-screen Show (4:3)</PresentationFormat>
  <Paragraphs>138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Blends</vt:lpstr>
      <vt:lpstr>Chadha</vt:lpstr>
      <vt:lpstr>Learning Objectives – INS v. Chadha</vt:lpstr>
      <vt:lpstr>INS v. Chadha, 462 U.S. 919 (1983) </vt:lpstr>
      <vt:lpstr>Adjudication Issues</vt:lpstr>
      <vt:lpstr>Are there Limits on Congressional Power over Aliens?</vt:lpstr>
      <vt:lpstr>The Immigration Question</vt:lpstr>
      <vt:lpstr>Background on Deportation</vt:lpstr>
      <vt:lpstr>§ 244 - What the Alien has to prove to stay deportation</vt:lpstr>
      <vt:lpstr>Chadha’s Situation</vt:lpstr>
      <vt:lpstr>Legislative Veto</vt:lpstr>
      <vt:lpstr>Post Legislative Veto</vt:lpstr>
      <vt:lpstr>The Circuit Court</vt:lpstr>
      <vt:lpstr>Does History Make the Legislative Veto  Constitutional?</vt:lpstr>
      <vt:lpstr>What if the Legislative Veto is a Useful Law?</vt:lpstr>
      <vt:lpstr>Bicameralism</vt:lpstr>
      <vt:lpstr>Checks and Balances</vt:lpstr>
      <vt:lpstr>Presentment Clause</vt:lpstr>
      <vt:lpstr>Presidential Veto</vt:lpstr>
      <vt:lpstr>When may the House of Representatives Act Unilaterally?</vt:lpstr>
      <vt:lpstr>When may the Senate Act Unilaterally?</vt:lpstr>
      <vt:lpstr>What is the Only Congressional Joint Resolution with Legal Effect?</vt:lpstr>
      <vt:lpstr>What is the significance of these narrow exceptions?</vt:lpstr>
      <vt:lpstr>Report and Wait Law - 5 U.S.C. §§801-808</vt:lpstr>
      <vt:lpstr>In the States</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edward</dc:creator>
  <cp:lastModifiedBy>Edward Richards</cp:lastModifiedBy>
  <cp:revision>144</cp:revision>
  <dcterms:created xsi:type="dcterms:W3CDTF">2008-01-16T20:46:13Z</dcterms:created>
  <dcterms:modified xsi:type="dcterms:W3CDTF">2014-01-21T14:46:16Z</dcterms:modified>
</cp:coreProperties>
</file>