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4"/>
  </p:notesMasterIdLst>
  <p:sldIdLst>
    <p:sldId id="256" r:id="rId2"/>
    <p:sldId id="412" r:id="rId3"/>
    <p:sldId id="413" r:id="rId4"/>
    <p:sldId id="414" r:id="rId5"/>
    <p:sldId id="416" r:id="rId6"/>
    <p:sldId id="417" r:id="rId7"/>
    <p:sldId id="418" r:id="rId8"/>
    <p:sldId id="419" r:id="rId9"/>
    <p:sldId id="420" r:id="rId10"/>
    <p:sldId id="421" r:id="rId11"/>
    <p:sldId id="422" r:id="rId12"/>
    <p:sldId id="435" r:id="rId13"/>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557" autoAdjust="0"/>
    <p:restoredTop sz="86410" autoAdjust="0"/>
  </p:normalViewPr>
  <p:slideViewPr>
    <p:cSldViewPr>
      <p:cViewPr varScale="1">
        <p:scale>
          <a:sx n="105" d="100"/>
          <a:sy n="105" d="100"/>
        </p:scale>
        <p:origin x="-558" y="-96"/>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fas.org/irp/offdocs/direct.htm" TargetMode="External"/><Relationship Id="rId2" Type="http://schemas.openxmlformats.org/officeDocument/2006/relationships/hyperlink" Target="http://www.whitehouse.gov/briefing-room/presidential-actions/executive-order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whitehouse.gov/omb/inforeg_default"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ctrTitle"/>
          </p:nvPr>
        </p:nvSpPr>
        <p:spPr/>
        <p:txBody>
          <a:bodyPr/>
          <a:lstStyle/>
          <a:p>
            <a:pPr eaLnBrk="1" hangingPunct="1"/>
            <a:r>
              <a:rPr lang="en-US" dirty="0" smtClean="0"/>
              <a:t>Chapter 2</a:t>
            </a:r>
          </a:p>
        </p:txBody>
      </p:sp>
      <p:sp>
        <p:nvSpPr>
          <p:cNvPr id="2" name="Subtitle 1"/>
          <p:cNvSpPr>
            <a:spLocks noGrp="1"/>
          </p:cNvSpPr>
          <p:nvPr>
            <p:ph type="subTitle" idx="1"/>
          </p:nvPr>
        </p:nvSpPr>
        <p:spPr/>
        <p:txBody>
          <a:bodyPr/>
          <a:lstStyle/>
          <a:p>
            <a:r>
              <a:rPr lang="en-US" dirty="0"/>
              <a:t>Regulatory Review and Coordination</a:t>
            </a:r>
          </a:p>
        </p:txBody>
      </p:sp>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F71EA9-5FA7-4C76-9AF6-8A7D88AF1F3F}" type="slidenum">
              <a:rPr lang="en-US" smtClean="0"/>
              <a:pPr/>
              <a:t>10</a:t>
            </a:fld>
            <a:endParaRPr lang="en-US" smtClean="0"/>
          </a:p>
        </p:txBody>
      </p:sp>
      <p:sp>
        <p:nvSpPr>
          <p:cNvPr id="50179" name="Rectangle 2"/>
          <p:cNvSpPr>
            <a:spLocks noGrp="1" noChangeArrowheads="1"/>
          </p:cNvSpPr>
          <p:nvPr>
            <p:ph type="title"/>
          </p:nvPr>
        </p:nvSpPr>
        <p:spPr/>
        <p:txBody>
          <a:bodyPr/>
          <a:lstStyle/>
          <a:p>
            <a:pPr eaLnBrk="1" hangingPunct="1"/>
            <a:r>
              <a:rPr lang="en-US" dirty="0" smtClean="0"/>
              <a:t>Information (Data) Quality Act </a:t>
            </a:r>
          </a:p>
        </p:txBody>
      </p:sp>
      <p:sp>
        <p:nvSpPr>
          <p:cNvPr id="50180" name="Rectangle 3"/>
          <p:cNvSpPr>
            <a:spLocks noGrp="1" noChangeArrowheads="1"/>
          </p:cNvSpPr>
          <p:nvPr>
            <p:ph type="body" idx="1"/>
          </p:nvPr>
        </p:nvSpPr>
        <p:spPr/>
        <p:txBody>
          <a:bodyPr/>
          <a:lstStyle/>
          <a:p>
            <a:pPr eaLnBrk="1" hangingPunct="1">
              <a:lnSpc>
                <a:spcPct val="80000"/>
              </a:lnSpc>
            </a:pPr>
            <a:r>
              <a:rPr lang="en-US" sz="2800" smtClean="0"/>
              <a:t>The Act requires OMB to issue guidelines to agencies ‘‘for ensuring and maximizing the quality, objectivity, utility, and integrity of information (including statistical information) disseminated by federal agencies.’’</a:t>
            </a:r>
          </a:p>
          <a:p>
            <a:pPr eaLnBrk="1" hangingPunct="1">
              <a:lnSpc>
                <a:spcPct val="80000"/>
              </a:lnSpc>
            </a:pPr>
            <a:r>
              <a:rPr lang="en-US" sz="2800" smtClean="0"/>
              <a:t>Agencies, including independent agencies, must implement these guidelines</a:t>
            </a:r>
          </a:p>
          <a:p>
            <a:pPr lvl="1" eaLnBrk="1" hangingPunct="1">
              <a:lnSpc>
                <a:spcPct val="80000"/>
              </a:lnSpc>
            </a:pPr>
            <a:r>
              <a:rPr lang="en-US" sz="2800" smtClean="0"/>
              <a:t>Includes provision for individuals to challenge and correct information about themselves</a:t>
            </a:r>
          </a:p>
          <a:p>
            <a:pPr lvl="1" eaLnBrk="1" hangingPunct="1">
              <a:lnSpc>
                <a:spcPct val="80000"/>
              </a:lnSpc>
            </a:pPr>
            <a:r>
              <a:rPr lang="en-US" sz="2800" smtClean="0"/>
              <a:t>Since this is statutory, not an EO, it is Congress modifying the status of independent agencies and poses no constitutional problem.</a:t>
            </a:r>
          </a:p>
        </p:txBody>
      </p:sp>
    </p:spTree>
    <p:extLst>
      <p:ext uri="{BB962C8B-B14F-4D97-AF65-F5344CB8AC3E}">
        <p14:creationId xmlns:p14="http://schemas.microsoft.com/office/powerpoint/2010/main" val="384629842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6E9E1F-4043-4F17-8A81-AF08788374F9}" type="slidenum">
              <a:rPr lang="en-US" smtClean="0"/>
              <a:pPr/>
              <a:t>11</a:t>
            </a:fld>
            <a:endParaRPr lang="en-US" smtClean="0"/>
          </a:p>
        </p:txBody>
      </p:sp>
      <p:sp>
        <p:nvSpPr>
          <p:cNvPr id="51203" name="Rectangle 2"/>
          <p:cNvSpPr>
            <a:spLocks noGrp="1" noChangeArrowheads="1"/>
          </p:cNvSpPr>
          <p:nvPr>
            <p:ph type="title"/>
          </p:nvPr>
        </p:nvSpPr>
        <p:spPr/>
        <p:txBody>
          <a:bodyPr/>
          <a:lstStyle/>
          <a:p>
            <a:pPr eaLnBrk="1" hangingPunct="1">
              <a:lnSpc>
                <a:spcPct val="80000"/>
              </a:lnSpc>
            </a:pPr>
            <a:r>
              <a:rPr lang="en-US" dirty="0" smtClean="0"/>
              <a:t>Judicial Review of Executive Review</a:t>
            </a:r>
          </a:p>
        </p:txBody>
      </p:sp>
      <p:sp>
        <p:nvSpPr>
          <p:cNvPr id="51204" name="Rectangle 3"/>
          <p:cNvSpPr>
            <a:spLocks noGrp="1" noChangeArrowheads="1"/>
          </p:cNvSpPr>
          <p:nvPr>
            <p:ph type="body" idx="1"/>
          </p:nvPr>
        </p:nvSpPr>
        <p:spPr/>
        <p:txBody>
          <a:bodyPr/>
          <a:lstStyle/>
          <a:p>
            <a:pPr eaLnBrk="1" hangingPunct="1">
              <a:lnSpc>
                <a:spcPct val="80000"/>
              </a:lnSpc>
            </a:pPr>
            <a:r>
              <a:rPr lang="en-US" dirty="0" smtClean="0"/>
              <a:t>E.O. 12866 states that it “does not create any right or benefit . . . enforceable at law or equity” against the government or its officials.  </a:t>
            </a:r>
          </a:p>
          <a:p>
            <a:pPr eaLnBrk="1" hangingPunct="1">
              <a:lnSpc>
                <a:spcPct val="80000"/>
              </a:lnSpc>
            </a:pPr>
            <a:r>
              <a:rPr lang="en-US" dirty="0" smtClean="0"/>
              <a:t>This prevents direct judicial review of alleged violations of E.O. 12866</a:t>
            </a:r>
          </a:p>
          <a:p>
            <a:pPr lvl="1" eaLnBrk="1" hangingPunct="1">
              <a:lnSpc>
                <a:spcPct val="80000"/>
              </a:lnSpc>
            </a:pPr>
            <a:r>
              <a:rPr lang="en-US" dirty="0" smtClean="0"/>
              <a:t>This also means that citizens cannot challenge OIRA/OMB review or failure to review.</a:t>
            </a:r>
          </a:p>
          <a:p>
            <a:pPr lvl="1" eaLnBrk="1" hangingPunct="1">
              <a:lnSpc>
                <a:spcPct val="80000"/>
              </a:lnSpc>
            </a:pPr>
            <a:r>
              <a:rPr lang="en-US" dirty="0" smtClean="0"/>
              <a:t>There can be review of actions by OIRA if these otherwise raise constitutional or administrative law issues.</a:t>
            </a:r>
          </a:p>
        </p:txBody>
      </p:sp>
    </p:spTree>
    <p:extLst>
      <p:ext uri="{BB962C8B-B14F-4D97-AF65-F5344CB8AC3E}">
        <p14:creationId xmlns:p14="http://schemas.microsoft.com/office/powerpoint/2010/main" val="262969953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Item Veto - </a:t>
            </a:r>
            <a:r>
              <a:rPr lang="en-US" i="1" dirty="0" smtClean="0"/>
              <a:t>Clinton v. City of New York</a:t>
            </a:r>
            <a:r>
              <a:rPr lang="en-US" dirty="0" smtClean="0"/>
              <a:t>, 524 U.S. 417 (1998) </a:t>
            </a:r>
            <a:endParaRPr lang="en-US" dirty="0"/>
          </a:p>
        </p:txBody>
      </p:sp>
      <p:sp>
        <p:nvSpPr>
          <p:cNvPr id="3" name="Content Placeholder 2"/>
          <p:cNvSpPr>
            <a:spLocks noGrp="1"/>
          </p:cNvSpPr>
          <p:nvPr>
            <p:ph idx="1"/>
          </p:nvPr>
        </p:nvSpPr>
        <p:spPr/>
        <p:txBody>
          <a:bodyPr>
            <a:normAutofit fontScale="92500"/>
          </a:bodyPr>
          <a:lstStyle/>
          <a:p>
            <a:pPr eaLnBrk="1" hangingPunct="1">
              <a:lnSpc>
                <a:spcPct val="90000"/>
              </a:lnSpc>
            </a:pPr>
            <a:r>
              <a:rPr lang="en-US" dirty="0" smtClean="0"/>
              <a:t>What is a line item veto?</a:t>
            </a:r>
          </a:p>
          <a:p>
            <a:pPr eaLnBrk="1" hangingPunct="1">
              <a:lnSpc>
                <a:spcPct val="90000"/>
              </a:lnSpc>
            </a:pPr>
            <a:r>
              <a:rPr lang="en-US" dirty="0" smtClean="0"/>
              <a:t>Why was a line item veto unnecessary in the founders vision of the operation of federal budget?</a:t>
            </a:r>
          </a:p>
          <a:p>
            <a:pPr lvl="1" eaLnBrk="1" hangingPunct="1">
              <a:lnSpc>
                <a:spcPct val="90000"/>
              </a:lnSpc>
            </a:pPr>
            <a:r>
              <a:rPr lang="en-US" dirty="0" smtClean="0"/>
              <a:t>How have things changed?</a:t>
            </a:r>
          </a:p>
          <a:p>
            <a:pPr eaLnBrk="1" hangingPunct="1">
              <a:lnSpc>
                <a:spcPct val="90000"/>
              </a:lnSpc>
            </a:pPr>
            <a:r>
              <a:rPr lang="en-US" dirty="0" smtClean="0"/>
              <a:t>Why do presidents want them?</a:t>
            </a:r>
          </a:p>
          <a:p>
            <a:pPr lvl="1" eaLnBrk="1" hangingPunct="1">
              <a:lnSpc>
                <a:spcPct val="90000"/>
              </a:lnSpc>
            </a:pPr>
            <a:r>
              <a:rPr lang="en-US" dirty="0" smtClean="0"/>
              <a:t>How might a line item veto cause a president problems?</a:t>
            </a:r>
          </a:p>
          <a:p>
            <a:pPr eaLnBrk="1" hangingPunct="1">
              <a:lnSpc>
                <a:spcPct val="90000"/>
              </a:lnSpc>
            </a:pPr>
            <a:r>
              <a:rPr lang="en-US" dirty="0" smtClean="0"/>
              <a:t>What separation of powers issues does it raise?</a:t>
            </a:r>
          </a:p>
          <a:p>
            <a:pPr eaLnBrk="1" hangingPunct="1">
              <a:lnSpc>
                <a:spcPct val="90000"/>
              </a:lnSpc>
            </a:pPr>
            <a:r>
              <a:rPr lang="en-US" dirty="0" smtClean="0"/>
              <a:t>How did the court rule in this case?</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12</a:t>
            </a:fld>
            <a:endParaRPr lang="en-US"/>
          </a:p>
        </p:txBody>
      </p:sp>
    </p:spTree>
    <p:extLst>
      <p:ext uri="{BB962C8B-B14F-4D97-AF65-F5344CB8AC3E}">
        <p14:creationId xmlns:p14="http://schemas.microsoft.com/office/powerpoint/2010/main" val="35235014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ED9081-63B3-4CBE-A638-C870B8A83C69}" type="slidenum">
              <a:rPr lang="en-US" smtClean="0"/>
              <a:pPr/>
              <a:t>2</a:t>
            </a:fld>
            <a:endParaRPr lang="en-US" smtClean="0"/>
          </a:p>
        </p:txBody>
      </p:sp>
      <p:sp>
        <p:nvSpPr>
          <p:cNvPr id="40963" name="Rectangle 2"/>
          <p:cNvSpPr>
            <a:spLocks noGrp="1" noChangeArrowheads="1"/>
          </p:cNvSpPr>
          <p:nvPr>
            <p:ph type="title"/>
          </p:nvPr>
        </p:nvSpPr>
        <p:spPr/>
        <p:txBody>
          <a:bodyPr/>
          <a:lstStyle/>
          <a:p>
            <a:pPr eaLnBrk="1" hangingPunct="1"/>
            <a:r>
              <a:rPr lang="en-US" smtClean="0"/>
              <a:t>Review: Executive Orders </a:t>
            </a:r>
          </a:p>
        </p:txBody>
      </p:sp>
      <p:sp>
        <p:nvSpPr>
          <p:cNvPr id="40964" name="Rectangle 3"/>
          <p:cNvSpPr>
            <a:spLocks noGrp="1" noChangeArrowheads="1"/>
          </p:cNvSpPr>
          <p:nvPr>
            <p:ph type="body" idx="1"/>
          </p:nvPr>
        </p:nvSpPr>
        <p:spPr/>
        <p:txBody>
          <a:bodyPr/>
          <a:lstStyle/>
          <a:p>
            <a:pPr eaLnBrk="1" hangingPunct="1"/>
            <a:r>
              <a:rPr lang="en-US" dirty="0" smtClean="0"/>
              <a:t>Orders from the President to agency heads</a:t>
            </a:r>
          </a:p>
          <a:p>
            <a:pPr eaLnBrk="1" hangingPunct="1"/>
            <a:r>
              <a:rPr lang="en-US" dirty="0" smtClean="0"/>
              <a:t>Sets policy on discretionary decisions</a:t>
            </a:r>
          </a:p>
          <a:p>
            <a:pPr eaLnBrk="1" hangingPunct="1"/>
            <a:r>
              <a:rPr lang="en-US" dirty="0" smtClean="0"/>
              <a:t>Not defined by the Constitution or legislation</a:t>
            </a:r>
          </a:p>
        </p:txBody>
      </p:sp>
    </p:spTree>
    <p:extLst>
      <p:ext uri="{BB962C8B-B14F-4D97-AF65-F5344CB8AC3E}">
        <p14:creationId xmlns:p14="http://schemas.microsoft.com/office/powerpoint/2010/main" val="6220095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B34704D-FBD3-4888-9D8D-0D1C306F77D6}" type="slidenum">
              <a:rPr lang="en-US" smtClean="0"/>
              <a:pPr/>
              <a:t>3</a:t>
            </a:fld>
            <a:endParaRPr lang="en-US" smtClean="0"/>
          </a:p>
        </p:txBody>
      </p:sp>
      <p:sp>
        <p:nvSpPr>
          <p:cNvPr id="41987" name="Rectangle 2"/>
          <p:cNvSpPr>
            <a:spLocks noGrp="1" noChangeArrowheads="1"/>
          </p:cNvSpPr>
          <p:nvPr>
            <p:ph type="title"/>
          </p:nvPr>
        </p:nvSpPr>
        <p:spPr/>
        <p:txBody>
          <a:bodyPr/>
          <a:lstStyle/>
          <a:p>
            <a:pPr eaLnBrk="1" hangingPunct="1"/>
            <a:r>
              <a:rPr lang="en-US" dirty="0" smtClean="0"/>
              <a:t>Types of Executive Orders</a:t>
            </a:r>
          </a:p>
        </p:txBody>
      </p:sp>
      <p:sp>
        <p:nvSpPr>
          <p:cNvPr id="41988" name="Rectangle 3"/>
          <p:cNvSpPr>
            <a:spLocks noGrp="1" noChangeArrowheads="1"/>
          </p:cNvSpPr>
          <p:nvPr>
            <p:ph type="body" idx="1"/>
          </p:nvPr>
        </p:nvSpPr>
        <p:spPr/>
        <p:txBody>
          <a:bodyPr/>
          <a:lstStyle/>
          <a:p>
            <a:pPr eaLnBrk="1" hangingPunct="1"/>
            <a:r>
              <a:rPr lang="en-US" dirty="0" smtClean="0"/>
              <a:t>Domestic Policy Orders</a:t>
            </a:r>
          </a:p>
          <a:p>
            <a:pPr lvl="1" eaLnBrk="1" hangingPunct="1"/>
            <a:r>
              <a:rPr lang="en-US" dirty="0" smtClean="0">
                <a:hlinkClick r:id="rId2"/>
              </a:rPr>
              <a:t>http://www.whitehouse.gov/briefing-room/presidential-actions/executive-orders</a:t>
            </a:r>
            <a:r>
              <a:rPr lang="en-US" dirty="0" smtClean="0"/>
              <a:t> </a:t>
            </a:r>
          </a:p>
          <a:p>
            <a:pPr eaLnBrk="1" hangingPunct="1"/>
            <a:r>
              <a:rPr lang="en-US" dirty="0" smtClean="0"/>
              <a:t>National Security Orders</a:t>
            </a:r>
          </a:p>
          <a:p>
            <a:pPr lvl="1" eaLnBrk="1" hangingPunct="1"/>
            <a:r>
              <a:rPr lang="en-US" dirty="0" smtClean="0">
                <a:hlinkClick r:id="rId3"/>
              </a:rPr>
              <a:t>http://www.fas.org/irp/offdocs/direct.htm</a:t>
            </a:r>
            <a:endParaRPr lang="en-US" dirty="0" smtClean="0"/>
          </a:p>
        </p:txBody>
      </p:sp>
      <p:sp>
        <p:nvSpPr>
          <p:cNvPr id="41989" name="Rectangle 4"/>
          <p:cNvSpPr>
            <a:spLocks noChangeArrowheads="1"/>
          </p:cNvSpPr>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folHlink"/>
              </a:buClr>
              <a:buSzPct val="60000"/>
              <a:buFont typeface="Wingdings" pitchFamily="2" charset="2"/>
              <a:buChar char="n"/>
            </a:pPr>
            <a:r>
              <a:rPr lang="en-US" sz="3200" b="1">
                <a:latin typeface="Arial Narrow" pitchFamily="34" charset="0"/>
              </a:rPr>
              <a:t>Domestic Policy Orders</a:t>
            </a:r>
          </a:p>
          <a:p>
            <a:pPr marL="742950" lvl="1" indent="-285750" eaLnBrk="1" hangingPunct="1">
              <a:spcBef>
                <a:spcPct val="20000"/>
              </a:spcBef>
              <a:buClr>
                <a:schemeClr val="hlink"/>
              </a:buClr>
              <a:buSzPct val="55000"/>
              <a:buFont typeface="Wingdings" pitchFamily="2" charset="2"/>
              <a:buChar char="n"/>
            </a:pPr>
            <a:r>
              <a:rPr lang="en-US" sz="3200" b="1">
                <a:latin typeface="Arial Narrow" pitchFamily="34" charset="0"/>
                <a:hlinkClick r:id="rId2"/>
              </a:rPr>
              <a:t>http://www.whitehouse.gov/briefing-room/presidential-actions/executive-orders</a:t>
            </a:r>
            <a:r>
              <a:rPr lang="en-US" sz="3200" b="1">
                <a:latin typeface="Arial Narrow" pitchFamily="34" charset="0"/>
              </a:rPr>
              <a:t> </a:t>
            </a:r>
          </a:p>
          <a:p>
            <a:pPr marL="342900" indent="-342900" eaLnBrk="1" hangingPunct="1">
              <a:spcBef>
                <a:spcPct val="20000"/>
              </a:spcBef>
              <a:buClr>
                <a:schemeClr val="folHlink"/>
              </a:buClr>
              <a:buSzPct val="60000"/>
              <a:buFont typeface="Wingdings" pitchFamily="2" charset="2"/>
              <a:buChar char="n"/>
            </a:pPr>
            <a:r>
              <a:rPr lang="en-US" sz="3200" b="1">
                <a:latin typeface="Arial Narrow" pitchFamily="34" charset="0"/>
              </a:rPr>
              <a:t>National Security Orders</a:t>
            </a:r>
          </a:p>
          <a:p>
            <a:pPr marL="742950" lvl="1" indent="-285750" eaLnBrk="1" hangingPunct="1">
              <a:spcBef>
                <a:spcPct val="20000"/>
              </a:spcBef>
              <a:buClr>
                <a:schemeClr val="hlink"/>
              </a:buClr>
              <a:buSzPct val="55000"/>
              <a:buFont typeface="Wingdings" pitchFamily="2" charset="2"/>
              <a:buChar char="n"/>
            </a:pPr>
            <a:r>
              <a:rPr lang="en-US" sz="3200" b="1">
                <a:latin typeface="Arial Narrow" pitchFamily="34" charset="0"/>
                <a:hlinkClick r:id="rId3"/>
              </a:rPr>
              <a:t>http://www.fas.org/irp/offdocs/direct.htm</a:t>
            </a:r>
            <a:endParaRPr lang="en-US" sz="3200" b="1">
              <a:latin typeface="Arial Narrow" pitchFamily="34" charset="0"/>
            </a:endParaRPr>
          </a:p>
        </p:txBody>
      </p:sp>
      <p:sp>
        <p:nvSpPr>
          <p:cNvPr id="41990" name="Rectangle 5"/>
          <p:cNvSpPr>
            <a:spLocks noChangeArrowheads="1"/>
          </p:cNvSpPr>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folHlink"/>
              </a:buClr>
              <a:buSzPct val="60000"/>
              <a:buFont typeface="Wingdings" pitchFamily="2" charset="2"/>
              <a:buChar char="n"/>
            </a:pPr>
            <a:r>
              <a:rPr lang="en-US" sz="3200" b="1" dirty="0">
                <a:latin typeface="Arial Narrow" pitchFamily="34" charset="0"/>
              </a:rPr>
              <a:t>Domestic Policy Orders</a:t>
            </a:r>
          </a:p>
          <a:p>
            <a:pPr marL="742950" lvl="1" indent="-285750" eaLnBrk="1" hangingPunct="1">
              <a:spcBef>
                <a:spcPct val="20000"/>
              </a:spcBef>
              <a:buClr>
                <a:schemeClr val="hlink"/>
              </a:buClr>
              <a:buSzPct val="55000"/>
              <a:buFont typeface="Wingdings" pitchFamily="2" charset="2"/>
              <a:buChar char="n"/>
            </a:pPr>
            <a:r>
              <a:rPr lang="en-US" sz="3200" b="1" dirty="0">
                <a:latin typeface="Arial Narrow" pitchFamily="34" charset="0"/>
                <a:hlinkClick r:id="rId2"/>
              </a:rPr>
              <a:t>http://www.whitehouse.gov/briefing-room/presidential-actions/executive-orders</a:t>
            </a:r>
            <a:r>
              <a:rPr lang="en-US" sz="3200" b="1" dirty="0">
                <a:latin typeface="Arial Narrow" pitchFamily="34" charset="0"/>
              </a:rPr>
              <a:t> </a:t>
            </a:r>
          </a:p>
          <a:p>
            <a:pPr marL="342900" indent="-342900" eaLnBrk="1" hangingPunct="1">
              <a:spcBef>
                <a:spcPct val="20000"/>
              </a:spcBef>
              <a:buClr>
                <a:schemeClr val="folHlink"/>
              </a:buClr>
              <a:buSzPct val="60000"/>
              <a:buFont typeface="Wingdings" pitchFamily="2" charset="2"/>
              <a:buChar char="n"/>
            </a:pPr>
            <a:r>
              <a:rPr lang="en-US" sz="3200" b="1" dirty="0">
                <a:latin typeface="Arial Narrow" pitchFamily="34" charset="0"/>
              </a:rPr>
              <a:t>National Security Orders</a:t>
            </a:r>
          </a:p>
          <a:p>
            <a:pPr marL="742950" lvl="1" indent="-285750" eaLnBrk="1" hangingPunct="1">
              <a:spcBef>
                <a:spcPct val="20000"/>
              </a:spcBef>
              <a:buClr>
                <a:schemeClr val="hlink"/>
              </a:buClr>
              <a:buSzPct val="55000"/>
              <a:buFont typeface="Wingdings" pitchFamily="2" charset="2"/>
              <a:buChar char="n"/>
            </a:pPr>
            <a:r>
              <a:rPr lang="en-US" sz="3200" b="1" dirty="0">
                <a:latin typeface="Arial Narrow" pitchFamily="34" charset="0"/>
                <a:hlinkClick r:id="rId3"/>
              </a:rPr>
              <a:t>http://www.fas.org/irp/offdocs/direct.htm</a:t>
            </a:r>
            <a:endParaRPr lang="en-US" sz="3200" b="1" dirty="0">
              <a:latin typeface="Arial Narrow" pitchFamily="34" charset="0"/>
            </a:endParaRPr>
          </a:p>
        </p:txBody>
      </p:sp>
    </p:spTree>
    <p:extLst>
      <p:ext uri="{BB962C8B-B14F-4D97-AF65-F5344CB8AC3E}">
        <p14:creationId xmlns:p14="http://schemas.microsoft.com/office/powerpoint/2010/main" val="2671107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36DA576-FA53-4119-A4F6-F8F087A04C2B}" type="slidenum">
              <a:rPr lang="en-US" smtClean="0"/>
              <a:pPr/>
              <a:t>4</a:t>
            </a:fld>
            <a:endParaRPr lang="en-US" smtClean="0"/>
          </a:p>
        </p:txBody>
      </p:sp>
      <p:sp>
        <p:nvSpPr>
          <p:cNvPr id="43011" name="Rectangle 2"/>
          <p:cNvSpPr>
            <a:spLocks noGrp="1" noChangeArrowheads="1"/>
          </p:cNvSpPr>
          <p:nvPr>
            <p:ph type="title"/>
          </p:nvPr>
        </p:nvSpPr>
        <p:spPr/>
        <p:txBody>
          <a:bodyPr/>
          <a:lstStyle/>
          <a:p>
            <a:pPr eaLnBrk="1" hangingPunct="1"/>
            <a:r>
              <a:rPr lang="en-US" dirty="0" smtClean="0"/>
              <a:t>Limits on Executive Orders </a:t>
            </a:r>
          </a:p>
        </p:txBody>
      </p:sp>
      <p:sp>
        <p:nvSpPr>
          <p:cNvPr id="43012"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dirty="0" smtClean="0"/>
              <a:t>Cannot change budgetary allocations</a:t>
            </a:r>
          </a:p>
          <a:p>
            <a:pPr eaLnBrk="1" hangingPunct="1">
              <a:lnSpc>
                <a:spcPct val="80000"/>
              </a:lnSpc>
            </a:pPr>
            <a:r>
              <a:rPr lang="en-US" dirty="0" smtClean="0"/>
              <a:t>Cannot change statutory duties</a:t>
            </a:r>
          </a:p>
          <a:p>
            <a:pPr lvl="1" eaLnBrk="1" hangingPunct="1">
              <a:lnSpc>
                <a:spcPct val="80000"/>
              </a:lnSpc>
            </a:pPr>
            <a:r>
              <a:rPr lang="en-US" dirty="0" smtClean="0"/>
              <a:t>The Gag Rule controversy (Rust v. Sullivan, 500 U.S. 173 (1991)</a:t>
            </a:r>
          </a:p>
          <a:p>
            <a:pPr eaLnBrk="1" hangingPunct="1">
              <a:lnSpc>
                <a:spcPct val="80000"/>
              </a:lnSpc>
            </a:pPr>
            <a:r>
              <a:rPr lang="en-US" dirty="0" smtClean="0"/>
              <a:t>Cannot abrogate due process</a:t>
            </a:r>
          </a:p>
          <a:p>
            <a:pPr lvl="1" eaLnBrk="1" hangingPunct="1">
              <a:lnSpc>
                <a:spcPct val="80000"/>
              </a:lnSpc>
            </a:pPr>
            <a:r>
              <a:rPr lang="en-US" dirty="0" smtClean="0"/>
              <a:t>No directing the result of an adjudication</a:t>
            </a:r>
          </a:p>
          <a:p>
            <a:pPr eaLnBrk="1" hangingPunct="1">
              <a:lnSpc>
                <a:spcPct val="80000"/>
              </a:lnSpc>
            </a:pPr>
            <a:r>
              <a:rPr lang="en-US" dirty="0" smtClean="0"/>
              <a:t>Cannot legislate</a:t>
            </a:r>
          </a:p>
          <a:p>
            <a:pPr lvl="1" eaLnBrk="1" hangingPunct="1">
              <a:lnSpc>
                <a:spcPct val="80000"/>
              </a:lnSpc>
            </a:pPr>
            <a:r>
              <a:rPr lang="en-US" dirty="0" smtClean="0"/>
              <a:t>President cannot make binding regulations by Executive Order</a:t>
            </a:r>
          </a:p>
          <a:p>
            <a:pPr eaLnBrk="1" hangingPunct="1">
              <a:lnSpc>
                <a:spcPct val="80000"/>
              </a:lnSpc>
            </a:pPr>
            <a:r>
              <a:rPr lang="en-US" dirty="0" smtClean="0"/>
              <a:t>Cannot use them to change policy for Independent Agencies</a:t>
            </a:r>
          </a:p>
        </p:txBody>
      </p:sp>
    </p:spTree>
    <p:extLst>
      <p:ext uri="{BB962C8B-B14F-4D97-AF65-F5344CB8AC3E}">
        <p14:creationId xmlns:p14="http://schemas.microsoft.com/office/powerpoint/2010/main" val="3614104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8FC97F-2D1F-4FEE-A0A4-AEDD6DB78651}" type="slidenum">
              <a:rPr lang="en-US" smtClean="0"/>
              <a:pPr/>
              <a:t>5</a:t>
            </a:fld>
            <a:endParaRPr lang="en-US" smtClean="0"/>
          </a:p>
        </p:txBody>
      </p:sp>
      <p:sp>
        <p:nvSpPr>
          <p:cNvPr id="45059" name="Rectangle 2"/>
          <p:cNvSpPr>
            <a:spLocks noGrp="1" noChangeArrowheads="1"/>
          </p:cNvSpPr>
          <p:nvPr>
            <p:ph type="title"/>
          </p:nvPr>
        </p:nvSpPr>
        <p:spPr/>
        <p:txBody>
          <a:bodyPr/>
          <a:lstStyle/>
          <a:p>
            <a:pPr eaLnBrk="1" hangingPunct="1">
              <a:lnSpc>
                <a:spcPct val="80000"/>
              </a:lnSpc>
            </a:pPr>
            <a:r>
              <a:rPr lang="en-US" dirty="0" smtClean="0"/>
              <a:t>OMB/Executive Order Review</a:t>
            </a:r>
          </a:p>
        </p:txBody>
      </p:sp>
      <p:sp>
        <p:nvSpPr>
          <p:cNvPr id="45060" name="Rectangle 3"/>
          <p:cNvSpPr>
            <a:spLocks noGrp="1" noChangeArrowheads="1"/>
          </p:cNvSpPr>
          <p:nvPr>
            <p:ph type="body" idx="1"/>
          </p:nvPr>
        </p:nvSpPr>
        <p:spPr/>
        <p:txBody>
          <a:bodyPr/>
          <a:lstStyle/>
          <a:p>
            <a:pPr eaLnBrk="1" hangingPunct="1">
              <a:lnSpc>
                <a:spcPct val="80000"/>
              </a:lnSpc>
            </a:pPr>
            <a:r>
              <a:rPr lang="en-US" dirty="0" smtClean="0"/>
              <a:t>Executive branch review done through executive orders</a:t>
            </a:r>
          </a:p>
          <a:p>
            <a:pPr eaLnBrk="1" hangingPunct="1">
              <a:lnSpc>
                <a:spcPct val="80000"/>
              </a:lnSpc>
            </a:pPr>
            <a:r>
              <a:rPr lang="en-US" dirty="0" smtClean="0"/>
              <a:t>The purpose is to “reform and make more efficient the regulatory process" </a:t>
            </a:r>
            <a:endParaRPr lang="en-US" dirty="0"/>
          </a:p>
          <a:p>
            <a:pPr eaLnBrk="1" hangingPunct="1">
              <a:lnSpc>
                <a:spcPct val="80000"/>
              </a:lnSpc>
            </a:pPr>
            <a:r>
              <a:rPr lang="en-US" dirty="0" smtClean="0"/>
              <a:t>We are going to look at this in more detail in Chapter 5, since the big debates over cost benefit analysis are in rulemaking.</a:t>
            </a:r>
          </a:p>
        </p:txBody>
      </p:sp>
    </p:spTree>
    <p:extLst>
      <p:ext uri="{BB962C8B-B14F-4D97-AF65-F5344CB8AC3E}">
        <p14:creationId xmlns:p14="http://schemas.microsoft.com/office/powerpoint/2010/main" val="9387050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1FE1C1-025B-4D85-B535-3A3D14F0D48D}" type="slidenum">
              <a:rPr lang="en-US" smtClean="0"/>
              <a:pPr/>
              <a:t>6</a:t>
            </a:fld>
            <a:endParaRPr lang="en-US" smtClean="0"/>
          </a:p>
        </p:txBody>
      </p:sp>
      <p:sp>
        <p:nvSpPr>
          <p:cNvPr id="46083" name="Rectangle 2"/>
          <p:cNvSpPr>
            <a:spLocks noGrp="1" noChangeArrowheads="1"/>
          </p:cNvSpPr>
          <p:nvPr>
            <p:ph type="title"/>
          </p:nvPr>
        </p:nvSpPr>
        <p:spPr/>
        <p:txBody>
          <a:bodyPr/>
          <a:lstStyle/>
          <a:p>
            <a:pPr eaLnBrk="1" hangingPunct="1">
              <a:lnSpc>
                <a:spcPct val="80000"/>
              </a:lnSpc>
            </a:pPr>
            <a:r>
              <a:rPr lang="en-US" dirty="0" smtClean="0"/>
              <a:t>“Principles of Regulation”</a:t>
            </a:r>
          </a:p>
        </p:txBody>
      </p:sp>
      <p:sp>
        <p:nvSpPr>
          <p:cNvPr id="46084" name="Rectangle 3"/>
          <p:cNvSpPr>
            <a:spLocks noGrp="1" noChangeArrowheads="1"/>
          </p:cNvSpPr>
          <p:nvPr>
            <p:ph type="body" idx="1"/>
          </p:nvPr>
        </p:nvSpPr>
        <p:spPr/>
        <p:txBody>
          <a:bodyPr/>
          <a:lstStyle/>
          <a:p>
            <a:pPr eaLnBrk="1" hangingPunct="1">
              <a:lnSpc>
                <a:spcPct val="80000"/>
              </a:lnSpc>
            </a:pPr>
            <a:r>
              <a:rPr lang="en-US" sz="2800" dirty="0" smtClean="0"/>
              <a:t>These principles require agencies to consider many factors when devising a regulation, including the costs and benefits of the regulation; alternatives to the regulation; and the impact of the regulation on state, local, and tribal governments and officials.  </a:t>
            </a:r>
          </a:p>
          <a:p>
            <a:pPr lvl="1" eaLnBrk="1" hangingPunct="1">
              <a:lnSpc>
                <a:spcPct val="80000"/>
              </a:lnSpc>
            </a:pPr>
            <a:r>
              <a:rPr lang="en-US" sz="2800" dirty="0" smtClean="0"/>
              <a:t>Each agency designates a “Regulatory Policy Officer” (“RPO”).</a:t>
            </a:r>
          </a:p>
          <a:p>
            <a:pPr lvl="1" eaLnBrk="1" hangingPunct="1">
              <a:lnSpc>
                <a:spcPct val="80000"/>
              </a:lnSpc>
            </a:pPr>
            <a:r>
              <a:rPr lang="en-US" sz="2800" dirty="0" smtClean="0"/>
              <a:t>The RPO reports to the head of the agency and must be involved “at each stage of the regulatory process to foster the development of effective, innovative, and least burdensome regulations and to further the principles [for regulation].”</a:t>
            </a:r>
          </a:p>
        </p:txBody>
      </p:sp>
    </p:spTree>
    <p:extLst>
      <p:ext uri="{BB962C8B-B14F-4D97-AF65-F5344CB8AC3E}">
        <p14:creationId xmlns:p14="http://schemas.microsoft.com/office/powerpoint/2010/main" val="5030629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54ECCF5-AC2D-4F94-ACFA-8CDE7E464FC9}" type="slidenum">
              <a:rPr lang="en-US" smtClean="0"/>
              <a:pPr/>
              <a:t>7</a:t>
            </a:fld>
            <a:endParaRPr lang="en-US" smtClean="0"/>
          </a:p>
        </p:txBody>
      </p:sp>
      <p:sp>
        <p:nvSpPr>
          <p:cNvPr id="47107" name="Rectangle 2"/>
          <p:cNvSpPr>
            <a:spLocks noGrp="1" noChangeArrowheads="1"/>
          </p:cNvSpPr>
          <p:nvPr>
            <p:ph type="title"/>
          </p:nvPr>
        </p:nvSpPr>
        <p:spPr/>
        <p:txBody>
          <a:bodyPr/>
          <a:lstStyle/>
          <a:p>
            <a:pPr eaLnBrk="1" hangingPunct="1">
              <a:lnSpc>
                <a:spcPct val="80000"/>
              </a:lnSpc>
            </a:pPr>
            <a:r>
              <a:rPr lang="en-US" dirty="0" smtClean="0"/>
              <a:t>Regulatory Agenda</a:t>
            </a:r>
          </a:p>
        </p:txBody>
      </p:sp>
      <p:sp>
        <p:nvSpPr>
          <p:cNvPr id="47108" name="Rectangle 3"/>
          <p:cNvSpPr>
            <a:spLocks noGrp="1" noChangeArrowheads="1"/>
          </p:cNvSpPr>
          <p:nvPr>
            <p:ph type="body" idx="1"/>
          </p:nvPr>
        </p:nvSpPr>
        <p:spPr/>
        <p:txBody>
          <a:bodyPr/>
          <a:lstStyle/>
          <a:p>
            <a:pPr eaLnBrk="1" hangingPunct="1">
              <a:lnSpc>
                <a:spcPct val="80000"/>
              </a:lnSpc>
            </a:pPr>
            <a:r>
              <a:rPr lang="en-US" sz="2800" smtClean="0"/>
              <a:t>The regulatory agenda is “an inventory of all regulations under development or review” by that agency.  </a:t>
            </a:r>
          </a:p>
          <a:p>
            <a:pPr eaLnBrk="1" hangingPunct="1">
              <a:lnSpc>
                <a:spcPct val="80000"/>
              </a:lnSpc>
            </a:pPr>
            <a:r>
              <a:rPr lang="en-US" sz="2800" smtClean="0"/>
              <a:t>The “regulatory plan” identifies “the most important significant regulatory actions” that the agency plans to take in the next year or so.</a:t>
            </a:r>
          </a:p>
          <a:p>
            <a:pPr eaLnBrk="1" hangingPunct="1">
              <a:lnSpc>
                <a:spcPct val="80000"/>
              </a:lnSpc>
            </a:pPr>
            <a:r>
              <a:rPr lang="en-US" sz="2800" smtClean="0"/>
              <a:t>The regulatory agenda (with its regulatory plan) goes to the  Office of Information and Regulatory Affairs (OIRA) </a:t>
            </a:r>
          </a:p>
          <a:p>
            <a:pPr lvl="1" eaLnBrk="1" hangingPunct="1">
              <a:lnSpc>
                <a:spcPct val="80000"/>
              </a:lnSpc>
            </a:pPr>
            <a:r>
              <a:rPr lang="en-US" sz="2800" smtClean="0"/>
              <a:t>OIRA circulates it to other agencies and conducts its own review for conflicts</a:t>
            </a:r>
          </a:p>
          <a:p>
            <a:pPr lvl="1" eaLnBrk="1" hangingPunct="1">
              <a:lnSpc>
                <a:spcPct val="80000"/>
              </a:lnSpc>
            </a:pPr>
            <a:r>
              <a:rPr lang="en-US" sz="2800" smtClean="0"/>
              <a:t>OIRA also has meetings with the agency and Vice President to coordinate agency action</a:t>
            </a:r>
          </a:p>
        </p:txBody>
      </p:sp>
    </p:spTree>
    <p:extLst>
      <p:ext uri="{BB962C8B-B14F-4D97-AF65-F5344CB8AC3E}">
        <p14:creationId xmlns:p14="http://schemas.microsoft.com/office/powerpoint/2010/main" val="42903792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E25D53-18D5-4A5C-85AD-773B67F2416C}" type="slidenum">
              <a:rPr lang="en-US" smtClean="0"/>
              <a:pPr/>
              <a:t>8</a:t>
            </a:fld>
            <a:endParaRPr lang="en-US" smtClean="0"/>
          </a:p>
        </p:txBody>
      </p:sp>
      <p:sp>
        <p:nvSpPr>
          <p:cNvPr id="48131" name="Rectangle 2"/>
          <p:cNvSpPr>
            <a:spLocks noGrp="1" noChangeArrowheads="1"/>
          </p:cNvSpPr>
          <p:nvPr>
            <p:ph type="title"/>
          </p:nvPr>
        </p:nvSpPr>
        <p:spPr/>
        <p:txBody>
          <a:bodyPr/>
          <a:lstStyle/>
          <a:p>
            <a:pPr eaLnBrk="1" hangingPunct="1">
              <a:lnSpc>
                <a:spcPct val="80000"/>
              </a:lnSpc>
            </a:pPr>
            <a:r>
              <a:rPr lang="en-US" dirty="0" smtClean="0">
                <a:hlinkClick r:id="rId2"/>
              </a:rPr>
              <a:t>OIRA</a:t>
            </a:r>
            <a:r>
              <a:rPr lang="en-US" dirty="0" smtClean="0"/>
              <a:t> Review of Significant Regulatory Actions</a:t>
            </a:r>
          </a:p>
        </p:txBody>
      </p:sp>
      <p:sp>
        <p:nvSpPr>
          <p:cNvPr id="48132" name="Rectangle 3"/>
          <p:cNvSpPr>
            <a:spLocks noGrp="1" noChangeArrowheads="1"/>
          </p:cNvSpPr>
          <p:nvPr>
            <p:ph type="body" idx="1"/>
          </p:nvPr>
        </p:nvSpPr>
        <p:spPr/>
        <p:txBody>
          <a:bodyPr/>
          <a:lstStyle/>
          <a:p>
            <a:pPr eaLnBrk="1" hangingPunct="1">
              <a:lnSpc>
                <a:spcPct val="80000"/>
              </a:lnSpc>
            </a:pPr>
            <a:r>
              <a:rPr lang="en-US" sz="2400" smtClean="0"/>
              <a:t>Significant regulatory actions are proposed regulations: </a:t>
            </a:r>
          </a:p>
          <a:p>
            <a:pPr lvl="1" eaLnBrk="1" hangingPunct="1">
              <a:lnSpc>
                <a:spcPct val="80000"/>
              </a:lnSpc>
            </a:pPr>
            <a:r>
              <a:rPr lang="en-US" sz="2400" smtClean="0"/>
              <a:t>(1) that have a major effect on the economy; the environment; public health; state, local, or tribal governments; communities; or existing federal programs; </a:t>
            </a:r>
          </a:p>
          <a:p>
            <a:pPr lvl="1" eaLnBrk="1" hangingPunct="1">
              <a:lnSpc>
                <a:spcPct val="80000"/>
              </a:lnSpc>
            </a:pPr>
            <a:r>
              <a:rPr lang="en-US" sz="2400" smtClean="0"/>
              <a:t>(2) that conflict with other agency actions; or </a:t>
            </a:r>
          </a:p>
          <a:p>
            <a:pPr lvl="1" eaLnBrk="1" hangingPunct="1">
              <a:lnSpc>
                <a:spcPct val="80000"/>
              </a:lnSpc>
            </a:pPr>
            <a:r>
              <a:rPr lang="en-US" sz="2400" smtClean="0"/>
              <a:t>(3) that raise novel legal issues or policy issues.  </a:t>
            </a:r>
          </a:p>
          <a:p>
            <a:pPr eaLnBrk="1" hangingPunct="1">
              <a:lnSpc>
                <a:spcPct val="80000"/>
              </a:lnSpc>
            </a:pPr>
            <a:r>
              <a:rPr lang="en-US" sz="2400" smtClean="0"/>
              <a:t>OIRA considers whether the planned regulation:</a:t>
            </a:r>
          </a:p>
          <a:p>
            <a:pPr lvl="1" eaLnBrk="1" hangingPunct="1">
              <a:lnSpc>
                <a:spcPct val="80000"/>
              </a:lnSpc>
            </a:pPr>
            <a:r>
              <a:rPr lang="en-US" sz="2400" smtClean="0"/>
              <a:t>complies with the applicable law, the President’s priorities, and the principles for regulation.  </a:t>
            </a:r>
          </a:p>
          <a:p>
            <a:pPr lvl="1" eaLnBrk="1" hangingPunct="1">
              <a:lnSpc>
                <a:spcPct val="80000"/>
              </a:lnSpc>
            </a:pPr>
            <a:r>
              <a:rPr lang="en-US" sz="2400" smtClean="0"/>
              <a:t>conflicts with the actions or planned actions of any other agency.  </a:t>
            </a:r>
          </a:p>
          <a:p>
            <a:pPr eaLnBrk="1" hangingPunct="1">
              <a:lnSpc>
                <a:spcPct val="80000"/>
              </a:lnSpc>
            </a:pPr>
            <a:r>
              <a:rPr lang="en-US" sz="2400" smtClean="0"/>
              <a:t>OIRA sends the written results of this review back to the agency and involves the president if it cannot resolve problems </a:t>
            </a:r>
          </a:p>
        </p:txBody>
      </p:sp>
    </p:spTree>
    <p:extLst>
      <p:ext uri="{BB962C8B-B14F-4D97-AF65-F5344CB8AC3E}">
        <p14:creationId xmlns:p14="http://schemas.microsoft.com/office/powerpoint/2010/main" val="69858750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6CBD79-7604-477E-9455-AA09571280C7}" type="slidenum">
              <a:rPr lang="en-US" smtClean="0"/>
              <a:pPr/>
              <a:t>9</a:t>
            </a:fld>
            <a:endParaRPr lang="en-US" smtClean="0"/>
          </a:p>
        </p:txBody>
      </p:sp>
      <p:sp>
        <p:nvSpPr>
          <p:cNvPr id="49155" name="Rectangle 2"/>
          <p:cNvSpPr>
            <a:spLocks noGrp="1" noChangeArrowheads="1"/>
          </p:cNvSpPr>
          <p:nvPr>
            <p:ph type="title"/>
          </p:nvPr>
        </p:nvSpPr>
        <p:spPr/>
        <p:txBody>
          <a:bodyPr/>
          <a:lstStyle/>
          <a:p>
            <a:pPr eaLnBrk="1" hangingPunct="1">
              <a:lnSpc>
                <a:spcPct val="80000"/>
              </a:lnSpc>
            </a:pPr>
            <a:r>
              <a:rPr lang="en-US" dirty="0" smtClean="0"/>
              <a:t>OIRA and Independent Agencies</a:t>
            </a:r>
          </a:p>
        </p:txBody>
      </p:sp>
      <p:sp>
        <p:nvSpPr>
          <p:cNvPr id="49156" name="Rectangle 3"/>
          <p:cNvSpPr>
            <a:spLocks noGrp="1" noChangeArrowheads="1"/>
          </p:cNvSpPr>
          <p:nvPr>
            <p:ph type="body" idx="1"/>
          </p:nvPr>
        </p:nvSpPr>
        <p:spPr/>
        <p:txBody>
          <a:bodyPr/>
          <a:lstStyle/>
          <a:p>
            <a:pPr eaLnBrk="1" hangingPunct="1">
              <a:lnSpc>
                <a:spcPct val="80000"/>
              </a:lnSpc>
            </a:pPr>
            <a:r>
              <a:rPr lang="en-US" smtClean="0"/>
              <a:t>OIRA reporting requirements, which can be waived</a:t>
            </a:r>
          </a:p>
          <a:p>
            <a:pPr eaLnBrk="1" hangingPunct="1">
              <a:lnSpc>
                <a:spcPct val="80000"/>
              </a:lnSpc>
            </a:pPr>
            <a:r>
              <a:rPr lang="en-US" smtClean="0"/>
              <a:t>OIRA can make recommendations</a:t>
            </a:r>
          </a:p>
          <a:p>
            <a:pPr eaLnBrk="1" hangingPunct="1">
              <a:lnSpc>
                <a:spcPct val="80000"/>
              </a:lnSpc>
            </a:pPr>
            <a:r>
              <a:rPr lang="en-US" smtClean="0"/>
              <a:t>If the agency rejects the recommendations, the president or vice-president are not involved</a:t>
            </a:r>
          </a:p>
          <a:p>
            <a:pPr eaLnBrk="1" hangingPunct="1">
              <a:lnSpc>
                <a:spcPct val="80000"/>
              </a:lnSpc>
            </a:pPr>
            <a:r>
              <a:rPr lang="en-US" smtClean="0"/>
              <a:t>What is the problem with OIRA review of independent agencies?</a:t>
            </a:r>
          </a:p>
        </p:txBody>
      </p:sp>
    </p:spTree>
    <p:extLst>
      <p:ext uri="{BB962C8B-B14F-4D97-AF65-F5344CB8AC3E}">
        <p14:creationId xmlns:p14="http://schemas.microsoft.com/office/powerpoint/2010/main" val="1695233039"/>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1998</TotalTime>
  <Words>805</Words>
  <Application>Microsoft Office PowerPoint</Application>
  <PresentationFormat>On-screen Show (4:3)</PresentationFormat>
  <Paragraphs>86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Blends</vt:lpstr>
      <vt:lpstr>Chapter 2</vt:lpstr>
      <vt:lpstr>Review: Executive Orders </vt:lpstr>
      <vt:lpstr>Types of Executive Orders</vt:lpstr>
      <vt:lpstr>Limits on Executive Orders </vt:lpstr>
      <vt:lpstr>OMB/Executive Order Review</vt:lpstr>
      <vt:lpstr>“Principles of Regulation”</vt:lpstr>
      <vt:lpstr>Regulatory Agenda</vt:lpstr>
      <vt:lpstr>OIRA Review of Significant Regulatory Actions</vt:lpstr>
      <vt:lpstr>OIRA and Independent Agencies</vt:lpstr>
      <vt:lpstr>Information (Data) Quality Act </vt:lpstr>
      <vt:lpstr>Judicial Review of Executive Review</vt:lpstr>
      <vt:lpstr>Line Item Veto - Clinton v. City of New York, 524 U.S. 417 (1998) </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Richards</cp:lastModifiedBy>
  <cp:revision>176</cp:revision>
  <dcterms:created xsi:type="dcterms:W3CDTF">2008-01-16T20:46:13Z</dcterms:created>
  <dcterms:modified xsi:type="dcterms:W3CDTF">2014-01-23T14:59:14Z</dcterms:modified>
</cp:coreProperties>
</file>