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sldIdLst>
    <p:sldId id="256" r:id="rId2"/>
    <p:sldId id="426" r:id="rId3"/>
    <p:sldId id="293" r:id="rId4"/>
    <p:sldId id="295" r:id="rId5"/>
    <p:sldId id="296" r:id="rId6"/>
    <p:sldId id="297" r:id="rId7"/>
    <p:sldId id="298" r:id="rId8"/>
    <p:sldId id="299" r:id="rId9"/>
    <p:sldId id="300" r:id="rId10"/>
    <p:sldId id="424" r:id="rId11"/>
    <p:sldId id="301" r:id="rId12"/>
    <p:sldId id="425" r:id="rId13"/>
    <p:sldId id="302" r:id="rId14"/>
    <p:sldId id="385" r:id="rId15"/>
    <p:sldId id="386" r:id="rId16"/>
    <p:sldId id="427" r:id="rId17"/>
    <p:sldId id="428" r:id="rId1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7" autoAdjust="0"/>
    <p:restoredTop sz="86410" autoAdjust="0"/>
  </p:normalViewPr>
  <p:slideViewPr>
    <p:cSldViewPr>
      <p:cViewPr varScale="1">
        <p:scale>
          <a:sx n="94" d="100"/>
          <a:sy n="94" d="100"/>
        </p:scale>
        <p:origin x="-84" y="-124"/>
      </p:cViewPr>
      <p:guideLst>
        <p:guide orient="horz" pos="2160"/>
        <p:guide pos="2880"/>
      </p:guideLst>
    </p:cSldViewPr>
  </p:slideViewPr>
  <p:outlineViewPr>
    <p:cViewPr>
      <p:scale>
        <a:sx n="50" d="100"/>
        <a:sy n="50"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3" Type="http://schemas.openxmlformats.org/officeDocument/2006/relationships/slide" Target="slides/slide4.xml"/><Relationship Id="rId7" Type="http://schemas.openxmlformats.org/officeDocument/2006/relationships/slide" Target="slides/slide8.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34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34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4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34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C18582A8-B67A-4D3A-8BB1-4E582137063D}" type="slidenum">
              <a:rPr lang="en-US"/>
              <a:pPr>
                <a:defRPr/>
              </a:pPr>
              <a:t>‹#›</a:t>
            </a:fld>
            <a:endParaRPr lang="en-US"/>
          </a:p>
        </p:txBody>
      </p:sp>
    </p:spTree>
    <p:extLst>
      <p:ext uri="{BB962C8B-B14F-4D97-AF65-F5344CB8AC3E}">
        <p14:creationId xmlns:p14="http://schemas.microsoft.com/office/powerpoint/2010/main" val="39545248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4352923-D39C-456D-A4D0-962C6C599CDA}" type="slidenum">
              <a:rPr lang="en-US"/>
              <a:pPr>
                <a:defRPr/>
              </a:pPr>
              <a:t>‹#›</a:t>
            </a:fld>
            <a:endParaRPr lang="en-US"/>
          </a:p>
        </p:txBody>
      </p:sp>
    </p:spTree>
    <p:extLst>
      <p:ext uri="{BB962C8B-B14F-4D97-AF65-F5344CB8AC3E}">
        <p14:creationId xmlns:p14="http://schemas.microsoft.com/office/powerpoint/2010/main" val="363479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AEF865A-A5C2-4361-AFA7-F12A71F589DC}" type="slidenum">
              <a:rPr lang="en-US"/>
              <a:pPr>
                <a:defRPr/>
              </a:pPr>
              <a:t>‹#›</a:t>
            </a:fld>
            <a:endParaRPr lang="en-US"/>
          </a:p>
        </p:txBody>
      </p:sp>
    </p:spTree>
    <p:extLst>
      <p:ext uri="{BB962C8B-B14F-4D97-AF65-F5344CB8AC3E}">
        <p14:creationId xmlns:p14="http://schemas.microsoft.com/office/powerpoint/2010/main" val="1027610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6F31B5D-E1B1-4491-AAAE-CEE8C8D05E9A}" type="slidenum">
              <a:rPr lang="en-US"/>
              <a:pPr>
                <a:defRPr/>
              </a:pPr>
              <a:t>‹#›</a:t>
            </a:fld>
            <a:endParaRPr lang="en-US"/>
          </a:p>
        </p:txBody>
      </p:sp>
    </p:spTree>
    <p:extLst>
      <p:ext uri="{BB962C8B-B14F-4D97-AF65-F5344CB8AC3E}">
        <p14:creationId xmlns:p14="http://schemas.microsoft.com/office/powerpoint/2010/main" val="1526741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C739B67-DB22-4103-985A-E8E1D242EF5C}" type="slidenum">
              <a:rPr lang="en-US"/>
              <a:pPr>
                <a:defRPr/>
              </a:pPr>
              <a:t>‹#›</a:t>
            </a:fld>
            <a:endParaRPr lang="en-US"/>
          </a:p>
        </p:txBody>
      </p:sp>
    </p:spTree>
    <p:extLst>
      <p:ext uri="{BB962C8B-B14F-4D97-AF65-F5344CB8AC3E}">
        <p14:creationId xmlns:p14="http://schemas.microsoft.com/office/powerpoint/2010/main" val="2668762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F900119-3852-4FC6-AAB3-F84098667AB8}" type="slidenum">
              <a:rPr lang="en-US"/>
              <a:pPr>
                <a:defRPr/>
              </a:pPr>
              <a:t>‹#›</a:t>
            </a:fld>
            <a:endParaRPr lang="en-US"/>
          </a:p>
        </p:txBody>
      </p:sp>
    </p:spTree>
    <p:extLst>
      <p:ext uri="{BB962C8B-B14F-4D97-AF65-F5344CB8AC3E}">
        <p14:creationId xmlns:p14="http://schemas.microsoft.com/office/powerpoint/2010/main" val="2665706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E4E0026-D864-4E85-B824-E57D3FA75B4F}" type="slidenum">
              <a:rPr lang="en-US"/>
              <a:pPr>
                <a:defRPr/>
              </a:pPr>
              <a:t>‹#›</a:t>
            </a:fld>
            <a:endParaRPr lang="en-US"/>
          </a:p>
        </p:txBody>
      </p:sp>
    </p:spTree>
    <p:extLst>
      <p:ext uri="{BB962C8B-B14F-4D97-AF65-F5344CB8AC3E}">
        <p14:creationId xmlns:p14="http://schemas.microsoft.com/office/powerpoint/2010/main" val="2415494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6CD5AE45-A9C7-42A7-8E26-99419F48295B}" type="slidenum">
              <a:rPr lang="en-US"/>
              <a:pPr>
                <a:defRPr/>
              </a:pPr>
              <a:t>‹#›</a:t>
            </a:fld>
            <a:endParaRPr lang="en-US"/>
          </a:p>
        </p:txBody>
      </p:sp>
    </p:spTree>
    <p:extLst>
      <p:ext uri="{BB962C8B-B14F-4D97-AF65-F5344CB8AC3E}">
        <p14:creationId xmlns:p14="http://schemas.microsoft.com/office/powerpoint/2010/main" val="242532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E139356F-821D-42E3-BE01-4E77970EB498}" type="slidenum">
              <a:rPr lang="en-US"/>
              <a:pPr>
                <a:defRPr/>
              </a:pPr>
              <a:t>‹#›</a:t>
            </a:fld>
            <a:endParaRPr lang="en-US"/>
          </a:p>
        </p:txBody>
      </p:sp>
    </p:spTree>
    <p:extLst>
      <p:ext uri="{BB962C8B-B14F-4D97-AF65-F5344CB8AC3E}">
        <p14:creationId xmlns:p14="http://schemas.microsoft.com/office/powerpoint/2010/main" val="3251072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D6139859-AD81-420F-8913-F6E36948823B}" type="slidenum">
              <a:rPr lang="en-US"/>
              <a:pPr>
                <a:defRPr/>
              </a:pPr>
              <a:t>‹#›</a:t>
            </a:fld>
            <a:endParaRPr lang="en-US"/>
          </a:p>
        </p:txBody>
      </p:sp>
    </p:spTree>
    <p:extLst>
      <p:ext uri="{BB962C8B-B14F-4D97-AF65-F5344CB8AC3E}">
        <p14:creationId xmlns:p14="http://schemas.microsoft.com/office/powerpoint/2010/main" val="17281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E9B439D-AC06-4CC0-A4D5-B3E9970ABCC5}" type="slidenum">
              <a:rPr lang="en-US"/>
              <a:pPr>
                <a:defRPr/>
              </a:pPr>
              <a:t>‹#›</a:t>
            </a:fld>
            <a:endParaRPr lang="en-US"/>
          </a:p>
        </p:txBody>
      </p:sp>
    </p:spTree>
    <p:extLst>
      <p:ext uri="{BB962C8B-B14F-4D97-AF65-F5344CB8AC3E}">
        <p14:creationId xmlns:p14="http://schemas.microsoft.com/office/powerpoint/2010/main" val="90749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84729C61-5708-442A-821A-81341DAEE5EE}" type="slidenum">
              <a:rPr lang="en-US"/>
              <a:pPr>
                <a:defRPr/>
              </a:pPr>
              <a:t>‹#›</a:t>
            </a:fld>
            <a:endParaRPr lang="en-US"/>
          </a:p>
        </p:txBody>
      </p:sp>
    </p:spTree>
    <p:extLst>
      <p:ext uri="{BB962C8B-B14F-4D97-AF65-F5344CB8AC3E}">
        <p14:creationId xmlns:p14="http://schemas.microsoft.com/office/powerpoint/2010/main" val="527368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D8955139-23F9-45EA-8E55-329AE388323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nola.com/crime/index.ssf/2010/12/thomas_porteous_is_the_eighth.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p:txBody>
          <a:bodyPr/>
          <a:lstStyle/>
          <a:p>
            <a:pPr eaLnBrk="1" hangingPunct="1"/>
            <a:r>
              <a:rPr lang="en-US" dirty="0" smtClean="0"/>
              <a:t>Chapter 2</a:t>
            </a:r>
          </a:p>
        </p:txBody>
      </p:sp>
      <p:sp>
        <p:nvSpPr>
          <p:cNvPr id="2" name="Subtitle 1"/>
          <p:cNvSpPr>
            <a:spLocks noGrp="1"/>
          </p:cNvSpPr>
          <p:nvPr>
            <p:ph type="subTitle" idx="1"/>
          </p:nvPr>
        </p:nvSpPr>
        <p:spPr/>
        <p:txBody>
          <a:bodyPr/>
          <a:lstStyle/>
          <a:p>
            <a:r>
              <a:rPr lang="en-US" dirty="0" smtClean="0"/>
              <a:t>Congressional Control of Agencies</a:t>
            </a:r>
            <a:endParaRPr lang="en-US" dirty="0"/>
          </a:p>
        </p:txBody>
      </p:sp>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51A7DA5-645B-4806-8966-E0ABFE1EA3D9}" type="slidenum">
              <a:rPr lang="en-US" smtClean="0">
                <a:solidFill>
                  <a:schemeClr val="bg2"/>
                </a:solidFill>
              </a:rPr>
              <a:pPr/>
              <a:t>1</a:t>
            </a:fld>
            <a:endParaRPr lang="en-US" smtClean="0">
              <a:solidFill>
                <a:schemeClr val="bg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Incompatibility or Ineligibility</a:t>
            </a:r>
            <a:br>
              <a:rPr lang="en-US" dirty="0"/>
            </a:br>
            <a:r>
              <a:rPr lang="en-US" dirty="0"/>
              <a:t>Clauses</a:t>
            </a:r>
          </a:p>
        </p:txBody>
      </p:sp>
      <p:sp>
        <p:nvSpPr>
          <p:cNvPr id="3" name="Content Placeholder 2"/>
          <p:cNvSpPr>
            <a:spLocks noGrp="1"/>
          </p:cNvSpPr>
          <p:nvPr>
            <p:ph idx="1"/>
          </p:nvPr>
        </p:nvSpPr>
        <p:spPr/>
        <p:txBody>
          <a:bodyPr>
            <a:normAutofit fontScale="92500" lnSpcReduction="10000"/>
          </a:bodyPr>
          <a:lstStyle/>
          <a:p>
            <a:r>
              <a:rPr lang="en-US" dirty="0" smtClean="0"/>
              <a:t>Prohibit </a:t>
            </a:r>
            <a:r>
              <a:rPr lang="en-US" dirty="0"/>
              <a:t>any Member of Congress, while serving in Congress, from being appointed ‘‘to any civil Office under the Authority of the United States, which shall have been created, or the Emoluments whereof shall have been [i]</a:t>
            </a:r>
            <a:r>
              <a:rPr lang="en-US" dirty="0" err="1"/>
              <a:t>ncreased</a:t>
            </a:r>
            <a:r>
              <a:rPr lang="en-US" dirty="0"/>
              <a:t> during such time,’’ and they provide that ‘‘</a:t>
            </a:r>
            <a:r>
              <a:rPr lang="en-US" dirty="0" smtClean="0"/>
              <a:t>no Person </a:t>
            </a:r>
            <a:r>
              <a:rPr lang="en-US" dirty="0"/>
              <a:t>holding any Office under the United States, shall be a Member of either House during his Continuance in Office.’’ U.S. Const. art. I, §6, cl. 2</a:t>
            </a:r>
            <a:r>
              <a:rPr lang="en-US" dirty="0" smtClean="0"/>
              <a:t>.</a:t>
            </a:r>
          </a:p>
          <a:p>
            <a:r>
              <a:rPr lang="en-US" dirty="0" smtClean="0"/>
              <a:t>Can you think of a common violation?</a:t>
            </a:r>
            <a:endParaRPr lang="en-US" dirty="0"/>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10</a:t>
            </a:fld>
            <a:endParaRPr lang="en-US"/>
          </a:p>
        </p:txBody>
      </p:sp>
    </p:spTree>
    <p:extLst>
      <p:ext uri="{BB962C8B-B14F-4D97-AF65-F5344CB8AC3E}">
        <p14:creationId xmlns:p14="http://schemas.microsoft.com/office/powerpoint/2010/main" val="10468256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AC8A4D7-D79D-4F8E-8B46-B4B0C651D8AE}" type="slidenum">
              <a:rPr lang="en-US" smtClean="0"/>
              <a:pPr/>
              <a:t>11</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The Library of Congress</a:t>
            </a:r>
          </a:p>
        </p:txBody>
      </p:sp>
      <p:sp>
        <p:nvSpPr>
          <p:cNvPr id="13316" name="Rectangle 3"/>
          <p:cNvSpPr>
            <a:spLocks noGrp="1" noChangeArrowheads="1"/>
          </p:cNvSpPr>
          <p:nvPr>
            <p:ph type="body" idx="1"/>
          </p:nvPr>
        </p:nvSpPr>
        <p:spPr/>
        <p:txBody>
          <a:bodyPr/>
          <a:lstStyle/>
          <a:p>
            <a:pPr eaLnBrk="1" hangingPunct="1">
              <a:lnSpc>
                <a:spcPct val="90000"/>
              </a:lnSpc>
            </a:pPr>
            <a:r>
              <a:rPr lang="en-US" dirty="0" smtClean="0"/>
              <a:t>The Librarian is appointed by the President. </a:t>
            </a:r>
          </a:p>
          <a:p>
            <a:pPr eaLnBrk="1" hangingPunct="1">
              <a:lnSpc>
                <a:spcPct val="90000"/>
              </a:lnSpc>
            </a:pPr>
            <a:r>
              <a:rPr lang="en-US" dirty="0" smtClean="0"/>
              <a:t>Its operation is overseen, by the Joint Committee of Congress on the Library.</a:t>
            </a:r>
          </a:p>
          <a:p>
            <a:pPr lvl="0" eaLnBrk="1" hangingPunct="1">
              <a:lnSpc>
                <a:spcPct val="90000"/>
              </a:lnSpc>
            </a:pPr>
            <a:r>
              <a:rPr lang="en-US" dirty="0" smtClean="0"/>
              <a:t>The Joint Committee consists of the chairman and four members of the Committee on Rules and Administration of the Senate and the chairman and four members of the Committee on House Oversight of the House of Representatives.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the Library Oversight Violate the Constitution?</a:t>
            </a:r>
            <a:endParaRPr lang="en-US" dirty="0"/>
          </a:p>
        </p:txBody>
      </p:sp>
      <p:sp>
        <p:nvSpPr>
          <p:cNvPr id="3" name="Content Placeholder 2"/>
          <p:cNvSpPr>
            <a:spLocks noGrp="1"/>
          </p:cNvSpPr>
          <p:nvPr>
            <p:ph idx="1"/>
          </p:nvPr>
        </p:nvSpPr>
        <p:spPr/>
        <p:txBody>
          <a:bodyPr>
            <a:normAutofit fontScale="92500" lnSpcReduction="10000"/>
          </a:bodyPr>
          <a:lstStyle/>
          <a:p>
            <a:pPr eaLnBrk="1" hangingPunct="1">
              <a:lnSpc>
                <a:spcPct val="90000"/>
              </a:lnSpc>
            </a:pPr>
            <a:r>
              <a:rPr lang="en-US" dirty="0" smtClean="0"/>
              <a:t>Is congressional oversight a violation of separation of powers?</a:t>
            </a:r>
          </a:p>
          <a:p>
            <a:pPr lvl="1" eaLnBrk="1" hangingPunct="1">
              <a:lnSpc>
                <a:spcPct val="90000"/>
              </a:lnSpc>
            </a:pPr>
            <a:r>
              <a:rPr lang="en-US" dirty="0" smtClean="0"/>
              <a:t>What do we need to know about this oversight to answer the question?</a:t>
            </a:r>
          </a:p>
          <a:p>
            <a:pPr eaLnBrk="1" hangingPunct="1">
              <a:lnSpc>
                <a:spcPct val="90000"/>
              </a:lnSpc>
            </a:pPr>
            <a:r>
              <a:rPr lang="en-US" dirty="0" smtClean="0"/>
              <a:t>Does it need to be an executive agency at all, i.e., could congress run The Library of Congress and appoint the director?</a:t>
            </a:r>
          </a:p>
          <a:p>
            <a:pPr lvl="1" eaLnBrk="1" hangingPunct="1">
              <a:lnSpc>
                <a:spcPct val="90000"/>
              </a:lnSpc>
            </a:pPr>
            <a:r>
              <a:rPr lang="en-US" dirty="0" smtClean="0"/>
              <a:t>What do we need to know about the library to decide? </a:t>
            </a:r>
          </a:p>
          <a:p>
            <a:pPr lvl="1" eaLnBrk="1" hangingPunct="1">
              <a:lnSpc>
                <a:spcPct val="90000"/>
              </a:lnSpc>
            </a:pPr>
            <a:r>
              <a:rPr lang="en-US" dirty="0" smtClean="0"/>
              <a:t>Is there a part of the Library does make rules and get involved in enforcement?</a:t>
            </a:r>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12</a:t>
            </a:fld>
            <a:endParaRPr lang="en-US"/>
          </a:p>
        </p:txBody>
      </p:sp>
    </p:spTree>
    <p:extLst>
      <p:ext uri="{BB962C8B-B14F-4D97-AF65-F5344CB8AC3E}">
        <p14:creationId xmlns:p14="http://schemas.microsoft.com/office/powerpoint/2010/main" val="41143293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492D45A-A5DD-481C-81E5-D1BAAE08C868}" type="slidenum">
              <a:rPr lang="en-US" smtClean="0"/>
              <a:pPr/>
              <a:t>13</a:t>
            </a:fld>
            <a:endParaRPr lang="en-US" smtClean="0"/>
          </a:p>
        </p:txBody>
      </p:sp>
      <p:sp>
        <p:nvSpPr>
          <p:cNvPr id="14339" name="Rectangle 2"/>
          <p:cNvSpPr>
            <a:spLocks noGrp="1" noChangeArrowheads="1"/>
          </p:cNvSpPr>
          <p:nvPr>
            <p:ph type="title"/>
          </p:nvPr>
        </p:nvSpPr>
        <p:spPr/>
        <p:txBody>
          <a:bodyPr/>
          <a:lstStyle/>
          <a:p>
            <a:pPr eaLnBrk="1" hangingPunct="1"/>
            <a:r>
              <a:rPr lang="en-US" dirty="0" smtClean="0"/>
              <a:t>Congressional Removal of Executive and Judicial Branch Officers</a:t>
            </a:r>
          </a:p>
        </p:txBody>
      </p:sp>
      <p:sp>
        <p:nvSpPr>
          <p:cNvPr id="61443" name="Rectangle 3"/>
          <p:cNvSpPr>
            <a:spLocks noGrp="1" noChangeArrowheads="1"/>
          </p:cNvSpPr>
          <p:nvPr>
            <p:ph type="body" idx="1"/>
          </p:nvPr>
        </p:nvSpPr>
        <p:spPr/>
        <p:txBody>
          <a:bodyPr>
            <a:normAutofit/>
          </a:bodyPr>
          <a:lstStyle/>
          <a:p>
            <a:pPr eaLnBrk="1" hangingPunct="1">
              <a:defRPr/>
            </a:pPr>
            <a:r>
              <a:rPr lang="en-US" sz="2800" dirty="0" smtClean="0"/>
              <a:t>Impeachment</a:t>
            </a:r>
          </a:p>
          <a:p>
            <a:pPr lvl="1" eaLnBrk="1" hangingPunct="1">
              <a:defRPr/>
            </a:pPr>
            <a:r>
              <a:rPr lang="en-US" sz="2800" dirty="0" smtClean="0"/>
              <a:t>Brought by the house</a:t>
            </a:r>
          </a:p>
          <a:p>
            <a:pPr lvl="1" eaLnBrk="1" hangingPunct="1">
              <a:defRPr/>
            </a:pPr>
            <a:r>
              <a:rPr lang="en-US" sz="2800" dirty="0" smtClean="0"/>
              <a:t>Senate as jury</a:t>
            </a:r>
          </a:p>
          <a:p>
            <a:pPr lvl="1" eaLnBrk="1" hangingPunct="1">
              <a:defRPr/>
            </a:pPr>
            <a:r>
              <a:rPr lang="en-US" sz="2800" dirty="0" smtClean="0"/>
              <a:t>Only for “Treason, Bribery, or other high Crimes and Misdemeanors.”</a:t>
            </a:r>
          </a:p>
          <a:p>
            <a:pPr eaLnBrk="1" hangingPunct="1">
              <a:defRPr/>
            </a:pPr>
            <a:r>
              <a:rPr lang="en-US" sz="2800" dirty="0" smtClean="0"/>
              <a:t>Why is this of limited effectiveness for agency oversight?</a:t>
            </a:r>
          </a:p>
          <a:p>
            <a:pPr eaLnBrk="1" hangingPunct="1">
              <a:defRPr/>
            </a:pPr>
            <a:r>
              <a:rPr lang="en-US" sz="2800" dirty="0" smtClean="0"/>
              <a:t>Why is this a problem for dealing with bad judges?</a:t>
            </a:r>
          </a:p>
          <a:p>
            <a:pPr lvl="1" eaLnBrk="1" hangingPunct="1">
              <a:defRPr/>
            </a:pPr>
            <a:r>
              <a:rPr lang="en-US" sz="2800" dirty="0" smtClean="0">
                <a:hlinkClick r:id="rId2"/>
              </a:rPr>
              <a:t>Thomas </a:t>
            </a:r>
            <a:r>
              <a:rPr lang="en-US" sz="2800" dirty="0" err="1" smtClean="0">
                <a:hlinkClick r:id="rId2"/>
              </a:rPr>
              <a:t>Porteous</a:t>
            </a:r>
            <a:r>
              <a:rPr lang="en-US" sz="2800" dirty="0" smtClean="0">
                <a:hlinkClick r:id="rId2"/>
              </a:rPr>
              <a:t> is the eighth federal judge to be convicted and removed from office by the Senate</a:t>
            </a:r>
            <a:endParaRPr lang="en-US" sz="2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5457F6F-9B5C-4194-92F3-3384246DB538}" type="slidenum">
              <a:rPr lang="en-US" smtClean="0"/>
              <a:pPr/>
              <a:t>14</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Formal Legislative Review and Oversight of Executive Branch Agencies</a:t>
            </a:r>
          </a:p>
        </p:txBody>
      </p:sp>
      <p:sp>
        <p:nvSpPr>
          <p:cNvPr id="15364" name="Rectangle 3"/>
          <p:cNvSpPr>
            <a:spLocks noGrp="1" noChangeArrowheads="1"/>
          </p:cNvSpPr>
          <p:nvPr>
            <p:ph type="body" idx="1"/>
          </p:nvPr>
        </p:nvSpPr>
        <p:spPr/>
        <p:txBody>
          <a:bodyPr/>
          <a:lstStyle/>
          <a:p>
            <a:pPr eaLnBrk="1" hangingPunct="1">
              <a:lnSpc>
                <a:spcPct val="90000"/>
              </a:lnSpc>
            </a:pPr>
            <a:r>
              <a:rPr lang="en-US" sz="2800" smtClean="0"/>
              <a:t>(1) an appropriations committee, which oversees how the agency spends its budget; </a:t>
            </a:r>
          </a:p>
          <a:p>
            <a:pPr eaLnBrk="1" hangingPunct="1">
              <a:lnSpc>
                <a:spcPct val="90000"/>
              </a:lnSpc>
            </a:pPr>
            <a:r>
              <a:rPr lang="en-US" sz="2800" smtClean="0"/>
              <a:t>(2) a “substantive” committee, which oversees the substance of the agency’s work; and </a:t>
            </a:r>
          </a:p>
          <a:p>
            <a:pPr eaLnBrk="1" hangingPunct="1">
              <a:lnSpc>
                <a:spcPct val="90000"/>
              </a:lnSpc>
            </a:pPr>
            <a:r>
              <a:rPr lang="en-US" sz="2800" smtClean="0"/>
              <a:t>(3) “government operations” committee, which is concerned with the agency’s efficiency and its coordination with other parts of the government.  </a:t>
            </a:r>
          </a:p>
          <a:p>
            <a:pPr eaLnBrk="1" hangingPunct="1">
              <a:lnSpc>
                <a:spcPct val="90000"/>
              </a:lnSpc>
            </a:pPr>
            <a:r>
              <a:rPr lang="en-US" sz="2800" smtClean="0"/>
              <a:t>One of each of these three types of committees will exist in both the Senate and the House. </a:t>
            </a:r>
          </a:p>
          <a:p>
            <a:pPr eaLnBrk="1" hangingPunct="1">
              <a:lnSpc>
                <a:spcPct val="90000"/>
              </a:lnSpc>
            </a:pPr>
            <a:r>
              <a:rPr lang="en-US" sz="2800" smtClean="0"/>
              <a:t>Why did they all miss the financial agency failures?</a:t>
            </a:r>
          </a:p>
        </p:txBody>
      </p:sp>
    </p:spTree>
    <p:extLst>
      <p:ext uri="{BB962C8B-B14F-4D97-AF65-F5344CB8AC3E}">
        <p14:creationId xmlns:p14="http://schemas.microsoft.com/office/powerpoint/2010/main" val="22683113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44CB7B7-1AD0-41B1-A204-BB60C786B272}" type="slidenum">
              <a:rPr lang="en-US" smtClean="0"/>
              <a:pPr/>
              <a:t>15</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Informal Legislative Review and Oversight</a:t>
            </a:r>
          </a:p>
        </p:txBody>
      </p:sp>
      <p:sp>
        <p:nvSpPr>
          <p:cNvPr id="16388" name="Rectangle 3"/>
          <p:cNvSpPr>
            <a:spLocks noGrp="1" noChangeArrowheads="1"/>
          </p:cNvSpPr>
          <p:nvPr>
            <p:ph type="body" idx="1"/>
          </p:nvPr>
        </p:nvSpPr>
        <p:spPr/>
        <p:txBody>
          <a:bodyPr>
            <a:normAutofit lnSpcReduction="10000"/>
          </a:bodyPr>
          <a:lstStyle/>
          <a:p>
            <a:pPr eaLnBrk="1" hangingPunct="1">
              <a:lnSpc>
                <a:spcPct val="80000"/>
              </a:lnSpc>
            </a:pPr>
            <a:r>
              <a:rPr lang="en-US" sz="2800" dirty="0" smtClean="0"/>
              <a:t>Members of Congress ask agencies about some grievance of their own or their constituents.</a:t>
            </a:r>
          </a:p>
          <a:p>
            <a:pPr lvl="1" eaLnBrk="1" hangingPunct="1">
              <a:lnSpc>
                <a:spcPct val="80000"/>
              </a:lnSpc>
            </a:pPr>
            <a:r>
              <a:rPr lang="en-US" sz="2800" dirty="0" smtClean="0"/>
              <a:t>all types of contacts (telephone calls, e-mails, and so on) between individual Members of Congress, or the Member’s staffs, or a committee’s staff, and agency officials.  </a:t>
            </a:r>
          </a:p>
          <a:p>
            <a:pPr lvl="1" eaLnBrk="1" hangingPunct="1">
              <a:lnSpc>
                <a:spcPct val="80000"/>
              </a:lnSpc>
            </a:pPr>
            <a:r>
              <a:rPr lang="en-US" sz="2800" dirty="0" smtClean="0"/>
              <a:t>Many of these informal contacts relate to discrete agency actions affecting specific constituents.  </a:t>
            </a:r>
          </a:p>
          <a:p>
            <a:pPr eaLnBrk="1" hangingPunct="1">
              <a:lnSpc>
                <a:spcPct val="80000"/>
              </a:lnSpc>
            </a:pPr>
            <a:r>
              <a:rPr lang="en-US" sz="2800" dirty="0" smtClean="0"/>
              <a:t>Do you think Congressmen get better service?</a:t>
            </a:r>
          </a:p>
          <a:p>
            <a:pPr eaLnBrk="1" hangingPunct="1">
              <a:lnSpc>
                <a:spcPct val="80000"/>
              </a:lnSpc>
            </a:pPr>
            <a:r>
              <a:rPr lang="en-US" sz="2800" dirty="0" smtClean="0"/>
              <a:t>Is this fundamentally undemocratic?</a:t>
            </a:r>
          </a:p>
          <a:p>
            <a:pPr eaLnBrk="1" hangingPunct="1">
              <a:lnSpc>
                <a:spcPct val="80000"/>
              </a:lnSpc>
            </a:pPr>
            <a:r>
              <a:rPr lang="en-US" sz="2800" dirty="0" smtClean="0"/>
              <a:t>Where does lobbying come in?</a:t>
            </a:r>
          </a:p>
          <a:p>
            <a:pPr eaLnBrk="1" hangingPunct="1">
              <a:lnSpc>
                <a:spcPct val="80000"/>
              </a:lnSpc>
            </a:pPr>
            <a:r>
              <a:rPr lang="en-US" sz="2800" dirty="0" smtClean="0"/>
              <a:t>Charlie Wilson's War?</a:t>
            </a:r>
          </a:p>
        </p:txBody>
      </p:sp>
    </p:spTree>
    <p:extLst>
      <p:ext uri="{BB962C8B-B14F-4D97-AF65-F5344CB8AC3E}">
        <p14:creationId xmlns:p14="http://schemas.microsoft.com/office/powerpoint/2010/main" val="33582431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155277E-A103-4968-A29A-1ABB45977768}" type="slidenum">
              <a:rPr lang="en-US" smtClean="0"/>
              <a:pPr/>
              <a:t>16</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What is an Earmark?</a:t>
            </a:r>
          </a:p>
        </p:txBody>
      </p:sp>
      <p:sp>
        <p:nvSpPr>
          <p:cNvPr id="17412" name="Rectangle 3"/>
          <p:cNvSpPr>
            <a:spLocks noGrp="1" noChangeArrowheads="1"/>
          </p:cNvSpPr>
          <p:nvPr>
            <p:ph type="body" idx="1"/>
          </p:nvPr>
        </p:nvSpPr>
        <p:spPr/>
        <p:txBody>
          <a:bodyPr/>
          <a:lstStyle/>
          <a:p>
            <a:pPr eaLnBrk="1" hangingPunct="1">
              <a:lnSpc>
                <a:spcPct val="80000"/>
              </a:lnSpc>
            </a:pPr>
            <a:r>
              <a:rPr lang="en-US" smtClean="0"/>
              <a:t>Congress enacts a statute that appropriates a lump sum of $10 million for the Indian Health Service (“IHS”)</a:t>
            </a:r>
          </a:p>
          <a:p>
            <a:pPr eaLnBrk="1" hangingPunct="1">
              <a:lnSpc>
                <a:spcPct val="80000"/>
              </a:lnSpc>
            </a:pPr>
            <a:r>
              <a:rPr lang="en-US" smtClean="0"/>
              <a:t>The appropriations statute is accompanied by a report from the appropriations committee saying that IHS should use part of the $10 million to continue operating an existing medical clinic.</a:t>
            </a:r>
          </a:p>
          <a:p>
            <a:pPr lvl="1" eaLnBrk="1" hangingPunct="1">
              <a:lnSpc>
                <a:spcPct val="80000"/>
              </a:lnSpc>
            </a:pPr>
            <a:r>
              <a:rPr lang="en-US" smtClean="0"/>
              <a:t>Is this consistent with the founders intent?</a:t>
            </a:r>
          </a:p>
          <a:p>
            <a:pPr eaLnBrk="1" hangingPunct="1">
              <a:lnSpc>
                <a:spcPct val="80000"/>
              </a:lnSpc>
            </a:pPr>
            <a:r>
              <a:rPr lang="en-US" smtClean="0"/>
              <a:t>The appropriations statute itself, however, does not refer to the clinic.  Nor does IHS’s organic statute.</a:t>
            </a:r>
          </a:p>
        </p:txBody>
      </p:sp>
    </p:spTree>
    <p:extLst>
      <p:ext uri="{BB962C8B-B14F-4D97-AF65-F5344CB8AC3E}">
        <p14:creationId xmlns:p14="http://schemas.microsoft.com/office/powerpoint/2010/main" val="13590098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B321058-BEE5-46F2-BE2F-DED4D443C3C6}" type="slidenum">
              <a:rPr lang="en-US" smtClean="0"/>
              <a:pPr/>
              <a:t>17</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Enforcing Earmarks</a:t>
            </a:r>
          </a:p>
        </p:txBody>
      </p:sp>
      <p:sp>
        <p:nvSpPr>
          <p:cNvPr id="18436" name="Rectangle 3"/>
          <p:cNvSpPr>
            <a:spLocks noGrp="1" noChangeArrowheads="1"/>
          </p:cNvSpPr>
          <p:nvPr>
            <p:ph type="body" idx="1"/>
          </p:nvPr>
        </p:nvSpPr>
        <p:spPr/>
        <p:txBody>
          <a:bodyPr/>
          <a:lstStyle/>
          <a:p>
            <a:pPr eaLnBrk="1" hangingPunct="1">
              <a:lnSpc>
                <a:spcPct val="90000"/>
              </a:lnSpc>
            </a:pPr>
            <a:r>
              <a:rPr lang="en-US" smtClean="0"/>
              <a:t>The organic statute broadly authorizes IHS to spend its appropriation “for the benefit, care, and assistance of the Indians.” </a:t>
            </a:r>
          </a:p>
          <a:p>
            <a:pPr eaLnBrk="1" hangingPunct="1">
              <a:lnSpc>
                <a:spcPct val="90000"/>
              </a:lnSpc>
            </a:pPr>
            <a:r>
              <a:rPr lang="en-US" smtClean="0"/>
              <a:t>What if the agency ignores the report and closes the health center?</a:t>
            </a:r>
          </a:p>
          <a:p>
            <a:pPr eaLnBrk="1" hangingPunct="1">
              <a:lnSpc>
                <a:spcPct val="90000"/>
              </a:lnSpc>
            </a:pPr>
            <a:r>
              <a:rPr lang="en-US" smtClean="0"/>
              <a:t>Can this be challenged in court?</a:t>
            </a:r>
          </a:p>
        </p:txBody>
      </p:sp>
    </p:spTree>
    <p:extLst>
      <p:ext uri="{BB962C8B-B14F-4D97-AF65-F5344CB8AC3E}">
        <p14:creationId xmlns:p14="http://schemas.microsoft.com/office/powerpoint/2010/main" val="2258774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 – Limits on Congressional Control of Agencies</a:t>
            </a:r>
            <a:endParaRPr lang="en-US" dirty="0"/>
          </a:p>
        </p:txBody>
      </p:sp>
      <p:sp>
        <p:nvSpPr>
          <p:cNvPr id="3" name="Content Placeholder 2"/>
          <p:cNvSpPr>
            <a:spLocks noGrp="1"/>
          </p:cNvSpPr>
          <p:nvPr>
            <p:ph idx="1"/>
          </p:nvPr>
        </p:nvSpPr>
        <p:spPr/>
        <p:txBody>
          <a:bodyPr/>
          <a:lstStyle/>
          <a:p>
            <a:r>
              <a:rPr lang="en-US" dirty="0" smtClean="0"/>
              <a:t>How do</a:t>
            </a:r>
            <a:r>
              <a:rPr lang="en-US" baseline="0" dirty="0" smtClean="0"/>
              <a:t> we determine if Congress can control an agency?</a:t>
            </a:r>
          </a:p>
          <a:p>
            <a:r>
              <a:rPr lang="en-US" baseline="0" dirty="0" smtClean="0"/>
              <a:t>How</a:t>
            </a:r>
            <a:r>
              <a:rPr lang="en-US" dirty="0" smtClean="0"/>
              <a:t> is Congressional oversight different from an unconstitutional control of an executive branch agency?</a:t>
            </a:r>
          </a:p>
          <a:p>
            <a:r>
              <a:rPr lang="en-US" baseline="0" dirty="0" smtClean="0"/>
              <a:t>How</a:t>
            </a:r>
            <a:r>
              <a:rPr lang="en-US" dirty="0" smtClean="0"/>
              <a:t> can officers of the United States be removed?</a:t>
            </a:r>
          </a:p>
          <a:p>
            <a:r>
              <a:rPr lang="en-US" baseline="0" dirty="0" smtClean="0"/>
              <a:t>What</a:t>
            </a:r>
            <a:r>
              <a:rPr lang="en-US" dirty="0" smtClean="0"/>
              <a:t> is the limitation on the removal </a:t>
            </a:r>
            <a:r>
              <a:rPr lang="en-US" smtClean="0"/>
              <a:t>of judges?</a:t>
            </a:r>
            <a:endParaRPr lang="en-US" baseline="0" dirty="0" smtClean="0"/>
          </a:p>
          <a:p>
            <a:endParaRPr lang="en-US" dirty="0"/>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2</a:t>
            </a:fld>
            <a:endParaRPr lang="en-US"/>
          </a:p>
        </p:txBody>
      </p:sp>
    </p:spTree>
    <p:extLst>
      <p:ext uri="{BB962C8B-B14F-4D97-AF65-F5344CB8AC3E}">
        <p14:creationId xmlns:p14="http://schemas.microsoft.com/office/powerpoint/2010/main" val="5351955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03CEF2C-F060-49D7-BBF1-30C9D28ABB11}" type="slidenum">
              <a:rPr lang="en-US" smtClean="0"/>
              <a:pPr/>
              <a:t>3</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Limits on Congressional Appointments</a:t>
            </a:r>
          </a:p>
        </p:txBody>
      </p:sp>
      <p:sp>
        <p:nvSpPr>
          <p:cNvPr id="6148" name="Rectangle 3"/>
          <p:cNvSpPr>
            <a:spLocks noGrp="1" noChangeArrowheads="1"/>
          </p:cNvSpPr>
          <p:nvPr>
            <p:ph type="body" idx="1"/>
          </p:nvPr>
        </p:nvSpPr>
        <p:spPr>
          <a:xfrm>
            <a:off x="381000" y="2057400"/>
            <a:ext cx="8607425" cy="4572000"/>
          </a:xfrm>
        </p:spPr>
        <p:txBody>
          <a:bodyPr/>
          <a:lstStyle/>
          <a:p>
            <a:pPr eaLnBrk="1" hangingPunct="1">
              <a:lnSpc>
                <a:spcPct val="80000"/>
              </a:lnSpc>
            </a:pPr>
            <a:r>
              <a:rPr lang="en-US" sz="2800" smtClean="0"/>
              <a:t>Congress creates and shapes the executive branch</a:t>
            </a:r>
          </a:p>
          <a:p>
            <a:pPr lvl="1" eaLnBrk="1" hangingPunct="1">
              <a:lnSpc>
                <a:spcPct val="80000"/>
              </a:lnSpc>
            </a:pPr>
            <a:r>
              <a:rPr lang="en-US" sz="2800" smtClean="0"/>
              <a:t>Without specific appropriations, there would be no White House and the president would have to rent space from his own pocket</a:t>
            </a:r>
          </a:p>
          <a:p>
            <a:pPr eaLnBrk="1" hangingPunct="1">
              <a:lnSpc>
                <a:spcPct val="80000"/>
              </a:lnSpc>
            </a:pPr>
            <a:r>
              <a:rPr lang="en-US" sz="2800" smtClean="0"/>
              <a:t>Under the Appointments Clause, Congress cannot make appointments to executive branch agencies</a:t>
            </a:r>
          </a:p>
          <a:p>
            <a:pPr eaLnBrk="1" hangingPunct="1">
              <a:lnSpc>
                <a:spcPct val="80000"/>
              </a:lnSpc>
            </a:pPr>
            <a:r>
              <a:rPr lang="en-US" sz="2800" smtClean="0"/>
              <a:t>Congress can impose requirements on appointments</a:t>
            </a:r>
          </a:p>
          <a:p>
            <a:pPr lvl="1" eaLnBrk="1" hangingPunct="1">
              <a:lnSpc>
                <a:spcPct val="80000"/>
              </a:lnSpc>
            </a:pPr>
            <a:r>
              <a:rPr lang="en-US" sz="2800" smtClean="0"/>
              <a:t>Limitations on who can be appointed, such as requiring political balance on the FEC</a:t>
            </a:r>
          </a:p>
          <a:p>
            <a:pPr lvl="1" eaLnBrk="1" hangingPunct="1">
              <a:lnSpc>
                <a:spcPct val="80000"/>
              </a:lnSpc>
            </a:pPr>
            <a:r>
              <a:rPr lang="en-US" sz="2800" smtClean="0"/>
              <a:t>Limitations on removal, which create independent agencies discussed later in the chapter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1B3BA8B-F9A7-460E-8710-05D57D70761D}" type="slidenum">
              <a:rPr lang="en-US" smtClean="0"/>
              <a:pPr/>
              <a:t>4</a:t>
            </a:fld>
            <a:endParaRPr lang="en-US" smtClean="0"/>
          </a:p>
        </p:txBody>
      </p:sp>
      <p:sp>
        <p:nvSpPr>
          <p:cNvPr id="7171" name="Rectangle 2"/>
          <p:cNvSpPr>
            <a:spLocks noGrp="1" noChangeArrowheads="1"/>
          </p:cNvSpPr>
          <p:nvPr>
            <p:ph type="title"/>
          </p:nvPr>
        </p:nvSpPr>
        <p:spPr/>
        <p:txBody>
          <a:bodyPr/>
          <a:lstStyle/>
          <a:p>
            <a:pPr eaLnBrk="1" hangingPunct="1"/>
            <a:r>
              <a:rPr lang="en-US" dirty="0" smtClean="0"/>
              <a:t>Civil Service</a:t>
            </a:r>
          </a:p>
        </p:txBody>
      </p:sp>
      <p:sp>
        <p:nvSpPr>
          <p:cNvPr id="7172" name="Rectangle 3"/>
          <p:cNvSpPr>
            <a:spLocks noGrp="1" noChangeArrowheads="1"/>
          </p:cNvSpPr>
          <p:nvPr>
            <p:ph type="body" idx="1"/>
          </p:nvPr>
        </p:nvSpPr>
        <p:spPr/>
        <p:txBody>
          <a:bodyPr/>
          <a:lstStyle/>
          <a:p>
            <a:pPr eaLnBrk="1" hangingPunct="1">
              <a:lnSpc>
                <a:spcPct val="90000"/>
              </a:lnSpc>
            </a:pPr>
            <a:r>
              <a:rPr lang="en-US" sz="3600" smtClean="0"/>
              <a:t>Congress developed the Civil Service to protect workers from losing their jobs every time the administration changed</a:t>
            </a:r>
          </a:p>
          <a:p>
            <a:pPr eaLnBrk="1" hangingPunct="1">
              <a:lnSpc>
                <a:spcPct val="90000"/>
              </a:lnSpc>
            </a:pPr>
            <a:r>
              <a:rPr lang="en-US" sz="3600" smtClean="0"/>
              <a:t>Most personnel are civil service and can only be fired for cause with due process</a:t>
            </a:r>
          </a:p>
          <a:p>
            <a:pPr lvl="1" eaLnBrk="1" hangingPunct="1">
              <a:lnSpc>
                <a:spcPct val="90000"/>
              </a:lnSpc>
            </a:pPr>
            <a:r>
              <a:rPr lang="en-US" sz="3600" smtClean="0"/>
              <a:t>Limited due process for security agencies</a:t>
            </a:r>
          </a:p>
          <a:p>
            <a:pPr lvl="1" eaLnBrk="1" hangingPunct="1">
              <a:lnSpc>
                <a:spcPct val="90000"/>
              </a:lnSpc>
            </a:pPr>
            <a:r>
              <a:rPr lang="en-US" sz="3600" smtClean="0"/>
              <a:t>This was carried over and broadened in the Homeland Security Agency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C972BDE-C2F2-41C1-9A96-6DF0A7F6CD37}" type="slidenum">
              <a:rPr lang="en-US" smtClean="0"/>
              <a:pPr/>
              <a:t>5</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Pros and Cons of the Civil Service</a:t>
            </a:r>
          </a:p>
        </p:txBody>
      </p:sp>
      <p:sp>
        <p:nvSpPr>
          <p:cNvPr id="8196" name="Rectangle 3"/>
          <p:cNvSpPr>
            <a:spLocks noGrp="1" noChangeArrowheads="1"/>
          </p:cNvSpPr>
          <p:nvPr>
            <p:ph type="body" idx="1"/>
          </p:nvPr>
        </p:nvSpPr>
        <p:spPr/>
        <p:txBody>
          <a:bodyPr/>
          <a:lstStyle/>
          <a:p>
            <a:pPr eaLnBrk="1" hangingPunct="1">
              <a:lnSpc>
                <a:spcPct val="80000"/>
              </a:lnSpc>
            </a:pPr>
            <a:r>
              <a:rPr lang="en-US" smtClean="0"/>
              <a:t>Why is it important to you if you want to be a government lawyer?</a:t>
            </a:r>
          </a:p>
          <a:p>
            <a:pPr lvl="1" eaLnBrk="1" hangingPunct="1">
              <a:lnSpc>
                <a:spcPct val="80000"/>
              </a:lnSpc>
            </a:pPr>
            <a:r>
              <a:rPr lang="en-US" smtClean="0"/>
              <a:t>What are the problems with the system?</a:t>
            </a:r>
          </a:p>
          <a:p>
            <a:pPr lvl="1" eaLnBrk="1" hangingPunct="1">
              <a:lnSpc>
                <a:spcPct val="80000"/>
              </a:lnSpc>
            </a:pPr>
            <a:r>
              <a:rPr lang="en-US" smtClean="0"/>
              <a:t>How high should it go?</a:t>
            </a:r>
          </a:p>
          <a:p>
            <a:pPr eaLnBrk="1" hangingPunct="1">
              <a:lnSpc>
                <a:spcPct val="80000"/>
              </a:lnSpc>
            </a:pPr>
            <a:r>
              <a:rPr lang="en-US" smtClean="0"/>
              <a:t>Career track problem for senior people without lucrative outside jobs</a:t>
            </a:r>
          </a:p>
          <a:p>
            <a:pPr lvl="1" eaLnBrk="1" hangingPunct="1">
              <a:lnSpc>
                <a:spcPct val="80000"/>
              </a:lnSpc>
            </a:pPr>
            <a:r>
              <a:rPr lang="en-US" smtClean="0"/>
              <a:t>Public Health Directors</a:t>
            </a:r>
          </a:p>
          <a:p>
            <a:pPr lvl="1" eaLnBrk="1" hangingPunct="1">
              <a:lnSpc>
                <a:spcPct val="80000"/>
              </a:lnSpc>
            </a:pPr>
            <a:r>
              <a:rPr lang="en-US" smtClean="0"/>
              <a:t>Lawyers in specialized areas without private practice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4A3E048-3A82-48A1-9293-47734D1528E2}" type="slidenum">
              <a:rPr lang="en-US" smtClean="0"/>
              <a:pPr/>
              <a:t>6</a:t>
            </a:fld>
            <a:endParaRPr lang="en-US" smtClean="0"/>
          </a:p>
        </p:txBody>
      </p:sp>
      <p:sp>
        <p:nvSpPr>
          <p:cNvPr id="9219" name="Rectangle 2"/>
          <p:cNvSpPr>
            <a:spLocks noGrp="1" noChangeArrowheads="1"/>
          </p:cNvSpPr>
          <p:nvPr>
            <p:ph type="title"/>
          </p:nvPr>
        </p:nvSpPr>
        <p:spPr>
          <a:xfrm>
            <a:off x="1143000" y="228600"/>
            <a:ext cx="7793038" cy="1462088"/>
          </a:xfrm>
        </p:spPr>
        <p:txBody>
          <a:bodyPr/>
          <a:lstStyle/>
          <a:p>
            <a:pPr eaLnBrk="1" hangingPunct="1"/>
            <a:r>
              <a:rPr lang="en-US" i="1" dirty="0" smtClean="0"/>
              <a:t>Buckley v. </a:t>
            </a:r>
            <a:r>
              <a:rPr lang="en-US" i="1" dirty="0" err="1" smtClean="0"/>
              <a:t>Valeo</a:t>
            </a:r>
            <a:r>
              <a:rPr lang="en-US" dirty="0" smtClean="0"/>
              <a:t>, 424 U.S. 1 (1976)</a:t>
            </a:r>
          </a:p>
        </p:txBody>
      </p:sp>
      <p:sp>
        <p:nvSpPr>
          <p:cNvPr id="9220" name="Rectangle 3"/>
          <p:cNvSpPr>
            <a:spLocks noGrp="1" noChangeArrowheads="1"/>
          </p:cNvSpPr>
          <p:nvPr>
            <p:ph type="body" idx="1"/>
          </p:nvPr>
        </p:nvSpPr>
        <p:spPr/>
        <p:txBody>
          <a:bodyPr/>
          <a:lstStyle/>
          <a:p>
            <a:pPr eaLnBrk="1" hangingPunct="1">
              <a:lnSpc>
                <a:spcPct val="80000"/>
              </a:lnSpc>
            </a:pPr>
            <a:r>
              <a:rPr lang="en-US" smtClean="0"/>
              <a:t>Original process for selecting members of the Federal Election Commission (FEC)</a:t>
            </a:r>
          </a:p>
          <a:p>
            <a:pPr lvl="1" eaLnBrk="1" hangingPunct="1">
              <a:lnSpc>
                <a:spcPct val="80000"/>
              </a:lnSpc>
            </a:pPr>
            <a:r>
              <a:rPr lang="en-US" smtClean="0"/>
              <a:t>Two members appointed by the President pro tempore of the Senate, </a:t>
            </a:r>
          </a:p>
          <a:p>
            <a:pPr lvl="1" eaLnBrk="1" hangingPunct="1">
              <a:lnSpc>
                <a:spcPct val="80000"/>
              </a:lnSpc>
            </a:pPr>
            <a:r>
              <a:rPr lang="en-US" smtClean="0"/>
              <a:t>two by the Speaker of the House, and</a:t>
            </a:r>
          </a:p>
          <a:p>
            <a:pPr lvl="1" eaLnBrk="1" hangingPunct="1">
              <a:lnSpc>
                <a:spcPct val="80000"/>
              </a:lnSpc>
            </a:pPr>
            <a:r>
              <a:rPr lang="en-US" smtClean="0"/>
              <a:t>two by the President (all subject to confirmation by both Houses of Congress), and</a:t>
            </a:r>
          </a:p>
          <a:p>
            <a:pPr lvl="1" eaLnBrk="1" hangingPunct="1">
              <a:lnSpc>
                <a:spcPct val="80000"/>
              </a:lnSpc>
            </a:pPr>
            <a:r>
              <a:rPr lang="en-US" smtClean="0"/>
              <a:t>the Secretary of the Senate and the Clerk of the House as ex officio nonvoting members</a:t>
            </a:r>
          </a:p>
          <a:p>
            <a:pPr eaLnBrk="1" hangingPunct="1">
              <a:lnSpc>
                <a:spcPct val="80000"/>
              </a:lnSpc>
            </a:pPr>
            <a:r>
              <a:rPr lang="en-US" smtClean="0"/>
              <a:t> Challenged as an Appointments Clause violation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7E08B5C-9208-425C-B5F7-D6C4C0DEE68A}" type="slidenum">
              <a:rPr lang="en-US" smtClean="0"/>
              <a:pPr/>
              <a:t>7</a:t>
            </a:fld>
            <a:endParaRPr lang="en-US" smtClean="0"/>
          </a:p>
        </p:txBody>
      </p:sp>
      <p:sp>
        <p:nvSpPr>
          <p:cNvPr id="10243" name="Rectangle 2"/>
          <p:cNvSpPr>
            <a:spLocks noGrp="1" noChangeArrowheads="1"/>
          </p:cNvSpPr>
          <p:nvPr>
            <p:ph type="title"/>
          </p:nvPr>
        </p:nvSpPr>
        <p:spPr/>
        <p:txBody>
          <a:bodyPr/>
          <a:lstStyle/>
          <a:p>
            <a:pPr eaLnBrk="1" hangingPunct="1"/>
            <a:r>
              <a:rPr lang="en-US" dirty="0" smtClean="0"/>
              <a:t>The Role of the FEC</a:t>
            </a:r>
          </a:p>
        </p:txBody>
      </p:sp>
      <p:sp>
        <p:nvSpPr>
          <p:cNvPr id="10244" name="Rectangle 3"/>
          <p:cNvSpPr>
            <a:spLocks noGrp="1" noChangeArrowheads="1"/>
          </p:cNvSpPr>
          <p:nvPr>
            <p:ph type="body" idx="1"/>
          </p:nvPr>
        </p:nvSpPr>
        <p:spPr/>
        <p:txBody>
          <a:bodyPr/>
          <a:lstStyle/>
          <a:p>
            <a:pPr eaLnBrk="1" hangingPunct="1"/>
            <a:r>
              <a:rPr lang="en-US" smtClean="0"/>
              <a:t>What does FEC do that is forbidden to Congress?</a:t>
            </a:r>
          </a:p>
          <a:p>
            <a:pPr lvl="1" eaLnBrk="1" hangingPunct="1"/>
            <a:r>
              <a:rPr lang="en-US" smtClean="0"/>
              <a:t>(This is the defining action for an executive branch agency)</a:t>
            </a:r>
          </a:p>
          <a:p>
            <a:pPr eaLnBrk="1" hangingPunct="1"/>
            <a:r>
              <a:rPr lang="en-US" smtClean="0"/>
              <a:t>How does allowing congress to appoint commission members undermine separation of powers? </a:t>
            </a:r>
          </a:p>
          <a:p>
            <a:pPr eaLnBrk="1" hangingPunct="1"/>
            <a:r>
              <a:rPr lang="en-US" smtClean="0"/>
              <a:t>Was the selection process for the FEC commissioners constitutional?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2FE3AFB-410B-4F84-95B8-498B1B75FF60}" type="slidenum">
              <a:rPr lang="en-US" smtClean="0"/>
              <a:pPr/>
              <a:t>8</a:t>
            </a:fld>
            <a:endParaRPr lang="en-US" smtClean="0"/>
          </a:p>
        </p:txBody>
      </p:sp>
      <p:sp>
        <p:nvSpPr>
          <p:cNvPr id="11267" name="Rectangle 2"/>
          <p:cNvSpPr>
            <a:spLocks noGrp="1" noChangeArrowheads="1"/>
          </p:cNvSpPr>
          <p:nvPr>
            <p:ph type="title"/>
          </p:nvPr>
        </p:nvSpPr>
        <p:spPr/>
        <p:txBody>
          <a:bodyPr/>
          <a:lstStyle/>
          <a:p>
            <a:pPr eaLnBrk="1" hangingPunct="1"/>
            <a:r>
              <a:rPr lang="en-US" dirty="0" smtClean="0"/>
              <a:t>The Congressional Budget Office (CBO)</a:t>
            </a:r>
          </a:p>
        </p:txBody>
      </p:sp>
      <p:sp>
        <p:nvSpPr>
          <p:cNvPr id="11268" name="Rectangle 3"/>
          <p:cNvSpPr>
            <a:spLocks noGrp="1" noChangeArrowheads="1"/>
          </p:cNvSpPr>
          <p:nvPr>
            <p:ph type="body" idx="1"/>
          </p:nvPr>
        </p:nvSpPr>
        <p:spPr/>
        <p:txBody>
          <a:bodyPr/>
          <a:lstStyle/>
          <a:p>
            <a:pPr eaLnBrk="1" hangingPunct="1">
              <a:lnSpc>
                <a:spcPct val="90000"/>
              </a:lnSpc>
            </a:pPr>
            <a:r>
              <a:rPr lang="en-US" sz="2800" smtClean="0"/>
              <a:t>The “primary function” of the CBO is to give the House and Senate Committees on the Budget information that “will assist such committees in the discharge of all matters within their jurisdiction.” The CBO also has additional duties, all of which relate to giving Congress information on budget matters.  </a:t>
            </a:r>
          </a:p>
          <a:p>
            <a:pPr eaLnBrk="1" hangingPunct="1">
              <a:lnSpc>
                <a:spcPct val="90000"/>
              </a:lnSpc>
            </a:pPr>
            <a:r>
              <a:rPr lang="en-US" sz="2800" smtClean="0"/>
              <a:t>The Director is appointed for a four-year term by the Speaker of the House of Representatives and the President pro tempore of the Senate.  </a:t>
            </a:r>
          </a:p>
          <a:p>
            <a:pPr eaLnBrk="1" hangingPunct="1">
              <a:lnSpc>
                <a:spcPct val="90000"/>
              </a:lnSpc>
            </a:pPr>
            <a:r>
              <a:rPr lang="en-US" sz="2800" smtClean="0"/>
              <a:t>Does this appointment scheme violate the Appointments Clause?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2B5D670-9CF6-443D-A0A9-9EC83D3D2658}" type="slidenum">
              <a:rPr lang="en-US" smtClean="0"/>
              <a:pPr/>
              <a:t>9</a:t>
            </a:fld>
            <a:endParaRPr lang="en-US" smtClean="0"/>
          </a:p>
        </p:txBody>
      </p:sp>
      <p:sp>
        <p:nvSpPr>
          <p:cNvPr id="12291" name="Rectangle 2"/>
          <p:cNvSpPr>
            <a:spLocks noGrp="1" noChangeArrowheads="1"/>
          </p:cNvSpPr>
          <p:nvPr>
            <p:ph type="title"/>
          </p:nvPr>
        </p:nvSpPr>
        <p:spPr/>
        <p:txBody>
          <a:bodyPr/>
          <a:lstStyle/>
          <a:p>
            <a:pPr eaLnBrk="1" hangingPunct="1"/>
            <a:r>
              <a:rPr lang="en-US" dirty="0" smtClean="0"/>
              <a:t>Washington Airports Authority v. Citizens for the Abatement of Aircraft Noise, Inc. 501 U.S. 252 (1991) (“MWAA”) </a:t>
            </a:r>
          </a:p>
        </p:txBody>
      </p:sp>
      <p:sp>
        <p:nvSpPr>
          <p:cNvPr id="12292" name="Rectangle 3"/>
          <p:cNvSpPr>
            <a:spLocks noGrp="1" noChangeArrowheads="1"/>
          </p:cNvSpPr>
          <p:nvPr>
            <p:ph type="body" idx="1"/>
          </p:nvPr>
        </p:nvSpPr>
        <p:spPr/>
        <p:txBody>
          <a:bodyPr/>
          <a:lstStyle/>
          <a:p>
            <a:pPr eaLnBrk="1" hangingPunct="1"/>
            <a:r>
              <a:rPr lang="en-US" sz="2800" dirty="0" smtClean="0"/>
              <a:t>The federal statute authorized the airport to be run by a state Airport Authority </a:t>
            </a:r>
          </a:p>
          <a:p>
            <a:pPr lvl="1" eaLnBrk="1" hangingPunct="1"/>
            <a:r>
              <a:rPr lang="en-US" sz="2800" dirty="0" smtClean="0"/>
              <a:t>Major decisions of the Airport Authority were subject to the veto of a “Board of Review composed exclusively of Members of Congress.</a:t>
            </a:r>
          </a:p>
          <a:p>
            <a:pPr eaLnBrk="1" hangingPunct="1"/>
            <a:r>
              <a:rPr lang="en-US" sz="2800" dirty="0" smtClean="0"/>
              <a:t>What is the Appointments Clause issue?</a:t>
            </a:r>
          </a:p>
          <a:p>
            <a:pPr eaLnBrk="1" hangingPunct="1"/>
            <a:r>
              <a:rPr lang="en-US" sz="2800" dirty="0" smtClean="0"/>
              <a:t>How does having Congressmen on the board violate Bicameralism and Presentment?</a:t>
            </a:r>
          </a:p>
          <a:p>
            <a:pPr eaLnBrk="1" hangingPunct="1"/>
            <a:endParaRPr lang="en-US" sz="2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708</TotalTime>
  <Words>1216</Words>
  <Application>Microsoft Office PowerPoint</Application>
  <PresentationFormat>On-screen Show (4:3)</PresentationFormat>
  <Paragraphs>108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Blends</vt:lpstr>
      <vt:lpstr>Chapter 2</vt:lpstr>
      <vt:lpstr>Learning Objectives – Limits on Congressional Control of Agencies</vt:lpstr>
      <vt:lpstr>Limits on Congressional Appointments</vt:lpstr>
      <vt:lpstr>Civil Service</vt:lpstr>
      <vt:lpstr>Pros and Cons of the Civil Service</vt:lpstr>
      <vt:lpstr>Buckley v. Valeo, 424 U.S. 1 (1976)</vt:lpstr>
      <vt:lpstr>The Role of the FEC</vt:lpstr>
      <vt:lpstr>The Congressional Budget Office (CBO)</vt:lpstr>
      <vt:lpstr>Washington Airports Authority v. Citizens for the Abatement of Aircraft Noise, Inc. 501 U.S. 252 (1991) (“MWAA”) </vt:lpstr>
      <vt:lpstr>Incompatibility or Ineligibility Clauses</vt:lpstr>
      <vt:lpstr>The Library of Congress</vt:lpstr>
      <vt:lpstr>Does the Library Oversight Violate the Constitution?</vt:lpstr>
      <vt:lpstr>Congressional Removal of Executive and Judicial Branch Officers</vt:lpstr>
      <vt:lpstr>Formal Legislative Review and Oversight of Executive Branch Agencies</vt:lpstr>
      <vt:lpstr>Informal Legislative Review and Oversight</vt:lpstr>
      <vt:lpstr>What is an Earmark?</vt:lpstr>
      <vt:lpstr>Enforcing Earmarks</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edward</dc:creator>
  <cp:lastModifiedBy>Edward Richards</cp:lastModifiedBy>
  <cp:revision>170</cp:revision>
  <dcterms:created xsi:type="dcterms:W3CDTF">2008-01-16T20:46:13Z</dcterms:created>
  <dcterms:modified xsi:type="dcterms:W3CDTF">2014-03-04T21:20:02Z</dcterms:modified>
</cp:coreProperties>
</file>