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49" r:id="rId1"/>
  </p:sldMasterIdLst>
  <p:notesMasterIdLst>
    <p:notesMasterId r:id="rId42"/>
  </p:notesMasterIdLst>
  <p:handoutMasterIdLst>
    <p:handoutMasterId r:id="rId43"/>
  </p:handoutMasterIdLst>
  <p:sldIdLst>
    <p:sldId id="775" r:id="rId2"/>
    <p:sldId id="776" r:id="rId3"/>
    <p:sldId id="756" r:id="rId4"/>
    <p:sldId id="757" r:id="rId5"/>
    <p:sldId id="758" r:id="rId6"/>
    <p:sldId id="759" r:id="rId7"/>
    <p:sldId id="760" r:id="rId8"/>
    <p:sldId id="761" r:id="rId9"/>
    <p:sldId id="762" r:id="rId10"/>
    <p:sldId id="764" r:id="rId11"/>
    <p:sldId id="763" r:id="rId12"/>
    <p:sldId id="765" r:id="rId13"/>
    <p:sldId id="766" r:id="rId14"/>
    <p:sldId id="767" r:id="rId15"/>
    <p:sldId id="768" r:id="rId16"/>
    <p:sldId id="769" r:id="rId17"/>
    <p:sldId id="770" r:id="rId18"/>
    <p:sldId id="771" r:id="rId19"/>
    <p:sldId id="772" r:id="rId20"/>
    <p:sldId id="773" r:id="rId21"/>
    <p:sldId id="774" r:id="rId22"/>
    <p:sldId id="777" r:id="rId23"/>
    <p:sldId id="778" r:id="rId24"/>
    <p:sldId id="779" r:id="rId25"/>
    <p:sldId id="780" r:id="rId26"/>
    <p:sldId id="781" r:id="rId27"/>
    <p:sldId id="782" r:id="rId28"/>
    <p:sldId id="783" r:id="rId29"/>
    <p:sldId id="784" r:id="rId30"/>
    <p:sldId id="785" r:id="rId31"/>
    <p:sldId id="786" r:id="rId32"/>
    <p:sldId id="787" r:id="rId33"/>
    <p:sldId id="788" r:id="rId34"/>
    <p:sldId id="789" r:id="rId35"/>
    <p:sldId id="790" r:id="rId36"/>
    <p:sldId id="791" r:id="rId37"/>
    <p:sldId id="792" r:id="rId38"/>
    <p:sldId id="793" r:id="rId39"/>
    <p:sldId id="794" r:id="rId40"/>
    <p:sldId id="795" r:id="rId41"/>
  </p:sldIdLst>
  <p:sldSz cx="9144000" cy="6858000" type="screen4x3"/>
  <p:notesSz cx="7010400" cy="9296400"/>
  <p:embeddedFontLst>
    <p:embeddedFont>
      <p:font typeface="Arial Narrow" panose="020B0606020202030204" pitchFamily="34" charset="0"/>
      <p:regular r:id="rId44"/>
      <p:bold r:id="rId45"/>
      <p:italic r:id="rId46"/>
      <p:boldItalic r:id="rId47"/>
    </p:embeddedFont>
    <p:embeddedFont>
      <p:font typeface="Tahoma" panose="020B0604030504040204" pitchFamily="34" charset="0"/>
      <p:regular r:id="rId48"/>
      <p:bold r:id="rId49"/>
    </p:embeddedFont>
  </p:embeddedFontLst>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Tahoma"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Tahoma"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Tahoma"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67" autoAdjust="0"/>
    <p:restoredTop sz="86399" autoAdjust="0"/>
  </p:normalViewPr>
  <p:slideViewPr>
    <p:cSldViewPr>
      <p:cViewPr varScale="1">
        <p:scale>
          <a:sx n="105" d="100"/>
          <a:sy n="105" d="100"/>
        </p:scale>
        <p:origin x="-1614" y="-96"/>
      </p:cViewPr>
      <p:guideLst>
        <p:guide orient="horz" pos="2160"/>
        <p:guide pos="2880"/>
      </p:guideLst>
    </p:cSldViewPr>
  </p:slideViewPr>
  <p:outlineViewPr>
    <p:cViewPr>
      <p:scale>
        <a:sx n="33" d="100"/>
        <a:sy n="33" d="100"/>
      </p:scale>
      <p:origin x="0" y="12792"/>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Lst>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font" Target="fonts/font4.fntdata"/><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font" Target="fonts/font3.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font" Target="fonts/font2.fntdata"/><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font" Target="fonts/font6.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font" Target="fonts/font1.fntdata"/><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48" Type="http://schemas.openxmlformats.org/officeDocument/2006/relationships/font" Target="fonts/font5.fntdata"/><Relationship Id="rId8" Type="http://schemas.openxmlformats.org/officeDocument/2006/relationships/slide" Target="slides/slide7.xml"/><Relationship Id="rId51" Type="http://schemas.openxmlformats.org/officeDocument/2006/relationships/viewProps" Target="viewProps.xml"/></Relationships>
</file>

<file path=ppt/_rels/viewProps.xml.rels><?xml version="1.0" encoding="UTF-8" standalone="yes"?>
<Relationships xmlns="http://schemas.openxmlformats.org/package/2006/relationships"><Relationship Id="rId8" Type="http://schemas.openxmlformats.org/officeDocument/2006/relationships/slide" Target="slides/slide11.xml"/><Relationship Id="rId13" Type="http://schemas.openxmlformats.org/officeDocument/2006/relationships/slide" Target="slides/slide17.xml"/><Relationship Id="rId3" Type="http://schemas.openxmlformats.org/officeDocument/2006/relationships/slide" Target="slides/slide4.xml"/><Relationship Id="rId7" Type="http://schemas.openxmlformats.org/officeDocument/2006/relationships/slide" Target="slides/slide10.xml"/><Relationship Id="rId12" Type="http://schemas.openxmlformats.org/officeDocument/2006/relationships/slide" Target="slides/slide16.xml"/><Relationship Id="rId2" Type="http://schemas.openxmlformats.org/officeDocument/2006/relationships/slide" Target="slides/slide3.xml"/><Relationship Id="rId16" Type="http://schemas.openxmlformats.org/officeDocument/2006/relationships/slide" Target="slides/slide36.xml"/><Relationship Id="rId1" Type="http://schemas.openxmlformats.org/officeDocument/2006/relationships/slide" Target="slides/slide1.xml"/><Relationship Id="rId6" Type="http://schemas.openxmlformats.org/officeDocument/2006/relationships/slide" Target="slides/slide9.xml"/><Relationship Id="rId11" Type="http://schemas.openxmlformats.org/officeDocument/2006/relationships/slide" Target="slides/slide15.xml"/><Relationship Id="rId5" Type="http://schemas.openxmlformats.org/officeDocument/2006/relationships/slide" Target="slides/slide8.xml"/><Relationship Id="rId15" Type="http://schemas.openxmlformats.org/officeDocument/2006/relationships/slide" Target="slides/slide35.xml"/><Relationship Id="rId10" Type="http://schemas.openxmlformats.org/officeDocument/2006/relationships/slide" Target="slides/slide14.xml"/><Relationship Id="rId4" Type="http://schemas.openxmlformats.org/officeDocument/2006/relationships/slide" Target="slides/slide7.xml"/><Relationship Id="rId9" Type="http://schemas.openxmlformats.org/officeDocument/2006/relationships/slide" Target="slides/slide13.xml"/><Relationship Id="rId14"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12386"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912387" name="Rectangle 3"/>
          <p:cNvSpPr>
            <a:spLocks noGrp="1" noChangeArrowheads="1"/>
          </p:cNvSpPr>
          <p:nvPr>
            <p:ph type="dt" sz="quarter"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912388" name="Rectangle 4"/>
          <p:cNvSpPr>
            <a:spLocks noGrp="1" noChangeArrowheads="1"/>
          </p:cNvSpPr>
          <p:nvPr>
            <p:ph type="ftr" sz="quarter" idx="2"/>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912389" name="Rectangle 5"/>
          <p:cNvSpPr>
            <a:spLocks noGrp="1" noChangeArrowheads="1"/>
          </p:cNvSpPr>
          <p:nvPr>
            <p:ph type="sldNum" sz="quarter" idx="3"/>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26BE38B3-8EEF-4CC1-8C35-A0552FBECDFF}" type="slidenum">
              <a:rPr lang="en-US"/>
              <a:pPr>
                <a:defRPr/>
              </a:pPr>
              <a:t>‹#›</a:t>
            </a:fld>
            <a:endParaRPr lang="en-US"/>
          </a:p>
        </p:txBody>
      </p:sp>
    </p:spTree>
    <p:extLst>
      <p:ext uri="{BB962C8B-B14F-4D97-AF65-F5344CB8AC3E}">
        <p14:creationId xmlns:p14="http://schemas.microsoft.com/office/powerpoint/2010/main" val="10647745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3634"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defTabSz="931863" eaLnBrk="1" hangingPunct="1">
              <a:defRPr sz="1200">
                <a:latin typeface="Arial" charset="0"/>
              </a:defRPr>
            </a:lvl1pPr>
          </a:lstStyle>
          <a:p>
            <a:pPr>
              <a:defRPr/>
            </a:pPr>
            <a:endParaRPr lang="en-US"/>
          </a:p>
        </p:txBody>
      </p:sp>
      <p:sp>
        <p:nvSpPr>
          <p:cNvPr id="453635" name="Rectangle 3"/>
          <p:cNvSpPr>
            <a:spLocks noGrp="1" noChangeArrowheads="1"/>
          </p:cNvSpPr>
          <p:nvPr>
            <p:ph type="dt"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defTabSz="931863" eaLnBrk="1" hangingPunct="1">
              <a:defRPr sz="1200">
                <a:latin typeface="Arial" charset="0"/>
              </a:defRPr>
            </a:lvl1pPr>
          </a:lstStyle>
          <a:p>
            <a:pPr>
              <a:defRPr/>
            </a:pPr>
            <a:endParaRPr lang="en-US"/>
          </a:p>
        </p:txBody>
      </p:sp>
      <p:sp>
        <p:nvSpPr>
          <p:cNvPr id="60420"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53637" name="Rectangle 5"/>
          <p:cNvSpPr>
            <a:spLocks noGrp="1" noChangeArrowheads="1"/>
          </p:cNvSpPr>
          <p:nvPr>
            <p:ph type="body" sz="quarter" idx="3"/>
          </p:nvPr>
        </p:nvSpPr>
        <p:spPr bwMode="auto">
          <a:xfrm>
            <a:off x="701675" y="4416425"/>
            <a:ext cx="560705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53638" name="Rectangle 6"/>
          <p:cNvSpPr>
            <a:spLocks noGrp="1" noChangeArrowheads="1"/>
          </p:cNvSpPr>
          <p:nvPr>
            <p:ph type="ftr" sz="quarter" idx="4"/>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defTabSz="931863" eaLnBrk="1" hangingPunct="1">
              <a:defRPr sz="1200">
                <a:latin typeface="Arial" charset="0"/>
              </a:defRPr>
            </a:lvl1pPr>
          </a:lstStyle>
          <a:p>
            <a:pPr>
              <a:defRPr/>
            </a:pPr>
            <a:endParaRPr lang="en-US"/>
          </a:p>
        </p:txBody>
      </p:sp>
      <p:sp>
        <p:nvSpPr>
          <p:cNvPr id="453639" name="Rectangle 7"/>
          <p:cNvSpPr>
            <a:spLocks noGrp="1" noChangeArrowheads="1"/>
          </p:cNvSpPr>
          <p:nvPr>
            <p:ph type="sldNum" sz="quarter" idx="5"/>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defTabSz="931863" eaLnBrk="1" hangingPunct="1">
              <a:defRPr sz="1200">
                <a:latin typeface="Arial" charset="0"/>
              </a:defRPr>
            </a:lvl1pPr>
          </a:lstStyle>
          <a:p>
            <a:pPr>
              <a:defRPr/>
            </a:pPr>
            <a:fld id="{8E0C1DE4-7B3C-4197-AB89-B48D84D0BB60}" type="slidenum">
              <a:rPr lang="en-US"/>
              <a:pPr>
                <a:defRPr/>
              </a:pPr>
              <a:t>‹#›</a:t>
            </a:fld>
            <a:endParaRPr lang="en-US"/>
          </a:p>
        </p:txBody>
      </p:sp>
    </p:spTree>
    <p:extLst>
      <p:ext uri="{BB962C8B-B14F-4D97-AF65-F5344CB8AC3E}">
        <p14:creationId xmlns:p14="http://schemas.microsoft.com/office/powerpoint/2010/main" val="3454595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084"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smtClean="0"/>
              <a:t>Click to edit Master title style</a:t>
            </a:r>
          </a:p>
        </p:txBody>
      </p:sp>
      <p:sp>
        <p:nvSpPr>
          <p:cNvPr id="3085"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144A7FF8-7C9A-4DF2-9BB0-CC17AF813178}" type="slidenum">
              <a:rPr lang="en-US"/>
              <a:pPr>
                <a:defRPr/>
              </a:pPr>
              <a:t>‹#›</a:t>
            </a:fld>
            <a:endParaRPr lang="en-US"/>
          </a:p>
        </p:txBody>
      </p:sp>
    </p:spTree>
    <p:extLst>
      <p:ext uri="{BB962C8B-B14F-4D97-AF65-F5344CB8AC3E}">
        <p14:creationId xmlns:p14="http://schemas.microsoft.com/office/powerpoint/2010/main" val="29489079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5BAD66DE-3750-4299-9631-9ED3B1B5E3B8}" type="slidenum">
              <a:rPr lang="en-US"/>
              <a:pPr>
                <a:defRPr/>
              </a:pPr>
              <a:t>‹#›</a:t>
            </a:fld>
            <a:endParaRPr lang="en-US"/>
          </a:p>
        </p:txBody>
      </p:sp>
    </p:spTree>
    <p:extLst>
      <p:ext uri="{BB962C8B-B14F-4D97-AF65-F5344CB8AC3E}">
        <p14:creationId xmlns:p14="http://schemas.microsoft.com/office/powerpoint/2010/main" val="2237532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BCBB4E79-BFF2-4A15-91D5-C36DB90B452B}" type="slidenum">
              <a:rPr lang="en-US"/>
              <a:pPr>
                <a:defRPr/>
              </a:pPr>
              <a:t>‹#›</a:t>
            </a:fld>
            <a:endParaRPr lang="en-US"/>
          </a:p>
        </p:txBody>
      </p:sp>
    </p:spTree>
    <p:extLst>
      <p:ext uri="{BB962C8B-B14F-4D97-AF65-F5344CB8AC3E}">
        <p14:creationId xmlns:p14="http://schemas.microsoft.com/office/powerpoint/2010/main" val="19445888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1462087"/>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304800" y="2057400"/>
            <a:ext cx="8534400" cy="4495800"/>
          </a:xfrm>
        </p:spPr>
        <p:txBody>
          <a:bodyPr/>
          <a:lstStyle/>
          <a:p>
            <a:pPr lvl="0"/>
            <a:endParaRPr lang="en-US" noProof="0" smtClean="0"/>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F21994EA-6F70-41D3-99A7-68CFB18C6C6F}" type="slidenum">
              <a:rPr lang="en-US"/>
              <a:pPr>
                <a:defRPr/>
              </a:pPr>
              <a:t>‹#›</a:t>
            </a:fld>
            <a:endParaRPr lang="en-US"/>
          </a:p>
        </p:txBody>
      </p:sp>
    </p:spTree>
    <p:extLst>
      <p:ext uri="{BB962C8B-B14F-4D97-AF65-F5344CB8AC3E}">
        <p14:creationId xmlns:p14="http://schemas.microsoft.com/office/powerpoint/2010/main" val="1269291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293FD4C2-0F4D-48AB-A971-FF623F5A06AF}" type="slidenum">
              <a:rPr lang="en-US"/>
              <a:pPr>
                <a:defRPr/>
              </a:pPr>
              <a:t>‹#›</a:t>
            </a:fld>
            <a:endParaRPr lang="en-US"/>
          </a:p>
        </p:txBody>
      </p:sp>
    </p:spTree>
    <p:extLst>
      <p:ext uri="{BB962C8B-B14F-4D97-AF65-F5344CB8AC3E}">
        <p14:creationId xmlns:p14="http://schemas.microsoft.com/office/powerpoint/2010/main" val="1122364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BCBF6F4D-C59D-45CB-AA7E-E72667B10529}" type="slidenum">
              <a:rPr lang="en-US"/>
              <a:pPr>
                <a:defRPr/>
              </a:pPr>
              <a:t>‹#›</a:t>
            </a:fld>
            <a:endParaRPr lang="en-US"/>
          </a:p>
        </p:txBody>
      </p:sp>
    </p:spTree>
    <p:extLst>
      <p:ext uri="{BB962C8B-B14F-4D97-AF65-F5344CB8AC3E}">
        <p14:creationId xmlns:p14="http://schemas.microsoft.com/office/powerpoint/2010/main" val="2441673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96E2A0D1-3B7D-4AE5-897F-88F2C634EB8A}" type="slidenum">
              <a:rPr lang="en-US"/>
              <a:pPr>
                <a:defRPr/>
              </a:pPr>
              <a:t>‹#›</a:t>
            </a:fld>
            <a:endParaRPr lang="en-US"/>
          </a:p>
        </p:txBody>
      </p:sp>
    </p:spTree>
    <p:extLst>
      <p:ext uri="{BB962C8B-B14F-4D97-AF65-F5344CB8AC3E}">
        <p14:creationId xmlns:p14="http://schemas.microsoft.com/office/powerpoint/2010/main" val="6180671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A5017AF9-8A05-4330-ABA0-9740DC8A22EF}" type="slidenum">
              <a:rPr lang="en-US"/>
              <a:pPr>
                <a:defRPr/>
              </a:pPr>
              <a:t>‹#›</a:t>
            </a:fld>
            <a:endParaRPr lang="en-US"/>
          </a:p>
        </p:txBody>
      </p:sp>
    </p:spTree>
    <p:extLst>
      <p:ext uri="{BB962C8B-B14F-4D97-AF65-F5344CB8AC3E}">
        <p14:creationId xmlns:p14="http://schemas.microsoft.com/office/powerpoint/2010/main" val="33777202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30A9B4B9-1546-472E-BAC4-09667FB3D540}" type="slidenum">
              <a:rPr lang="en-US"/>
              <a:pPr>
                <a:defRPr/>
              </a:pPr>
              <a:t>‹#›</a:t>
            </a:fld>
            <a:endParaRPr lang="en-US"/>
          </a:p>
        </p:txBody>
      </p:sp>
    </p:spTree>
    <p:extLst>
      <p:ext uri="{BB962C8B-B14F-4D97-AF65-F5344CB8AC3E}">
        <p14:creationId xmlns:p14="http://schemas.microsoft.com/office/powerpoint/2010/main" val="15797023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5FAB0C1D-7757-426C-B83D-DCCDEDE6101B}" type="slidenum">
              <a:rPr lang="en-US"/>
              <a:pPr>
                <a:defRPr/>
              </a:pPr>
              <a:t>‹#›</a:t>
            </a:fld>
            <a:endParaRPr lang="en-US"/>
          </a:p>
        </p:txBody>
      </p:sp>
    </p:spTree>
    <p:extLst>
      <p:ext uri="{BB962C8B-B14F-4D97-AF65-F5344CB8AC3E}">
        <p14:creationId xmlns:p14="http://schemas.microsoft.com/office/powerpoint/2010/main" val="30998946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817F0708-30EB-450F-BA3B-9C7F286800D5}" type="slidenum">
              <a:rPr lang="en-US"/>
              <a:pPr>
                <a:defRPr/>
              </a:pPr>
              <a:t>‹#›</a:t>
            </a:fld>
            <a:endParaRPr lang="en-US"/>
          </a:p>
        </p:txBody>
      </p:sp>
    </p:spTree>
    <p:extLst>
      <p:ext uri="{BB962C8B-B14F-4D97-AF65-F5344CB8AC3E}">
        <p14:creationId xmlns:p14="http://schemas.microsoft.com/office/powerpoint/2010/main" val="7898179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DD18FA22-797C-4B5E-82AE-438EFAE15213}" type="slidenum">
              <a:rPr lang="en-US"/>
              <a:pPr>
                <a:defRPr/>
              </a:pPr>
              <a:t>‹#›</a:t>
            </a:fld>
            <a:endParaRPr lang="en-US"/>
          </a:p>
        </p:txBody>
      </p:sp>
    </p:spTree>
    <p:extLst>
      <p:ext uri="{BB962C8B-B14F-4D97-AF65-F5344CB8AC3E}">
        <p14:creationId xmlns:p14="http://schemas.microsoft.com/office/powerpoint/2010/main" val="6602004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9"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endParaRPr lang="en-US"/>
          </a:p>
        </p:txBody>
      </p:sp>
      <p:sp>
        <p:nvSpPr>
          <p:cNvPr id="2060"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en-US"/>
          </a:p>
        </p:txBody>
      </p:sp>
      <p:sp>
        <p:nvSpPr>
          <p:cNvPr id="2061"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C92FCC34-2CEA-4505-B9C1-3B54234DFD3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91" r:id="rId1"/>
    <p:sldLayoutId id="2147483780" r:id="rId2"/>
    <p:sldLayoutId id="2147483781" r:id="rId3"/>
    <p:sldLayoutId id="2147483782" r:id="rId4"/>
    <p:sldLayoutId id="2147483783" r:id="rId5"/>
    <p:sldLayoutId id="2147483784" r:id="rId6"/>
    <p:sldLayoutId id="2147483785" r:id="rId7"/>
    <p:sldLayoutId id="2147483786" r:id="rId8"/>
    <p:sldLayoutId id="2147483787" r:id="rId9"/>
    <p:sldLayoutId id="2147483788" r:id="rId10"/>
    <p:sldLayoutId id="2147483789" r:id="rId11"/>
    <p:sldLayoutId id="2147483790" r:id="rId12"/>
  </p:sldLayoutIdLst>
  <p:hf hdr="0" ftr="0" dt="0"/>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Narrow" pitchFamily="34" charset="0"/>
        </a:defRPr>
      </a:lvl2pPr>
      <a:lvl3pPr algn="l" rtl="0" eaLnBrk="0" fontAlgn="base" hangingPunct="0">
        <a:spcBef>
          <a:spcPct val="0"/>
        </a:spcBef>
        <a:spcAft>
          <a:spcPct val="0"/>
        </a:spcAft>
        <a:defRPr sz="3600" b="1">
          <a:solidFill>
            <a:schemeClr val="tx1"/>
          </a:solidFill>
          <a:latin typeface="Arial Narrow" pitchFamily="34" charset="0"/>
        </a:defRPr>
      </a:lvl3pPr>
      <a:lvl4pPr algn="l" rtl="0" eaLnBrk="0" fontAlgn="base" hangingPunct="0">
        <a:spcBef>
          <a:spcPct val="0"/>
        </a:spcBef>
        <a:spcAft>
          <a:spcPct val="0"/>
        </a:spcAft>
        <a:defRPr sz="3600" b="1">
          <a:solidFill>
            <a:schemeClr val="tx1"/>
          </a:solidFill>
          <a:latin typeface="Arial Narrow" pitchFamily="34" charset="0"/>
        </a:defRPr>
      </a:lvl4pPr>
      <a:lvl5pPr algn="l" rtl="0" eaLnBrk="0" fontAlgn="base" hangingPunct="0">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3200" b="1">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biotech.law.lsu.edu/cases/adlaw/Pillsbury.htm#Senator_Kefauver"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biotech.law.lsu.edu/Courses/study_aids/adlaw/551.htm"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biotech.law.lsu.edu/cases/la/adlaw/apa/LAAPA03.htm"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www.federalregister.gov/" TargetMode="External"/><Relationship Id="rId2" Type="http://schemas.openxmlformats.org/officeDocument/2006/relationships/hyperlink" Target="http://biotech.law.lsu.edu/Courses/study_aids/adlaw/553.htm" TargetMode="External"/><Relationship Id="rId1" Type="http://schemas.openxmlformats.org/officeDocument/2006/relationships/slideLayout" Target="../slideLayouts/slideLayout2.xml"/><Relationship Id="rId5" Type="http://schemas.openxmlformats.org/officeDocument/2006/relationships/hyperlink" Target="http://www.regulations.gov/" TargetMode="External"/><Relationship Id="rId4" Type="http://schemas.openxmlformats.org/officeDocument/2006/relationships/hyperlink" Target="http://doa.louisiana.gov/osr/reg/register.htm"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6"/>
          <p:cNvSpPr>
            <a:spLocks noGrp="1" noChangeArrowheads="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D0EDFF58-52A6-45B3-AF98-6494DB0DB9AC}" type="slidenum">
              <a:rPr lang="en-US" smtClean="0">
                <a:solidFill>
                  <a:schemeClr val="bg2"/>
                </a:solidFill>
              </a:rPr>
              <a:pPr/>
              <a:t>1</a:t>
            </a:fld>
            <a:endParaRPr lang="en-US" smtClean="0">
              <a:solidFill>
                <a:schemeClr val="bg2"/>
              </a:solidFill>
            </a:endParaRPr>
          </a:p>
        </p:txBody>
      </p:sp>
      <p:sp>
        <p:nvSpPr>
          <p:cNvPr id="3075" name="Rectangle 2"/>
          <p:cNvSpPr>
            <a:spLocks noGrp="1" noChangeArrowheads="1"/>
          </p:cNvSpPr>
          <p:nvPr>
            <p:ph type="ctrTitle"/>
          </p:nvPr>
        </p:nvSpPr>
        <p:spPr/>
        <p:txBody>
          <a:bodyPr/>
          <a:lstStyle/>
          <a:p>
            <a:pPr eaLnBrk="1" hangingPunct="1"/>
            <a:r>
              <a:rPr lang="en-US" dirty="0" smtClean="0"/>
              <a:t>Consolidated Slides for Feb 14 Make Up</a:t>
            </a:r>
            <a:endParaRPr lang="en-US" dirty="0" smtClean="0"/>
          </a:p>
        </p:txBody>
      </p:sp>
      <p:sp>
        <p:nvSpPr>
          <p:cNvPr id="3076" name="Rectangle 3"/>
          <p:cNvSpPr>
            <a:spLocks noGrp="1" noChangeArrowheads="1"/>
          </p:cNvSpPr>
          <p:nvPr>
            <p:ph type="subTitle" idx="1"/>
          </p:nvPr>
        </p:nvSpPr>
        <p:spPr/>
        <p:txBody>
          <a:bodyPr/>
          <a:lstStyle/>
          <a:p>
            <a:pPr eaLnBrk="1" hangingPunct="1"/>
            <a:endParaRPr lang="en-US" dirty="0" smtClean="0"/>
          </a:p>
        </p:txBody>
      </p:sp>
    </p:spTree>
    <p:extLst>
      <p:ext uri="{BB962C8B-B14F-4D97-AF65-F5344CB8AC3E}">
        <p14:creationId xmlns:p14="http://schemas.microsoft.com/office/powerpoint/2010/main" val="28241430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59575104-EEEF-4968-BDB3-32EA1A32C473}" type="slidenum">
              <a:rPr lang="en-US" smtClean="0"/>
              <a:pPr/>
              <a:t>10</a:t>
            </a:fld>
            <a:endParaRPr lang="en-US" smtClean="0"/>
          </a:p>
        </p:txBody>
      </p:sp>
      <p:sp>
        <p:nvSpPr>
          <p:cNvPr id="20483" name="Rectangle 2"/>
          <p:cNvSpPr>
            <a:spLocks noGrp="1" noChangeArrowheads="1"/>
          </p:cNvSpPr>
          <p:nvPr>
            <p:ph type="title"/>
          </p:nvPr>
        </p:nvSpPr>
        <p:spPr/>
        <p:txBody>
          <a:bodyPr/>
          <a:lstStyle/>
          <a:p>
            <a:pPr eaLnBrk="1" hangingPunct="1"/>
            <a:r>
              <a:rPr lang="en-US" i="1" dirty="0" smtClean="0"/>
              <a:t>Board of Curators of the Univ. of Missouri v. Horowitz</a:t>
            </a:r>
            <a:r>
              <a:rPr lang="en-US" dirty="0" smtClean="0"/>
              <a:t>, 435 U.S. 78 (1978) </a:t>
            </a:r>
          </a:p>
        </p:txBody>
      </p:sp>
      <p:sp>
        <p:nvSpPr>
          <p:cNvPr id="20484" name="Rectangle 3"/>
          <p:cNvSpPr>
            <a:spLocks noGrp="1" noChangeArrowheads="1"/>
          </p:cNvSpPr>
          <p:nvPr>
            <p:ph type="body" idx="1"/>
          </p:nvPr>
        </p:nvSpPr>
        <p:spPr/>
        <p:txBody>
          <a:bodyPr/>
          <a:lstStyle/>
          <a:p>
            <a:pPr eaLnBrk="1" hangingPunct="1"/>
            <a:r>
              <a:rPr lang="en-US" dirty="0" smtClean="0"/>
              <a:t>Academic suspension case for a medical student</a:t>
            </a:r>
          </a:p>
          <a:p>
            <a:pPr eaLnBrk="1" hangingPunct="1"/>
            <a:r>
              <a:rPr lang="en-US" dirty="0" smtClean="0"/>
              <a:t>What due process did the court require?</a:t>
            </a:r>
          </a:p>
          <a:p>
            <a:pPr eaLnBrk="1" hangingPunct="1"/>
            <a:r>
              <a:rPr lang="en-US" dirty="0" smtClean="0"/>
              <a:t>What was the </a:t>
            </a:r>
            <a:r>
              <a:rPr lang="en-US" i="1" dirty="0" smtClean="0"/>
              <a:t>Mathews</a:t>
            </a:r>
            <a:r>
              <a:rPr lang="en-US" dirty="0" smtClean="0"/>
              <a:t> analysis</a:t>
            </a:r>
            <a:r>
              <a:rPr lang="en-US" dirty="0" smtClean="0"/>
              <a:t>?</a:t>
            </a:r>
          </a:p>
          <a:p>
            <a:pPr lvl="1" eaLnBrk="1" hangingPunct="1"/>
            <a:r>
              <a:rPr lang="en-US" dirty="0" smtClean="0"/>
              <a:t>What would be the costs of having due process for every failing student?</a:t>
            </a:r>
          </a:p>
          <a:p>
            <a:pPr lvl="1" eaLnBrk="1" hangingPunct="1"/>
            <a:r>
              <a:rPr lang="en-US" dirty="0" smtClean="0"/>
              <a:t>What would be the facts at issue?</a:t>
            </a:r>
            <a:endParaRPr lang="en-US" dirty="0" smtClean="0"/>
          </a:p>
          <a:p>
            <a:pPr eaLnBrk="1" hangingPunct="1"/>
            <a:r>
              <a:rPr lang="en-US" dirty="0" smtClean="0"/>
              <a:t>Would this analysis differ if this had been a disciplinary suspension?</a:t>
            </a:r>
          </a:p>
        </p:txBody>
      </p:sp>
    </p:spTree>
    <p:extLst>
      <p:ext uri="{BB962C8B-B14F-4D97-AF65-F5344CB8AC3E}">
        <p14:creationId xmlns:p14="http://schemas.microsoft.com/office/powerpoint/2010/main" val="29886460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1DE31D9C-81C0-4DEA-85EA-B8B30B740EDB}" type="slidenum">
              <a:rPr lang="en-US" smtClean="0"/>
              <a:pPr/>
              <a:t>11</a:t>
            </a:fld>
            <a:endParaRPr lang="en-US" smtClean="0"/>
          </a:p>
        </p:txBody>
      </p:sp>
      <p:sp>
        <p:nvSpPr>
          <p:cNvPr id="21507" name="Rectangle 2"/>
          <p:cNvSpPr>
            <a:spLocks noGrp="1" noChangeArrowheads="1"/>
          </p:cNvSpPr>
          <p:nvPr>
            <p:ph type="title"/>
          </p:nvPr>
        </p:nvSpPr>
        <p:spPr/>
        <p:txBody>
          <a:bodyPr/>
          <a:lstStyle/>
          <a:p>
            <a:pPr eaLnBrk="1" hangingPunct="1"/>
            <a:r>
              <a:rPr lang="en-US" dirty="0" smtClean="0"/>
              <a:t>Law School Disciple and Due Process</a:t>
            </a:r>
          </a:p>
        </p:txBody>
      </p:sp>
      <p:sp>
        <p:nvSpPr>
          <p:cNvPr id="21508" name="Rectangle 3"/>
          <p:cNvSpPr>
            <a:spLocks noGrp="1" noChangeArrowheads="1"/>
          </p:cNvSpPr>
          <p:nvPr>
            <p:ph type="body" idx="1"/>
          </p:nvPr>
        </p:nvSpPr>
        <p:spPr/>
        <p:txBody>
          <a:bodyPr/>
          <a:lstStyle/>
          <a:p>
            <a:pPr eaLnBrk="1" hangingPunct="1"/>
            <a:r>
              <a:rPr lang="en-US" sz="2800" dirty="0" smtClean="0"/>
              <a:t>Why does </a:t>
            </a:r>
            <a:r>
              <a:rPr lang="en-US" sz="2800" i="1" dirty="0" smtClean="0"/>
              <a:t>Mathews</a:t>
            </a:r>
            <a:r>
              <a:rPr lang="en-US" sz="2800" dirty="0" smtClean="0"/>
              <a:t> result in different standards for academic and disciplinary suspensions?</a:t>
            </a:r>
            <a:endParaRPr lang="en-US" sz="2800" dirty="0" smtClean="0"/>
          </a:p>
          <a:p>
            <a:pPr lvl="1" eaLnBrk="1" hangingPunct="1"/>
            <a:r>
              <a:rPr lang="en-US" sz="2800" dirty="0" smtClean="0"/>
              <a:t>How </a:t>
            </a:r>
            <a:r>
              <a:rPr lang="en-US" sz="2800" dirty="0" smtClean="0"/>
              <a:t>do we tell whether it is an academic or disciplinary issue?</a:t>
            </a:r>
          </a:p>
          <a:p>
            <a:pPr lvl="1" eaLnBrk="1" hangingPunct="1"/>
            <a:r>
              <a:rPr lang="en-US" sz="2800" dirty="0" smtClean="0"/>
              <a:t>What about plagiarism? Cheating?</a:t>
            </a:r>
          </a:p>
          <a:p>
            <a:pPr eaLnBrk="1" hangingPunct="1"/>
            <a:r>
              <a:rPr lang="en-US" sz="2800" dirty="0" smtClean="0"/>
              <a:t>What </a:t>
            </a:r>
            <a:r>
              <a:rPr lang="en-US" sz="2800" dirty="0" smtClean="0"/>
              <a:t>is the role of special expertise and deference</a:t>
            </a:r>
            <a:r>
              <a:rPr lang="en-US" sz="2800" dirty="0" smtClean="0"/>
              <a:t>?</a:t>
            </a:r>
          </a:p>
          <a:p>
            <a:pPr lvl="1" eaLnBrk="1" hangingPunct="1"/>
            <a:r>
              <a:rPr lang="en-US" sz="2800" dirty="0" smtClean="0"/>
              <a:t>Is this just judicial deference to agency expertise and policy making, with the school as agency?</a:t>
            </a:r>
            <a:endParaRPr lang="en-US" sz="2800" dirty="0" smtClean="0"/>
          </a:p>
        </p:txBody>
      </p:sp>
    </p:spTree>
    <p:extLst>
      <p:ext uri="{BB962C8B-B14F-4D97-AF65-F5344CB8AC3E}">
        <p14:creationId xmlns:p14="http://schemas.microsoft.com/office/powerpoint/2010/main" val="15169417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6"/>
          <p:cNvSpPr>
            <a:spLocks noGrp="1" noChangeArrowheads="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98F98488-C1C7-4BE0-80D8-CA77834671D4}" type="slidenum">
              <a:rPr lang="en-US" smtClean="0">
                <a:solidFill>
                  <a:schemeClr val="bg2"/>
                </a:solidFill>
              </a:rPr>
              <a:pPr/>
              <a:t>12</a:t>
            </a:fld>
            <a:endParaRPr lang="en-US" smtClean="0">
              <a:solidFill>
                <a:schemeClr val="bg2"/>
              </a:solidFill>
            </a:endParaRPr>
          </a:p>
        </p:txBody>
      </p:sp>
      <p:sp>
        <p:nvSpPr>
          <p:cNvPr id="23555" name="Rectangle 2"/>
          <p:cNvSpPr>
            <a:spLocks noGrp="1" noChangeArrowheads="1"/>
          </p:cNvSpPr>
          <p:nvPr>
            <p:ph type="ctrTitle"/>
          </p:nvPr>
        </p:nvSpPr>
        <p:spPr/>
        <p:txBody>
          <a:bodyPr/>
          <a:lstStyle/>
          <a:p>
            <a:pPr eaLnBrk="1" hangingPunct="1"/>
            <a:r>
              <a:rPr lang="en-US" dirty="0" smtClean="0"/>
              <a:t>Bias in Administrative Hearings</a:t>
            </a:r>
          </a:p>
        </p:txBody>
      </p:sp>
      <p:sp>
        <p:nvSpPr>
          <p:cNvPr id="23556" name="Rectangle 3"/>
          <p:cNvSpPr>
            <a:spLocks noGrp="1" noChangeArrowheads="1"/>
          </p:cNvSpPr>
          <p:nvPr>
            <p:ph type="subTitle" idx="1"/>
          </p:nvPr>
        </p:nvSpPr>
        <p:spPr/>
        <p:txBody>
          <a:bodyPr/>
          <a:lstStyle/>
          <a:p>
            <a:pPr eaLnBrk="1" hangingPunct="1"/>
            <a:endParaRPr lang="en-US" smtClean="0"/>
          </a:p>
        </p:txBody>
      </p:sp>
    </p:spTree>
    <p:extLst>
      <p:ext uri="{BB962C8B-B14F-4D97-AF65-F5344CB8AC3E}">
        <p14:creationId xmlns:p14="http://schemas.microsoft.com/office/powerpoint/2010/main" val="32580051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5F839F09-BAEB-47E9-963D-AB5E803060AB}" type="slidenum">
              <a:rPr lang="en-US" smtClean="0"/>
              <a:pPr/>
              <a:t>13</a:t>
            </a:fld>
            <a:endParaRPr lang="en-US" smtClean="0"/>
          </a:p>
        </p:txBody>
      </p:sp>
      <p:sp>
        <p:nvSpPr>
          <p:cNvPr id="24579" name="Rectangle 2"/>
          <p:cNvSpPr>
            <a:spLocks noGrp="1" noChangeArrowheads="1"/>
          </p:cNvSpPr>
          <p:nvPr>
            <p:ph type="title"/>
          </p:nvPr>
        </p:nvSpPr>
        <p:spPr/>
        <p:txBody>
          <a:bodyPr/>
          <a:lstStyle/>
          <a:p>
            <a:pPr eaLnBrk="1" hangingPunct="1"/>
            <a:r>
              <a:rPr lang="en-US" dirty="0" smtClean="0"/>
              <a:t>What does a Right to an Impartial Judge Mean?</a:t>
            </a:r>
          </a:p>
        </p:txBody>
      </p:sp>
      <p:sp>
        <p:nvSpPr>
          <p:cNvPr id="24580" name="Rectangle 3"/>
          <p:cNvSpPr>
            <a:spLocks noGrp="1" noChangeArrowheads="1"/>
          </p:cNvSpPr>
          <p:nvPr>
            <p:ph type="body" idx="1"/>
          </p:nvPr>
        </p:nvSpPr>
        <p:spPr/>
        <p:txBody>
          <a:bodyPr/>
          <a:lstStyle/>
          <a:p>
            <a:pPr eaLnBrk="1" hangingPunct="1"/>
            <a:r>
              <a:rPr lang="en-US" smtClean="0"/>
              <a:t>What are sources of bias?</a:t>
            </a:r>
          </a:p>
          <a:p>
            <a:pPr lvl="1" eaLnBrk="1" hangingPunct="1"/>
            <a:r>
              <a:rPr lang="en-US" smtClean="0"/>
              <a:t>How is the analysis different for agencies than for Article III courts?</a:t>
            </a:r>
          </a:p>
          <a:p>
            <a:pPr eaLnBrk="1" hangingPunct="1"/>
            <a:r>
              <a:rPr lang="en-US" smtClean="0"/>
              <a:t>What is separation of functions?</a:t>
            </a:r>
          </a:p>
          <a:p>
            <a:pPr lvl="1" eaLnBrk="1" hangingPunct="1"/>
            <a:r>
              <a:rPr lang="en-US" smtClean="0"/>
              <a:t>How does it reduce potential bias?</a:t>
            </a:r>
          </a:p>
          <a:p>
            <a:pPr lvl="1" eaLnBrk="1" hangingPunct="1"/>
            <a:r>
              <a:rPr lang="en-US" smtClean="0"/>
              <a:t>This argument lead to the  central panel of ALJs in LA.</a:t>
            </a:r>
          </a:p>
        </p:txBody>
      </p:sp>
    </p:spTree>
    <p:extLst>
      <p:ext uri="{BB962C8B-B14F-4D97-AF65-F5344CB8AC3E}">
        <p14:creationId xmlns:p14="http://schemas.microsoft.com/office/powerpoint/2010/main" val="26440019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11A3FE86-86CB-4E91-9560-131C6C7F7F9D}" type="slidenum">
              <a:rPr lang="en-US" smtClean="0"/>
              <a:pPr/>
              <a:t>14</a:t>
            </a:fld>
            <a:endParaRPr lang="en-US" smtClean="0"/>
          </a:p>
        </p:txBody>
      </p:sp>
      <p:sp>
        <p:nvSpPr>
          <p:cNvPr id="25603" name="Rectangle 2"/>
          <p:cNvSpPr>
            <a:spLocks noGrp="1" noChangeArrowheads="1"/>
          </p:cNvSpPr>
          <p:nvPr>
            <p:ph type="title"/>
          </p:nvPr>
        </p:nvSpPr>
        <p:spPr/>
        <p:txBody>
          <a:bodyPr/>
          <a:lstStyle/>
          <a:p>
            <a:pPr eaLnBrk="1" hangingPunct="1"/>
            <a:r>
              <a:rPr lang="en-US" dirty="0" smtClean="0"/>
              <a:t>The Problem of Proof of Bias</a:t>
            </a:r>
          </a:p>
        </p:txBody>
      </p:sp>
      <p:sp>
        <p:nvSpPr>
          <p:cNvPr id="25604" name="Rectangle 3"/>
          <p:cNvSpPr>
            <a:spLocks noGrp="1" noChangeArrowheads="1"/>
          </p:cNvSpPr>
          <p:nvPr>
            <p:ph type="body" idx="1"/>
          </p:nvPr>
        </p:nvSpPr>
        <p:spPr/>
        <p:txBody>
          <a:bodyPr/>
          <a:lstStyle/>
          <a:p>
            <a:pPr eaLnBrk="1" hangingPunct="1">
              <a:lnSpc>
                <a:spcPct val="90000"/>
              </a:lnSpc>
            </a:pPr>
            <a:r>
              <a:rPr lang="en-US" smtClean="0"/>
              <a:t>We will see more about this in the chapter on judicial review</a:t>
            </a:r>
          </a:p>
          <a:p>
            <a:pPr eaLnBrk="1" hangingPunct="1">
              <a:lnSpc>
                <a:spcPct val="90000"/>
              </a:lnSpc>
            </a:pPr>
            <a:r>
              <a:rPr lang="en-US" smtClean="0"/>
              <a:t>The core problem is that you cannot judge bias by only looking at the record, but the courts are unwilling to allow discovery into the motives of the judges</a:t>
            </a:r>
          </a:p>
          <a:p>
            <a:pPr eaLnBrk="1" hangingPunct="1">
              <a:lnSpc>
                <a:spcPct val="90000"/>
              </a:lnSpc>
            </a:pPr>
            <a:r>
              <a:rPr lang="en-US" smtClean="0"/>
              <a:t>It would be like getting to depose an Article III judge as part of the appeal of a summary judgment.</a:t>
            </a:r>
          </a:p>
        </p:txBody>
      </p:sp>
    </p:spTree>
    <p:extLst>
      <p:ext uri="{BB962C8B-B14F-4D97-AF65-F5344CB8AC3E}">
        <p14:creationId xmlns:p14="http://schemas.microsoft.com/office/powerpoint/2010/main" val="1342374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1204F623-F748-4851-B170-8EB936B043AC}" type="slidenum">
              <a:rPr lang="en-US" smtClean="0"/>
              <a:pPr/>
              <a:t>15</a:t>
            </a:fld>
            <a:endParaRPr lang="en-US" smtClean="0"/>
          </a:p>
        </p:txBody>
      </p:sp>
      <p:sp>
        <p:nvSpPr>
          <p:cNvPr id="26627" name="Rectangle 2"/>
          <p:cNvSpPr>
            <a:spLocks noGrp="1" noChangeArrowheads="1"/>
          </p:cNvSpPr>
          <p:nvPr>
            <p:ph type="title"/>
          </p:nvPr>
        </p:nvSpPr>
        <p:spPr/>
        <p:txBody>
          <a:bodyPr/>
          <a:lstStyle/>
          <a:p>
            <a:pPr eaLnBrk="1" hangingPunct="1"/>
            <a:r>
              <a:rPr lang="en-US" sz="3200" dirty="0" smtClean="0"/>
              <a:t>Exception to the Requirement of Separation of Functions  for the Heads of Agencies</a:t>
            </a:r>
          </a:p>
        </p:txBody>
      </p:sp>
      <p:sp>
        <p:nvSpPr>
          <p:cNvPr id="26628" name="Rectangle 3"/>
          <p:cNvSpPr>
            <a:spLocks noGrp="1" noChangeArrowheads="1"/>
          </p:cNvSpPr>
          <p:nvPr>
            <p:ph type="body" idx="1"/>
          </p:nvPr>
        </p:nvSpPr>
        <p:spPr/>
        <p:txBody>
          <a:bodyPr>
            <a:normAutofit lnSpcReduction="10000"/>
          </a:bodyPr>
          <a:lstStyle/>
          <a:p>
            <a:pPr eaLnBrk="1" hangingPunct="1"/>
            <a:r>
              <a:rPr lang="en-US" dirty="0" smtClean="0"/>
              <a:t>554(d)</a:t>
            </a:r>
          </a:p>
          <a:p>
            <a:pPr lvl="1" eaLnBrk="1" hangingPunct="1"/>
            <a:r>
              <a:rPr lang="en-US" dirty="0" smtClean="0"/>
              <a:t> This subsection does not apply ...</a:t>
            </a:r>
          </a:p>
          <a:p>
            <a:pPr lvl="1" eaLnBrk="1" hangingPunct="1"/>
            <a:r>
              <a:rPr lang="en-US" dirty="0" smtClean="0"/>
              <a:t>(C) to the agency or a member or members of the body comprising the agency. </a:t>
            </a:r>
          </a:p>
          <a:p>
            <a:pPr eaLnBrk="1" hangingPunct="1"/>
            <a:r>
              <a:rPr lang="en-US" dirty="0" smtClean="0"/>
              <a:t>The “agency” means the secretary in an agency with a single head.</a:t>
            </a:r>
          </a:p>
          <a:p>
            <a:pPr eaLnBrk="1" hangingPunct="1"/>
            <a:r>
              <a:rPr lang="en-US" dirty="0" smtClean="0"/>
              <a:t>The “body comprising the agency” is the commissioners or board members of an agency headed by a committee.</a:t>
            </a:r>
          </a:p>
        </p:txBody>
      </p:sp>
    </p:spTree>
    <p:extLst>
      <p:ext uri="{BB962C8B-B14F-4D97-AF65-F5344CB8AC3E}">
        <p14:creationId xmlns:p14="http://schemas.microsoft.com/office/powerpoint/2010/main" val="22903141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DACD4C4D-8D67-4591-B3A0-B0418264490C}" type="slidenum">
              <a:rPr lang="en-US" smtClean="0"/>
              <a:pPr/>
              <a:t>16</a:t>
            </a:fld>
            <a:endParaRPr lang="en-US" smtClean="0"/>
          </a:p>
        </p:txBody>
      </p:sp>
      <p:sp>
        <p:nvSpPr>
          <p:cNvPr id="27651" name="Rectangle 2"/>
          <p:cNvSpPr>
            <a:spLocks noGrp="1" noChangeArrowheads="1"/>
          </p:cNvSpPr>
          <p:nvPr>
            <p:ph type="title"/>
          </p:nvPr>
        </p:nvSpPr>
        <p:spPr/>
        <p:txBody>
          <a:bodyPr/>
          <a:lstStyle/>
          <a:p>
            <a:pPr eaLnBrk="1" hangingPunct="1"/>
            <a:r>
              <a:rPr lang="en-US" i="1" dirty="0" err="1" smtClean="0"/>
              <a:t>Withrow</a:t>
            </a:r>
            <a:r>
              <a:rPr lang="en-US" i="1" dirty="0" smtClean="0"/>
              <a:t> v. Larkin</a:t>
            </a:r>
            <a:r>
              <a:rPr lang="en-US" dirty="0" smtClean="0"/>
              <a:t>, 421 U.S. 35 (1975)</a:t>
            </a:r>
          </a:p>
        </p:txBody>
      </p:sp>
      <p:sp>
        <p:nvSpPr>
          <p:cNvPr id="27652" name="Rectangle 3"/>
          <p:cNvSpPr>
            <a:spLocks noGrp="1" noChangeArrowheads="1"/>
          </p:cNvSpPr>
          <p:nvPr>
            <p:ph type="body" idx="1"/>
          </p:nvPr>
        </p:nvSpPr>
        <p:spPr/>
        <p:txBody>
          <a:bodyPr/>
          <a:lstStyle/>
          <a:p>
            <a:pPr eaLnBrk="1" hangingPunct="1">
              <a:lnSpc>
                <a:spcPct val="90000"/>
              </a:lnSpc>
            </a:pPr>
            <a:r>
              <a:rPr lang="en-US" sz="2400" dirty="0" smtClean="0"/>
              <a:t>State medical licensing board</a:t>
            </a:r>
          </a:p>
          <a:p>
            <a:pPr lvl="1" eaLnBrk="1" hangingPunct="1">
              <a:lnSpc>
                <a:spcPct val="90000"/>
              </a:lnSpc>
            </a:pPr>
            <a:r>
              <a:rPr lang="en-US" sz="2400" dirty="0" smtClean="0"/>
              <a:t>What were the functions?</a:t>
            </a:r>
          </a:p>
          <a:p>
            <a:pPr lvl="1" eaLnBrk="1" hangingPunct="1">
              <a:lnSpc>
                <a:spcPct val="90000"/>
              </a:lnSpc>
            </a:pPr>
            <a:r>
              <a:rPr lang="en-US" sz="2400" dirty="0" smtClean="0"/>
              <a:t>What did the doc request?</a:t>
            </a:r>
          </a:p>
          <a:p>
            <a:pPr eaLnBrk="1" hangingPunct="1">
              <a:lnSpc>
                <a:spcPct val="90000"/>
              </a:lnSpc>
            </a:pPr>
            <a:r>
              <a:rPr lang="en-US" sz="2400" dirty="0" smtClean="0"/>
              <a:t>Why did the court find that it was not necessary to separate them?</a:t>
            </a:r>
          </a:p>
          <a:p>
            <a:pPr lvl="1" eaLnBrk="1" hangingPunct="1">
              <a:lnSpc>
                <a:spcPct val="90000"/>
              </a:lnSpc>
            </a:pPr>
            <a:r>
              <a:rPr lang="en-US" sz="2400" dirty="0" smtClean="0"/>
              <a:t>The Supreme Court reiterated the fundamental importance of the need for an unbiased decision maker, but it found that the mere combination of investigatory, prosecutorial, and adjudicatory functions in the same entity did not necessarily make the entity biased in adjudicating. </a:t>
            </a:r>
          </a:p>
          <a:p>
            <a:pPr lvl="1" eaLnBrk="1" hangingPunct="1">
              <a:lnSpc>
                <a:spcPct val="90000"/>
              </a:lnSpc>
            </a:pPr>
            <a:r>
              <a:rPr lang="en-US" sz="2400" dirty="0" smtClean="0"/>
              <a:t>Why is the record so important in these cases?</a:t>
            </a:r>
          </a:p>
          <a:p>
            <a:pPr eaLnBrk="1" hangingPunct="1">
              <a:lnSpc>
                <a:spcPct val="90000"/>
              </a:lnSpc>
            </a:pPr>
            <a:r>
              <a:rPr lang="en-US" sz="2400" dirty="0" smtClean="0"/>
              <a:t>Why would an independent ALJ be a particular problem for these cases?</a:t>
            </a:r>
          </a:p>
        </p:txBody>
      </p:sp>
    </p:spTree>
    <p:extLst>
      <p:ext uri="{BB962C8B-B14F-4D97-AF65-F5344CB8AC3E}">
        <p14:creationId xmlns:p14="http://schemas.microsoft.com/office/powerpoint/2010/main" val="20983718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CE28CDAA-8F37-4A4E-9797-C6FC1F0E5A76}" type="slidenum">
              <a:rPr lang="en-US" smtClean="0"/>
              <a:pPr/>
              <a:t>17</a:t>
            </a:fld>
            <a:endParaRPr lang="en-US" smtClean="0"/>
          </a:p>
        </p:txBody>
      </p:sp>
      <p:sp>
        <p:nvSpPr>
          <p:cNvPr id="28675" name="Rectangle 2"/>
          <p:cNvSpPr>
            <a:spLocks noGrp="1" noChangeArrowheads="1"/>
          </p:cNvSpPr>
          <p:nvPr>
            <p:ph type="title"/>
          </p:nvPr>
        </p:nvSpPr>
        <p:spPr/>
        <p:txBody>
          <a:bodyPr/>
          <a:lstStyle/>
          <a:p>
            <a:pPr eaLnBrk="1" hangingPunct="1"/>
            <a:r>
              <a:rPr lang="en-US" dirty="0" smtClean="0"/>
              <a:t>Disqualifying an Administrative Law Decisionmaker for Bias</a:t>
            </a:r>
          </a:p>
        </p:txBody>
      </p:sp>
      <p:sp>
        <p:nvSpPr>
          <p:cNvPr id="28676" name="Rectangle 3"/>
          <p:cNvSpPr>
            <a:spLocks noGrp="1" noChangeArrowheads="1"/>
          </p:cNvSpPr>
          <p:nvPr>
            <p:ph type="body" idx="1"/>
          </p:nvPr>
        </p:nvSpPr>
        <p:spPr/>
        <p:txBody>
          <a:bodyPr/>
          <a:lstStyle/>
          <a:p>
            <a:pPr eaLnBrk="1" hangingPunct="1">
              <a:lnSpc>
                <a:spcPct val="90000"/>
              </a:lnSpc>
            </a:pPr>
            <a:r>
              <a:rPr lang="en-US" sz="2800" dirty="0" smtClean="0"/>
              <a:t>What is the United States Supreme Court standard?</a:t>
            </a:r>
          </a:p>
          <a:p>
            <a:pPr lvl="1" eaLnBrk="1" hangingPunct="1">
              <a:lnSpc>
                <a:spcPct val="90000"/>
              </a:lnSpc>
            </a:pPr>
            <a:r>
              <a:rPr lang="en-US" sz="2800" dirty="0" smtClean="0"/>
              <a:t> “irrevocably closed mind” </a:t>
            </a:r>
          </a:p>
          <a:p>
            <a:pPr eaLnBrk="1" hangingPunct="1">
              <a:lnSpc>
                <a:spcPct val="90000"/>
              </a:lnSpc>
            </a:pPr>
            <a:r>
              <a:rPr lang="en-US" sz="2800" dirty="0" smtClean="0"/>
              <a:t>What does it take to show this?</a:t>
            </a:r>
          </a:p>
          <a:p>
            <a:pPr lvl="1" eaLnBrk="1" hangingPunct="1">
              <a:lnSpc>
                <a:spcPct val="90000"/>
              </a:lnSpc>
            </a:pPr>
            <a:r>
              <a:rPr lang="en-US" sz="2800" dirty="0" smtClean="0"/>
              <a:t>What happened in </a:t>
            </a:r>
            <a:r>
              <a:rPr lang="en-US" sz="2800" i="1" dirty="0" smtClean="0"/>
              <a:t>Texaco, Inc. v. FTC</a:t>
            </a:r>
            <a:r>
              <a:rPr lang="en-US" sz="2800" dirty="0" smtClean="0"/>
              <a:t>, 336 F.2d 754 (D.C. Cir. 1964)?</a:t>
            </a:r>
          </a:p>
          <a:p>
            <a:pPr lvl="1" eaLnBrk="1" hangingPunct="1">
              <a:lnSpc>
                <a:spcPct val="90000"/>
              </a:lnSpc>
            </a:pPr>
            <a:r>
              <a:rPr lang="en-US" sz="2800" dirty="0" smtClean="0"/>
              <a:t>Why does mean that the head of the EPA needs to be circumspect in comments about BP?</a:t>
            </a:r>
          </a:p>
          <a:p>
            <a:pPr lvl="1" eaLnBrk="1" hangingPunct="1">
              <a:lnSpc>
                <a:spcPct val="90000"/>
              </a:lnSpc>
            </a:pPr>
            <a:r>
              <a:rPr lang="en-US" sz="2800" dirty="0" smtClean="0"/>
              <a:t>Would generalized statements, such as the FCC chair deploring advertising to children, meet the standard?</a:t>
            </a:r>
          </a:p>
          <a:p>
            <a:pPr eaLnBrk="1" hangingPunct="1">
              <a:lnSpc>
                <a:spcPct val="90000"/>
              </a:lnSpc>
            </a:pPr>
            <a:r>
              <a:rPr lang="en-US" sz="2800" dirty="0" smtClean="0"/>
              <a:t>What is the Doctrine of Necessity?</a:t>
            </a:r>
          </a:p>
        </p:txBody>
      </p:sp>
    </p:spTree>
    <p:extLst>
      <p:ext uri="{BB962C8B-B14F-4D97-AF65-F5344CB8AC3E}">
        <p14:creationId xmlns:p14="http://schemas.microsoft.com/office/powerpoint/2010/main" val="30985570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D347609E-A9D3-4D45-BE82-7F8B61D940CF}" type="slidenum">
              <a:rPr lang="en-US" smtClean="0"/>
              <a:pPr/>
              <a:t>18</a:t>
            </a:fld>
            <a:endParaRPr lang="en-US" smtClean="0"/>
          </a:p>
        </p:txBody>
      </p:sp>
      <p:sp>
        <p:nvSpPr>
          <p:cNvPr id="29699" name="Rectangle 2"/>
          <p:cNvSpPr>
            <a:spLocks noGrp="1" noChangeArrowheads="1"/>
          </p:cNvSpPr>
          <p:nvPr>
            <p:ph type="title"/>
          </p:nvPr>
        </p:nvSpPr>
        <p:spPr/>
        <p:txBody>
          <a:bodyPr/>
          <a:lstStyle/>
          <a:p>
            <a:pPr eaLnBrk="1" hangingPunct="1"/>
            <a:r>
              <a:rPr lang="en-US" i="1" dirty="0" smtClean="0"/>
              <a:t>Kennecott Copper Corp. v. FTC</a:t>
            </a:r>
            <a:r>
              <a:rPr lang="en-US" dirty="0" smtClean="0"/>
              <a:t>, 467 F.2d 67 (10th Cir. 1972) </a:t>
            </a:r>
          </a:p>
        </p:txBody>
      </p:sp>
      <p:sp>
        <p:nvSpPr>
          <p:cNvPr id="29700" name="Rectangle 3"/>
          <p:cNvSpPr>
            <a:spLocks noGrp="1" noChangeArrowheads="1"/>
          </p:cNvSpPr>
          <p:nvPr>
            <p:ph type="body" idx="1"/>
          </p:nvPr>
        </p:nvSpPr>
        <p:spPr/>
        <p:txBody>
          <a:bodyPr/>
          <a:lstStyle/>
          <a:p>
            <a:pPr eaLnBrk="1" hangingPunct="1">
              <a:lnSpc>
                <a:spcPct val="90000"/>
              </a:lnSpc>
            </a:pPr>
            <a:r>
              <a:rPr lang="en-US" dirty="0" smtClean="0"/>
              <a:t>Kennecott owned a small coal company, then bought a big one - Peabody</a:t>
            </a:r>
          </a:p>
          <a:p>
            <a:pPr eaLnBrk="1" hangingPunct="1">
              <a:lnSpc>
                <a:spcPct val="90000"/>
              </a:lnSpc>
            </a:pPr>
            <a:r>
              <a:rPr lang="en-US" dirty="0" smtClean="0"/>
              <a:t>FTC investigated this as an antitrust violation</a:t>
            </a:r>
          </a:p>
          <a:p>
            <a:pPr lvl="1" eaLnBrk="1" hangingPunct="1">
              <a:lnSpc>
                <a:spcPct val="90000"/>
              </a:lnSpc>
            </a:pPr>
            <a:r>
              <a:rPr lang="en-US" dirty="0" smtClean="0"/>
              <a:t>A commissioner gave an interview and explained that the agency saw Kennecott  as removing itself as a competitor.</a:t>
            </a:r>
          </a:p>
          <a:p>
            <a:pPr lvl="1" eaLnBrk="1" hangingPunct="1">
              <a:lnSpc>
                <a:spcPct val="90000"/>
              </a:lnSpc>
            </a:pPr>
            <a:r>
              <a:rPr lang="en-US" dirty="0" smtClean="0"/>
              <a:t>Kennecott claimed this showed bias</a:t>
            </a:r>
          </a:p>
          <a:p>
            <a:pPr eaLnBrk="1" hangingPunct="1">
              <a:lnSpc>
                <a:spcPct val="90000"/>
              </a:lnSpc>
            </a:pPr>
            <a:r>
              <a:rPr lang="en-US" dirty="0" smtClean="0"/>
              <a:t>The court said no, but warned the agency to be more careful.</a:t>
            </a:r>
          </a:p>
        </p:txBody>
      </p:sp>
    </p:spTree>
    <p:extLst>
      <p:ext uri="{BB962C8B-B14F-4D97-AF65-F5344CB8AC3E}">
        <p14:creationId xmlns:p14="http://schemas.microsoft.com/office/powerpoint/2010/main" val="105353823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58A77B55-7258-47CB-8D37-B33C888A1A3B}" type="slidenum">
              <a:rPr lang="en-US" smtClean="0"/>
              <a:pPr/>
              <a:t>19</a:t>
            </a:fld>
            <a:endParaRPr lang="en-US" smtClean="0"/>
          </a:p>
        </p:txBody>
      </p:sp>
      <p:sp>
        <p:nvSpPr>
          <p:cNvPr id="30723" name="Rectangle 2"/>
          <p:cNvSpPr>
            <a:spLocks noGrp="1" noChangeArrowheads="1"/>
          </p:cNvSpPr>
          <p:nvPr>
            <p:ph type="title"/>
          </p:nvPr>
        </p:nvSpPr>
        <p:spPr/>
        <p:txBody>
          <a:bodyPr/>
          <a:lstStyle/>
          <a:p>
            <a:pPr eaLnBrk="1" hangingPunct="1"/>
            <a:r>
              <a:rPr lang="en-US" i="1" dirty="0" smtClean="0"/>
              <a:t>Pillsbury Co. v. FTC</a:t>
            </a:r>
            <a:r>
              <a:rPr lang="en-US" dirty="0" smtClean="0"/>
              <a:t>, 354 F.2d 952 (5th Cir. 1966)</a:t>
            </a:r>
          </a:p>
        </p:txBody>
      </p:sp>
      <p:sp>
        <p:nvSpPr>
          <p:cNvPr id="29700" name="Rectangle 3"/>
          <p:cNvSpPr>
            <a:spLocks noGrp="1" noChangeArrowheads="1"/>
          </p:cNvSpPr>
          <p:nvPr>
            <p:ph type="body" idx="1"/>
          </p:nvPr>
        </p:nvSpPr>
        <p:spPr/>
        <p:txBody>
          <a:bodyPr>
            <a:normAutofit fontScale="85000" lnSpcReduction="20000"/>
          </a:bodyPr>
          <a:lstStyle/>
          <a:p>
            <a:pPr eaLnBrk="1" hangingPunct="1">
              <a:lnSpc>
                <a:spcPct val="90000"/>
              </a:lnSpc>
              <a:defRPr/>
            </a:pPr>
            <a:r>
              <a:rPr lang="en-US" dirty="0" smtClean="0"/>
              <a:t>Who was meddling in the FTC case?</a:t>
            </a:r>
          </a:p>
          <a:p>
            <a:pPr lvl="1" eaLnBrk="1" hangingPunct="1">
              <a:lnSpc>
                <a:spcPct val="90000"/>
              </a:lnSpc>
              <a:defRPr/>
            </a:pPr>
            <a:r>
              <a:rPr lang="en-US" dirty="0" smtClean="0">
                <a:hlinkClick r:id="rId2"/>
              </a:rPr>
              <a:t>What did Senator Kefauver say?</a:t>
            </a:r>
            <a:endParaRPr lang="en-US" dirty="0" smtClean="0"/>
          </a:p>
          <a:p>
            <a:pPr eaLnBrk="1" hangingPunct="1">
              <a:lnSpc>
                <a:spcPct val="90000"/>
              </a:lnSpc>
              <a:defRPr/>
            </a:pPr>
            <a:r>
              <a:rPr lang="en-US" dirty="0" smtClean="0"/>
              <a:t>What the</a:t>
            </a:r>
            <a:r>
              <a:rPr lang="en-US" baseline="0" dirty="0" smtClean="0"/>
              <a:t> court was worried about:</a:t>
            </a:r>
          </a:p>
          <a:p>
            <a:pPr lvl="1" eaLnBrk="1" hangingPunct="1">
              <a:lnSpc>
                <a:spcPct val="90000"/>
              </a:lnSpc>
              <a:defRPr/>
            </a:pPr>
            <a:r>
              <a:rPr lang="en-US" dirty="0" smtClean="0"/>
              <a:t>However, when such an investigation focuses directly and substantially upon the mental decisional processes of a Commission in a case which is pending before it, Congress is no longer intervening in the agency's legislative function, but rather, in its judicial function. At this latter point, we become concerned with the right of private litigants to a fair trial and, equally important, with their right to the appearance of impartiality, which cannot be maintained unless those who exercise the judicial function are free from powerful external influences. </a:t>
            </a:r>
          </a:p>
        </p:txBody>
      </p:sp>
    </p:spTree>
    <p:extLst>
      <p:ext uri="{BB962C8B-B14F-4D97-AF65-F5344CB8AC3E}">
        <p14:creationId xmlns:p14="http://schemas.microsoft.com/office/powerpoint/2010/main" val="7667802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Chapter 4</a:t>
            </a:r>
            <a:endParaRPr lang="en-US" dirty="0"/>
          </a:p>
        </p:txBody>
      </p:sp>
      <p:sp>
        <p:nvSpPr>
          <p:cNvPr id="6" name="Subtitle 5"/>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293FD4C2-0F4D-48AB-A971-FF623F5A06AF}" type="slidenum">
              <a:rPr lang="en-US" smtClean="0"/>
              <a:pPr>
                <a:defRPr/>
              </a:pPr>
              <a:t>2</a:t>
            </a:fld>
            <a:endParaRPr lang="en-US"/>
          </a:p>
        </p:txBody>
      </p:sp>
    </p:spTree>
    <p:extLst>
      <p:ext uri="{BB962C8B-B14F-4D97-AF65-F5344CB8AC3E}">
        <p14:creationId xmlns:p14="http://schemas.microsoft.com/office/powerpoint/2010/main" val="24675499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i="1" dirty="0" smtClean="0"/>
              <a:t>Pillsbury</a:t>
            </a:r>
            <a:r>
              <a:rPr lang="en-US" dirty="0" smtClean="0"/>
              <a:t> Ruling</a:t>
            </a:r>
            <a:endParaRPr lang="en-US" dirty="0"/>
          </a:p>
        </p:txBody>
      </p:sp>
      <p:sp>
        <p:nvSpPr>
          <p:cNvPr id="3" name="Content Placeholder 2"/>
          <p:cNvSpPr>
            <a:spLocks noGrp="1"/>
          </p:cNvSpPr>
          <p:nvPr>
            <p:ph idx="1"/>
          </p:nvPr>
        </p:nvSpPr>
        <p:spPr/>
        <p:txBody>
          <a:bodyPr>
            <a:normAutofit fontScale="85000" lnSpcReduction="10000"/>
          </a:bodyPr>
          <a:lstStyle/>
          <a:p>
            <a:pPr eaLnBrk="1" hangingPunct="1">
              <a:lnSpc>
                <a:spcPct val="90000"/>
              </a:lnSpc>
              <a:defRPr/>
            </a:pPr>
            <a:r>
              <a:rPr lang="en-US" dirty="0" smtClean="0"/>
              <a:t>What happens</a:t>
            </a:r>
            <a:r>
              <a:rPr lang="en-US" baseline="0" dirty="0" smtClean="0"/>
              <a:t> if the court disqualifies the commission because of the intimidation in the Senate hearing?</a:t>
            </a:r>
          </a:p>
          <a:p>
            <a:pPr eaLnBrk="1" hangingPunct="1">
              <a:lnSpc>
                <a:spcPct val="90000"/>
              </a:lnSpc>
              <a:defRPr/>
            </a:pPr>
            <a:r>
              <a:rPr lang="en-US" dirty="0" smtClean="0"/>
              <a:t>The court’s solution:</a:t>
            </a:r>
            <a:endParaRPr lang="en-US" baseline="0" dirty="0" smtClean="0"/>
          </a:p>
          <a:p>
            <a:pPr lvl="1" eaLnBrk="1" hangingPunct="1">
              <a:lnSpc>
                <a:spcPct val="90000"/>
              </a:lnSpc>
              <a:defRPr/>
            </a:pPr>
            <a:r>
              <a:rPr lang="en-US" dirty="0"/>
              <a:t>Although we conclude that the course of the questioning before the Senate subcommittee in June 1955 deprived the petitioner of the kind of hearing contemplated by the Supreme Court </a:t>
            </a:r>
            <a:r>
              <a:rPr lang="en-US" dirty="0" smtClean="0"/>
              <a:t>... </a:t>
            </a:r>
            <a:r>
              <a:rPr lang="en-US" dirty="0"/>
              <a:t>we are convinced that the Commission is not permanently disqualified to decide this case. We are convinced that the passage of time, coupled with the changes in personnel on the Commission, sufficiently insulate the present members from any outward effect from what occurred in 1955.</a:t>
            </a:r>
          </a:p>
        </p:txBody>
      </p:sp>
      <p:sp>
        <p:nvSpPr>
          <p:cNvPr id="4" name="Slide Number Placeholder 3"/>
          <p:cNvSpPr>
            <a:spLocks noGrp="1"/>
          </p:cNvSpPr>
          <p:nvPr>
            <p:ph type="sldNum" sz="quarter" idx="12"/>
          </p:nvPr>
        </p:nvSpPr>
        <p:spPr/>
        <p:txBody>
          <a:bodyPr/>
          <a:lstStyle/>
          <a:p>
            <a:pPr>
              <a:defRPr/>
            </a:pPr>
            <a:fld id="{4F4A27F5-BCF1-4841-900C-71AF8D9072A5}" type="slidenum">
              <a:rPr lang="en-US" smtClean="0"/>
              <a:pPr>
                <a:defRPr/>
              </a:pPr>
              <a:t>20</a:t>
            </a:fld>
            <a:endParaRPr lang="en-US"/>
          </a:p>
        </p:txBody>
      </p:sp>
    </p:spTree>
    <p:extLst>
      <p:ext uri="{BB962C8B-B14F-4D97-AF65-F5344CB8AC3E}">
        <p14:creationId xmlns:p14="http://schemas.microsoft.com/office/powerpoint/2010/main" val="164147737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should Congress be able to do in</a:t>
            </a:r>
            <a:r>
              <a:rPr lang="en-US" baseline="0" dirty="0" smtClean="0"/>
              <a:t> Hearings and for Casework?</a:t>
            </a:r>
            <a:endParaRPr lang="en-US" dirty="0"/>
          </a:p>
        </p:txBody>
      </p:sp>
      <p:sp>
        <p:nvSpPr>
          <p:cNvPr id="3" name="Content Placeholder 2"/>
          <p:cNvSpPr>
            <a:spLocks noGrp="1"/>
          </p:cNvSpPr>
          <p:nvPr>
            <p:ph idx="1"/>
          </p:nvPr>
        </p:nvSpPr>
        <p:spPr/>
        <p:txBody>
          <a:bodyPr/>
          <a:lstStyle/>
          <a:p>
            <a:pPr eaLnBrk="1" hangingPunct="1">
              <a:lnSpc>
                <a:spcPct val="90000"/>
              </a:lnSpc>
              <a:defRPr/>
            </a:pPr>
            <a:r>
              <a:rPr lang="en-US" dirty="0" smtClean="0"/>
              <a:t>Congressional case work – doing things for constituents such as checking on Social Security Benefits or trying to get bank regulators to lay off.</a:t>
            </a:r>
          </a:p>
          <a:p>
            <a:pPr eaLnBrk="1" hangingPunct="1">
              <a:lnSpc>
                <a:spcPct val="90000"/>
              </a:lnSpc>
              <a:defRPr/>
            </a:pPr>
            <a:r>
              <a:rPr lang="en-US" dirty="0" smtClean="0"/>
              <a:t>What should be allowed and what would be forbidden under Pillsbury and what you know about due process?</a:t>
            </a:r>
          </a:p>
          <a:p>
            <a:pPr eaLnBrk="1" hangingPunct="1">
              <a:lnSpc>
                <a:spcPct val="90000"/>
              </a:lnSpc>
              <a:defRPr/>
            </a:pPr>
            <a:r>
              <a:rPr lang="en-US" dirty="0" smtClean="0"/>
              <a:t>What if the president </a:t>
            </a:r>
            <a:r>
              <a:rPr lang="en-US" smtClean="0"/>
              <a:t>is meddling?</a:t>
            </a:r>
            <a:endParaRPr lang="en-US" dirty="0" smtClean="0"/>
          </a:p>
          <a:p>
            <a:pPr lvl="1" eaLnBrk="1" hangingPunct="1">
              <a:lnSpc>
                <a:spcPct val="90000"/>
              </a:lnSpc>
              <a:defRPr/>
            </a:pPr>
            <a:r>
              <a:rPr lang="en-US" dirty="0" smtClean="0"/>
              <a:t>How does this change the issues?</a:t>
            </a:r>
          </a:p>
          <a:p>
            <a:pPr lvl="1" eaLnBrk="1" hangingPunct="1">
              <a:lnSpc>
                <a:spcPct val="90000"/>
              </a:lnSpc>
              <a:defRPr/>
            </a:pPr>
            <a:r>
              <a:rPr lang="en-US" dirty="0" smtClean="0"/>
              <a:t>Is he the decider?</a:t>
            </a:r>
            <a:endParaRPr lang="en-US" dirty="0"/>
          </a:p>
        </p:txBody>
      </p:sp>
      <p:sp>
        <p:nvSpPr>
          <p:cNvPr id="4" name="Slide Number Placeholder 3"/>
          <p:cNvSpPr>
            <a:spLocks noGrp="1"/>
          </p:cNvSpPr>
          <p:nvPr>
            <p:ph type="sldNum" sz="quarter" idx="12"/>
          </p:nvPr>
        </p:nvSpPr>
        <p:spPr/>
        <p:txBody>
          <a:bodyPr/>
          <a:lstStyle/>
          <a:p>
            <a:pPr>
              <a:defRPr/>
            </a:pPr>
            <a:fld id="{4F4A27F5-BCF1-4841-900C-71AF8D9072A5}" type="slidenum">
              <a:rPr lang="en-US" smtClean="0"/>
              <a:pPr>
                <a:defRPr/>
              </a:pPr>
              <a:t>21</a:t>
            </a:fld>
            <a:endParaRPr lang="en-US"/>
          </a:p>
        </p:txBody>
      </p:sp>
    </p:spTree>
    <p:extLst>
      <p:ext uri="{BB962C8B-B14F-4D97-AF65-F5344CB8AC3E}">
        <p14:creationId xmlns:p14="http://schemas.microsoft.com/office/powerpoint/2010/main" val="134300263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dirty="0" smtClean="0"/>
              <a:t>Rulemaking</a:t>
            </a:r>
          </a:p>
        </p:txBody>
      </p:sp>
      <p:sp>
        <p:nvSpPr>
          <p:cNvPr id="3075" name="Rectangle 3"/>
          <p:cNvSpPr>
            <a:spLocks noGrp="1" noChangeArrowheads="1"/>
          </p:cNvSpPr>
          <p:nvPr>
            <p:ph type="subTitle" idx="1"/>
          </p:nvPr>
        </p:nvSpPr>
        <p:spPr/>
        <p:txBody>
          <a:bodyPr/>
          <a:lstStyle/>
          <a:p>
            <a:pPr eaLnBrk="1" hangingPunct="1"/>
            <a:r>
              <a:rPr lang="en-US" smtClean="0"/>
              <a:t>Introduction to The Regulators</a:t>
            </a:r>
          </a:p>
        </p:txBody>
      </p:sp>
    </p:spTree>
    <p:extLst>
      <p:ext uri="{BB962C8B-B14F-4D97-AF65-F5344CB8AC3E}">
        <p14:creationId xmlns:p14="http://schemas.microsoft.com/office/powerpoint/2010/main" val="36204333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D131628-E3DF-4F7E-8A5B-C69795A65642}" type="slidenum">
              <a:rPr lang="en-US"/>
              <a:pPr/>
              <a:t>23</a:t>
            </a:fld>
            <a:endParaRPr lang="en-US"/>
          </a:p>
        </p:txBody>
      </p:sp>
      <p:sp>
        <p:nvSpPr>
          <p:cNvPr id="4099" name="Rectangle 2"/>
          <p:cNvSpPr>
            <a:spLocks noGrp="1" noChangeArrowheads="1"/>
          </p:cNvSpPr>
          <p:nvPr>
            <p:ph type="title"/>
          </p:nvPr>
        </p:nvSpPr>
        <p:spPr/>
        <p:txBody>
          <a:bodyPr/>
          <a:lstStyle/>
          <a:p>
            <a:pPr eaLnBrk="1" hangingPunct="1"/>
            <a:r>
              <a:rPr lang="en-US" smtClean="0"/>
              <a:t>Jargon Alert</a:t>
            </a:r>
          </a:p>
        </p:txBody>
      </p:sp>
      <p:sp>
        <p:nvSpPr>
          <p:cNvPr id="4100" name="Rectangle 3"/>
          <p:cNvSpPr>
            <a:spLocks noGrp="1" noChangeArrowheads="1"/>
          </p:cNvSpPr>
          <p:nvPr>
            <p:ph type="body" idx="1"/>
          </p:nvPr>
        </p:nvSpPr>
        <p:spPr/>
        <p:txBody>
          <a:bodyPr/>
          <a:lstStyle/>
          <a:p>
            <a:pPr eaLnBrk="1" hangingPunct="1"/>
            <a:r>
              <a:rPr lang="en-US" sz="2800" smtClean="0"/>
              <a:t>Rule, legislative rule, or regulation</a:t>
            </a:r>
          </a:p>
          <a:p>
            <a:pPr lvl="1" eaLnBrk="1" hangingPunct="1"/>
            <a:r>
              <a:rPr lang="en-US" sz="2800" smtClean="0"/>
              <a:t>They all mean the same thing</a:t>
            </a:r>
          </a:p>
          <a:p>
            <a:pPr lvl="1" eaLnBrk="1" hangingPunct="1"/>
            <a:r>
              <a:rPr lang="en-US" sz="2800" smtClean="0"/>
              <a:t>Has the same effect as a statute passed by the legislature</a:t>
            </a:r>
          </a:p>
          <a:p>
            <a:pPr eaLnBrk="1" hangingPunct="1"/>
            <a:r>
              <a:rPr lang="en-US" sz="2800" smtClean="0"/>
              <a:t>Non-Legislative rule </a:t>
            </a:r>
          </a:p>
          <a:p>
            <a:pPr lvl="1" eaLnBrk="1" hangingPunct="1"/>
            <a:r>
              <a:rPr lang="en-US" sz="2800" smtClean="0"/>
              <a:t>Has no legal effect, but shows what the agency thinks the law is</a:t>
            </a:r>
          </a:p>
          <a:p>
            <a:pPr lvl="1" eaLnBrk="1" hangingPunct="1"/>
            <a:r>
              <a:rPr lang="en-US" sz="2800" smtClean="0"/>
              <a:t>Many names - interpretive rule, guidelines, guidance document, anything but rule or regulation</a:t>
            </a:r>
          </a:p>
        </p:txBody>
      </p:sp>
    </p:spTree>
    <p:extLst>
      <p:ext uri="{BB962C8B-B14F-4D97-AF65-F5344CB8AC3E}">
        <p14:creationId xmlns:p14="http://schemas.microsoft.com/office/powerpoint/2010/main" val="419045899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E29350E-B7EE-4BD4-B8FA-7EF226F1BBDD}" type="slidenum">
              <a:rPr lang="en-US"/>
              <a:pPr/>
              <a:t>24</a:t>
            </a:fld>
            <a:endParaRPr lang="en-US"/>
          </a:p>
        </p:txBody>
      </p:sp>
      <p:sp>
        <p:nvSpPr>
          <p:cNvPr id="5123" name="Rectangle 2"/>
          <p:cNvSpPr>
            <a:spLocks noGrp="1" noChangeArrowheads="1"/>
          </p:cNvSpPr>
          <p:nvPr>
            <p:ph type="title"/>
          </p:nvPr>
        </p:nvSpPr>
        <p:spPr/>
        <p:txBody>
          <a:bodyPr/>
          <a:lstStyle/>
          <a:p>
            <a:pPr eaLnBrk="1" hangingPunct="1"/>
            <a:r>
              <a:rPr lang="en-US" smtClean="0"/>
              <a:t>The Agency as Legislature</a:t>
            </a:r>
          </a:p>
        </p:txBody>
      </p:sp>
      <p:sp>
        <p:nvSpPr>
          <p:cNvPr id="5124" name="Rectangle 3"/>
          <p:cNvSpPr>
            <a:spLocks noGrp="1" noChangeArrowheads="1"/>
          </p:cNvSpPr>
          <p:nvPr>
            <p:ph type="body" idx="1"/>
          </p:nvPr>
        </p:nvSpPr>
        <p:spPr>
          <a:xfrm>
            <a:off x="457200" y="1981200"/>
            <a:ext cx="7693025" cy="4648200"/>
          </a:xfrm>
        </p:spPr>
        <p:txBody>
          <a:bodyPr>
            <a:normAutofit/>
          </a:bodyPr>
          <a:lstStyle/>
          <a:p>
            <a:pPr eaLnBrk="1" hangingPunct="1">
              <a:lnSpc>
                <a:spcPct val="90000"/>
              </a:lnSpc>
            </a:pPr>
            <a:r>
              <a:rPr lang="en-US" dirty="0" smtClean="0"/>
              <a:t>The modern rulemaking process got started in the 1950s and really accelerated in the 1970s</a:t>
            </a:r>
          </a:p>
          <a:p>
            <a:pPr lvl="1" eaLnBrk="1" hangingPunct="1">
              <a:lnSpc>
                <a:spcPct val="90000"/>
              </a:lnSpc>
            </a:pPr>
            <a:r>
              <a:rPr lang="en-US" dirty="0" smtClean="0"/>
              <a:t>Parallels the growth of federal agencies</a:t>
            </a:r>
          </a:p>
          <a:p>
            <a:pPr eaLnBrk="1" hangingPunct="1">
              <a:lnSpc>
                <a:spcPct val="90000"/>
              </a:lnSpc>
            </a:pPr>
            <a:r>
              <a:rPr lang="en-US" dirty="0" smtClean="0"/>
              <a:t>In theory, the federal </a:t>
            </a:r>
            <a:r>
              <a:rPr lang="en-US" dirty="0" smtClean="0"/>
              <a:t>courts </a:t>
            </a:r>
            <a:r>
              <a:rPr lang="en-US" dirty="0" smtClean="0"/>
              <a:t>encourage </a:t>
            </a:r>
            <a:r>
              <a:rPr lang="en-US" dirty="0" smtClean="0"/>
              <a:t>agency </a:t>
            </a:r>
            <a:r>
              <a:rPr lang="en-US" dirty="0" smtClean="0"/>
              <a:t>rulemaking.</a:t>
            </a:r>
            <a:endParaRPr lang="en-US" dirty="0" smtClean="0"/>
          </a:p>
          <a:p>
            <a:pPr lvl="1" eaLnBrk="1" hangingPunct="1">
              <a:lnSpc>
                <a:spcPct val="90000"/>
              </a:lnSpc>
            </a:pPr>
            <a:r>
              <a:rPr lang="en-US" dirty="0" smtClean="0"/>
              <a:t>It reduces litigation and simplifies the litigation that </a:t>
            </a:r>
            <a:r>
              <a:rPr lang="en-US" dirty="0" smtClean="0"/>
              <a:t>ensues.</a:t>
            </a:r>
          </a:p>
        </p:txBody>
      </p:sp>
    </p:spTree>
    <p:extLst>
      <p:ext uri="{BB962C8B-B14F-4D97-AF65-F5344CB8AC3E}">
        <p14:creationId xmlns:p14="http://schemas.microsoft.com/office/powerpoint/2010/main" val="206196343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DC38A78-9ED8-4545-A3C1-1CD4258D8C2D}" type="slidenum">
              <a:rPr lang="en-US"/>
              <a:pPr/>
              <a:t>25</a:t>
            </a:fld>
            <a:endParaRPr lang="en-US"/>
          </a:p>
        </p:txBody>
      </p:sp>
      <p:sp>
        <p:nvSpPr>
          <p:cNvPr id="6147" name="Rectangle 2"/>
          <p:cNvSpPr>
            <a:spLocks noGrp="1" noChangeArrowheads="1"/>
          </p:cNvSpPr>
          <p:nvPr>
            <p:ph type="title"/>
          </p:nvPr>
        </p:nvSpPr>
        <p:spPr>
          <a:xfrm>
            <a:off x="1150938" y="673100"/>
            <a:ext cx="7793037" cy="641350"/>
          </a:xfrm>
        </p:spPr>
        <p:txBody>
          <a:bodyPr>
            <a:spAutoFit/>
          </a:bodyPr>
          <a:lstStyle/>
          <a:p>
            <a:pPr eaLnBrk="1" hangingPunct="1"/>
            <a:r>
              <a:rPr lang="en-US" dirty="0" smtClean="0"/>
              <a:t>The Power to Make Rules</a:t>
            </a:r>
          </a:p>
        </p:txBody>
      </p:sp>
      <p:sp>
        <p:nvSpPr>
          <p:cNvPr id="6148" name="Rectangle 3"/>
          <p:cNvSpPr>
            <a:spLocks noGrp="1" noChangeArrowheads="1"/>
          </p:cNvSpPr>
          <p:nvPr>
            <p:ph type="body" idx="1"/>
          </p:nvPr>
        </p:nvSpPr>
        <p:spPr/>
        <p:txBody>
          <a:bodyPr/>
          <a:lstStyle/>
          <a:p>
            <a:pPr eaLnBrk="1" hangingPunct="1">
              <a:lnSpc>
                <a:spcPct val="90000"/>
              </a:lnSpc>
            </a:pPr>
            <a:r>
              <a:rPr lang="en-US" dirty="0" smtClean="0"/>
              <a:t>The power to make rules must be delegated by the </a:t>
            </a:r>
            <a:r>
              <a:rPr lang="en-US" dirty="0" smtClean="0"/>
              <a:t>legislature.</a:t>
            </a:r>
            <a:endParaRPr lang="en-US" dirty="0" smtClean="0"/>
          </a:p>
          <a:p>
            <a:pPr lvl="1" eaLnBrk="1" hangingPunct="1">
              <a:lnSpc>
                <a:spcPct val="90000"/>
              </a:lnSpc>
            </a:pPr>
            <a:r>
              <a:rPr lang="en-US" dirty="0" smtClean="0"/>
              <a:t>If the enabling legislation (the legislation creating an agency) is silent, the agency cannot make rules</a:t>
            </a:r>
          </a:p>
          <a:p>
            <a:pPr eaLnBrk="1" hangingPunct="1">
              <a:lnSpc>
                <a:spcPct val="90000"/>
              </a:lnSpc>
            </a:pPr>
            <a:r>
              <a:rPr lang="en-US" dirty="0" smtClean="0"/>
              <a:t>The delegation may be broad, allowing the agency great discretion, or very </a:t>
            </a:r>
            <a:r>
              <a:rPr lang="en-US" dirty="0" smtClean="0"/>
              <a:t>narrow.</a:t>
            </a:r>
            <a:endParaRPr lang="en-US" dirty="0" smtClean="0"/>
          </a:p>
          <a:p>
            <a:pPr lvl="1" eaLnBrk="1" hangingPunct="1">
              <a:lnSpc>
                <a:spcPct val="90000"/>
              </a:lnSpc>
            </a:pPr>
            <a:r>
              <a:rPr lang="en-US" dirty="0" smtClean="0"/>
              <a:t>We will look at the standards for reviewing this delegation later in the course</a:t>
            </a:r>
          </a:p>
        </p:txBody>
      </p:sp>
    </p:spTree>
    <p:extLst>
      <p:ext uri="{BB962C8B-B14F-4D97-AF65-F5344CB8AC3E}">
        <p14:creationId xmlns:p14="http://schemas.microsoft.com/office/powerpoint/2010/main" val="198132334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147FFB3-E37B-4ED7-96EF-A173D1BDBBB0}" type="slidenum">
              <a:rPr lang="en-US"/>
              <a:pPr/>
              <a:t>26</a:t>
            </a:fld>
            <a:endParaRPr lang="en-US"/>
          </a:p>
        </p:txBody>
      </p:sp>
      <p:sp>
        <p:nvSpPr>
          <p:cNvPr id="7171" name="Rectangle 2"/>
          <p:cNvSpPr>
            <a:spLocks noGrp="1" noChangeArrowheads="1"/>
          </p:cNvSpPr>
          <p:nvPr>
            <p:ph type="title"/>
          </p:nvPr>
        </p:nvSpPr>
        <p:spPr/>
        <p:txBody>
          <a:bodyPr/>
          <a:lstStyle/>
          <a:p>
            <a:pPr eaLnBrk="1" hangingPunct="1"/>
            <a:r>
              <a:rPr lang="en-US" smtClean="0"/>
              <a:t>Must the Agency Make Rules?</a:t>
            </a:r>
          </a:p>
        </p:txBody>
      </p:sp>
      <p:sp>
        <p:nvSpPr>
          <p:cNvPr id="7172" name="Rectangle 3"/>
          <p:cNvSpPr>
            <a:spLocks noGrp="1" noChangeArrowheads="1"/>
          </p:cNvSpPr>
          <p:nvPr>
            <p:ph type="body" idx="1"/>
          </p:nvPr>
        </p:nvSpPr>
        <p:spPr/>
        <p:txBody>
          <a:bodyPr/>
          <a:lstStyle/>
          <a:p>
            <a:pPr eaLnBrk="1" hangingPunct="1">
              <a:lnSpc>
                <a:spcPct val="90000"/>
              </a:lnSpc>
            </a:pPr>
            <a:r>
              <a:rPr lang="en-US" sz="2800" dirty="0" smtClean="0"/>
              <a:t>If the agency has the power to make rules, it has the discretion on what rules to make and when to make them.</a:t>
            </a:r>
          </a:p>
          <a:p>
            <a:pPr eaLnBrk="1" hangingPunct="1">
              <a:lnSpc>
                <a:spcPct val="90000"/>
              </a:lnSpc>
            </a:pPr>
            <a:r>
              <a:rPr lang="en-US" sz="2800" dirty="0" smtClean="0"/>
              <a:t>The legislature can put provisions in the agency legislation requiring that certain rules be made, and the timeframe for making them.</a:t>
            </a:r>
          </a:p>
          <a:p>
            <a:pPr lvl="1" eaLnBrk="1" hangingPunct="1">
              <a:lnSpc>
                <a:spcPct val="90000"/>
              </a:lnSpc>
            </a:pPr>
            <a:r>
              <a:rPr lang="en-US" sz="2800" dirty="0" smtClean="0"/>
              <a:t>The Clean Air Act required rulemaking to flesh out detailed technical standards</a:t>
            </a:r>
          </a:p>
          <a:p>
            <a:pPr eaLnBrk="1" hangingPunct="1">
              <a:lnSpc>
                <a:spcPct val="90000"/>
              </a:lnSpc>
            </a:pPr>
            <a:r>
              <a:rPr lang="en-US" sz="2800" dirty="0" smtClean="0"/>
              <a:t>Unless there is a legislative directive, it is difficult to get the courts to force an agency to make rules</a:t>
            </a:r>
          </a:p>
          <a:p>
            <a:pPr lvl="1" eaLnBrk="1" hangingPunct="1">
              <a:lnSpc>
                <a:spcPct val="90000"/>
              </a:lnSpc>
            </a:pPr>
            <a:r>
              <a:rPr lang="en-US" sz="2800" dirty="0" smtClean="0"/>
              <a:t>Not impossible, as we will see latter.</a:t>
            </a:r>
          </a:p>
        </p:txBody>
      </p:sp>
    </p:spTree>
    <p:extLst>
      <p:ext uri="{BB962C8B-B14F-4D97-AF65-F5344CB8AC3E}">
        <p14:creationId xmlns:p14="http://schemas.microsoft.com/office/powerpoint/2010/main" val="384093494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BC8E1E2-22D8-4749-AB78-1D3B8F08C342}" type="slidenum">
              <a:rPr lang="en-US"/>
              <a:pPr/>
              <a:t>27</a:t>
            </a:fld>
            <a:endParaRPr lang="en-US"/>
          </a:p>
        </p:txBody>
      </p:sp>
      <p:sp>
        <p:nvSpPr>
          <p:cNvPr id="8195" name="Rectangle 2"/>
          <p:cNvSpPr>
            <a:spLocks noGrp="1" noChangeArrowheads="1"/>
          </p:cNvSpPr>
          <p:nvPr>
            <p:ph type="title"/>
          </p:nvPr>
        </p:nvSpPr>
        <p:spPr/>
        <p:txBody>
          <a:bodyPr/>
          <a:lstStyle/>
          <a:p>
            <a:pPr eaLnBrk="1" hangingPunct="1"/>
            <a:r>
              <a:rPr lang="en-US" smtClean="0"/>
              <a:t>Why Make Rules?</a:t>
            </a:r>
          </a:p>
        </p:txBody>
      </p:sp>
      <p:sp>
        <p:nvSpPr>
          <p:cNvPr id="8196" name="Rectangle 3"/>
          <p:cNvSpPr>
            <a:spLocks noGrp="1" noChangeArrowheads="1"/>
          </p:cNvSpPr>
          <p:nvPr>
            <p:ph type="body" idx="1"/>
          </p:nvPr>
        </p:nvSpPr>
        <p:spPr/>
        <p:txBody>
          <a:bodyPr/>
          <a:lstStyle/>
          <a:p>
            <a:pPr eaLnBrk="1" hangingPunct="1"/>
            <a:r>
              <a:rPr lang="en-US" smtClean="0"/>
              <a:t>Many statutes have too little detail to be enforced without additional rules.</a:t>
            </a:r>
          </a:p>
          <a:p>
            <a:pPr eaLnBrk="1" hangingPunct="1"/>
            <a:r>
              <a:rPr lang="en-US" smtClean="0"/>
              <a:t>Rules can be used to tailor a statute to new circumstances.</a:t>
            </a:r>
          </a:p>
          <a:p>
            <a:pPr eaLnBrk="1" hangingPunct="1"/>
            <a:r>
              <a:rPr lang="en-US" smtClean="0"/>
              <a:t>Rules provide a chance for the for the public to participate in the regulatory process</a:t>
            </a:r>
          </a:p>
          <a:p>
            <a:pPr eaLnBrk="1" hangingPunct="1"/>
            <a:r>
              <a:rPr lang="en-US" smtClean="0"/>
              <a:t>Once promulgated, a rule in binding on every party, reducing the need for adjudications.</a:t>
            </a:r>
          </a:p>
        </p:txBody>
      </p:sp>
    </p:spTree>
    <p:extLst>
      <p:ext uri="{BB962C8B-B14F-4D97-AF65-F5344CB8AC3E}">
        <p14:creationId xmlns:p14="http://schemas.microsoft.com/office/powerpoint/2010/main" val="292351921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EF62326-FC43-4AC6-8786-708939E338E1}" type="slidenum">
              <a:rPr lang="en-US"/>
              <a:pPr/>
              <a:t>28</a:t>
            </a:fld>
            <a:endParaRPr lang="en-US"/>
          </a:p>
        </p:txBody>
      </p:sp>
      <p:sp>
        <p:nvSpPr>
          <p:cNvPr id="9219" name="Rectangle 2"/>
          <p:cNvSpPr>
            <a:spLocks noGrp="1" noChangeArrowheads="1"/>
          </p:cNvSpPr>
          <p:nvPr>
            <p:ph type="title"/>
          </p:nvPr>
        </p:nvSpPr>
        <p:spPr/>
        <p:txBody>
          <a:bodyPr/>
          <a:lstStyle/>
          <a:p>
            <a:pPr eaLnBrk="1" hangingPunct="1"/>
            <a:r>
              <a:rPr lang="en-US" smtClean="0"/>
              <a:t>Uniformity</a:t>
            </a:r>
          </a:p>
        </p:txBody>
      </p:sp>
      <p:sp>
        <p:nvSpPr>
          <p:cNvPr id="9220" name="Rectangle 3"/>
          <p:cNvSpPr>
            <a:spLocks noGrp="1" noChangeArrowheads="1"/>
          </p:cNvSpPr>
          <p:nvPr>
            <p:ph type="body" idx="1"/>
          </p:nvPr>
        </p:nvSpPr>
        <p:spPr/>
        <p:txBody>
          <a:bodyPr/>
          <a:lstStyle/>
          <a:p>
            <a:pPr eaLnBrk="1" hangingPunct="1">
              <a:lnSpc>
                <a:spcPct val="90000"/>
              </a:lnSpc>
            </a:pPr>
            <a:r>
              <a:rPr lang="en-US" sz="3600" smtClean="0"/>
              <a:t>Rules set up a general framework that treats all parties uniformly</a:t>
            </a:r>
          </a:p>
          <a:p>
            <a:pPr eaLnBrk="1" hangingPunct="1">
              <a:lnSpc>
                <a:spcPct val="90000"/>
              </a:lnSpc>
            </a:pPr>
            <a:r>
              <a:rPr lang="en-US" sz="3600" smtClean="0"/>
              <a:t>Rules are the fairest way to make big regulatory changes</a:t>
            </a:r>
          </a:p>
          <a:p>
            <a:pPr eaLnBrk="1" hangingPunct="1">
              <a:lnSpc>
                <a:spcPct val="90000"/>
              </a:lnSpc>
            </a:pPr>
            <a:r>
              <a:rPr lang="en-US" sz="3600" smtClean="0"/>
              <a:t>If the agency does not have rules, it can change enforcement policy from case to case, and is also at the mercy of judges to accept or reject agency standards</a:t>
            </a:r>
          </a:p>
        </p:txBody>
      </p:sp>
    </p:spTree>
    <p:extLst>
      <p:ext uri="{BB962C8B-B14F-4D97-AF65-F5344CB8AC3E}">
        <p14:creationId xmlns:p14="http://schemas.microsoft.com/office/powerpoint/2010/main" val="368686450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53085FEE-9D61-4DC4-ADC8-691565BD3096}" type="slidenum">
              <a:rPr lang="en-US"/>
              <a:pPr/>
              <a:t>29</a:t>
            </a:fld>
            <a:endParaRPr lang="en-US"/>
          </a:p>
        </p:txBody>
      </p:sp>
      <p:sp>
        <p:nvSpPr>
          <p:cNvPr id="10243" name="Rectangle 2"/>
          <p:cNvSpPr>
            <a:spLocks noGrp="1" noChangeArrowheads="1"/>
          </p:cNvSpPr>
          <p:nvPr>
            <p:ph type="title"/>
          </p:nvPr>
        </p:nvSpPr>
        <p:spPr/>
        <p:txBody>
          <a:bodyPr/>
          <a:lstStyle/>
          <a:p>
            <a:pPr eaLnBrk="1" hangingPunct="1"/>
            <a:r>
              <a:rPr lang="en-US" smtClean="0"/>
              <a:t>Adoption of National Standards</a:t>
            </a:r>
          </a:p>
        </p:txBody>
      </p:sp>
      <p:sp>
        <p:nvSpPr>
          <p:cNvPr id="10244" name="Rectangle 3"/>
          <p:cNvSpPr>
            <a:spLocks noGrp="1" noChangeArrowheads="1"/>
          </p:cNvSpPr>
          <p:nvPr>
            <p:ph type="body" idx="1"/>
          </p:nvPr>
        </p:nvSpPr>
        <p:spPr/>
        <p:txBody>
          <a:bodyPr/>
          <a:lstStyle/>
          <a:p>
            <a:pPr eaLnBrk="1" hangingPunct="1"/>
            <a:r>
              <a:rPr lang="en-US" smtClean="0"/>
              <a:t>National standards can be adopted through agency rules, harmonizing practice across jurisdictions</a:t>
            </a:r>
          </a:p>
          <a:p>
            <a:pPr lvl="1" eaLnBrk="1" hangingPunct="1"/>
            <a:r>
              <a:rPr lang="en-US" smtClean="0"/>
              <a:t>National building codes</a:t>
            </a:r>
          </a:p>
          <a:p>
            <a:pPr lvl="1" eaLnBrk="1" hangingPunct="1"/>
            <a:r>
              <a:rPr lang="en-US" smtClean="0"/>
              <a:t>CDC guidelines on food sanitation</a:t>
            </a:r>
          </a:p>
          <a:p>
            <a:pPr lvl="1" eaLnBrk="1" hangingPunct="1"/>
            <a:r>
              <a:rPr lang="en-US" smtClean="0"/>
              <a:t>Recommendations of the Advisory Committee on Immunization Practices</a:t>
            </a:r>
          </a:p>
          <a:p>
            <a:pPr eaLnBrk="1" hangingPunct="1"/>
            <a:r>
              <a:rPr lang="en-US" smtClean="0"/>
              <a:t>LA and building codes </a:t>
            </a:r>
          </a:p>
        </p:txBody>
      </p:sp>
    </p:spTree>
    <p:extLst>
      <p:ext uri="{BB962C8B-B14F-4D97-AF65-F5344CB8AC3E}">
        <p14:creationId xmlns:p14="http://schemas.microsoft.com/office/powerpoint/2010/main" val="34455367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DBF48496-77D0-4309-8D7D-BD99BCFE7F06}" type="slidenum">
              <a:rPr lang="en-US" smtClean="0"/>
              <a:pPr/>
              <a:t>3</a:t>
            </a:fld>
            <a:endParaRPr lang="en-US" smtClean="0"/>
          </a:p>
        </p:txBody>
      </p:sp>
      <p:sp>
        <p:nvSpPr>
          <p:cNvPr id="12291" name="Rectangle 2"/>
          <p:cNvSpPr>
            <a:spLocks noGrp="1" noChangeArrowheads="1"/>
          </p:cNvSpPr>
          <p:nvPr>
            <p:ph type="title"/>
          </p:nvPr>
        </p:nvSpPr>
        <p:spPr/>
        <p:txBody>
          <a:bodyPr/>
          <a:lstStyle/>
          <a:p>
            <a:pPr eaLnBrk="1" hangingPunct="1"/>
            <a:r>
              <a:rPr lang="en-US" dirty="0" smtClean="0"/>
              <a:t>De </a:t>
            </a:r>
            <a:r>
              <a:rPr lang="en-US" dirty="0" err="1" smtClean="0"/>
              <a:t>minimis</a:t>
            </a:r>
            <a:r>
              <a:rPr lang="en-US" dirty="0" smtClean="0"/>
              <a:t> Test</a:t>
            </a:r>
          </a:p>
        </p:txBody>
      </p:sp>
      <p:sp>
        <p:nvSpPr>
          <p:cNvPr id="12292" name="Rectangle 3"/>
          <p:cNvSpPr>
            <a:spLocks noGrp="1" noChangeArrowheads="1"/>
          </p:cNvSpPr>
          <p:nvPr>
            <p:ph type="body" idx="1"/>
          </p:nvPr>
        </p:nvSpPr>
        <p:spPr/>
        <p:txBody>
          <a:bodyPr/>
          <a:lstStyle/>
          <a:p>
            <a:pPr eaLnBrk="1" hangingPunct="1"/>
            <a:r>
              <a:rPr lang="en-US" smtClean="0"/>
              <a:t>Some deprivations are too insignificant to trigger a right to a hearing</a:t>
            </a:r>
          </a:p>
          <a:p>
            <a:pPr lvl="1" eaLnBrk="1" hangingPunct="1"/>
            <a:r>
              <a:rPr lang="en-US" smtClean="0"/>
              <a:t>Putting a cop on paid sick leave did not trigger due process</a:t>
            </a:r>
          </a:p>
          <a:p>
            <a:pPr lvl="1" eaLnBrk="1" hangingPunct="1"/>
            <a:r>
              <a:rPr lang="en-US" smtClean="0"/>
              <a:t>Otherwise the courts will be in every employment action</a:t>
            </a:r>
          </a:p>
          <a:p>
            <a:pPr eaLnBrk="1" hangingPunct="1"/>
            <a:r>
              <a:rPr lang="en-US" smtClean="0"/>
              <a:t>This is key issue in 1983 actions - how hard/often can the prison guard hit the prisoner?</a:t>
            </a:r>
          </a:p>
        </p:txBody>
      </p:sp>
    </p:spTree>
    <p:extLst>
      <p:ext uri="{BB962C8B-B14F-4D97-AF65-F5344CB8AC3E}">
        <p14:creationId xmlns:p14="http://schemas.microsoft.com/office/powerpoint/2010/main" val="280158124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1D0793B-0A85-4F28-8CC9-D212B4208AB3}" type="slidenum">
              <a:rPr lang="en-US"/>
              <a:pPr/>
              <a:t>30</a:t>
            </a:fld>
            <a:endParaRPr lang="en-US"/>
          </a:p>
        </p:txBody>
      </p:sp>
      <p:sp>
        <p:nvSpPr>
          <p:cNvPr id="11267" name="Rectangle 2"/>
          <p:cNvSpPr>
            <a:spLocks noGrp="1" noChangeArrowheads="1"/>
          </p:cNvSpPr>
          <p:nvPr>
            <p:ph type="title"/>
          </p:nvPr>
        </p:nvSpPr>
        <p:spPr/>
        <p:txBody>
          <a:bodyPr/>
          <a:lstStyle/>
          <a:p>
            <a:pPr eaLnBrk="1" hangingPunct="1"/>
            <a:r>
              <a:rPr lang="en-US" smtClean="0"/>
              <a:t>Agency Efficiency</a:t>
            </a:r>
          </a:p>
        </p:txBody>
      </p:sp>
      <p:sp>
        <p:nvSpPr>
          <p:cNvPr id="11268" name="Rectangle 3"/>
          <p:cNvSpPr>
            <a:spLocks noGrp="1" noChangeArrowheads="1"/>
          </p:cNvSpPr>
          <p:nvPr>
            <p:ph type="body" idx="1"/>
          </p:nvPr>
        </p:nvSpPr>
        <p:spPr/>
        <p:txBody>
          <a:bodyPr/>
          <a:lstStyle/>
          <a:p>
            <a:pPr eaLnBrk="1" hangingPunct="1">
              <a:lnSpc>
                <a:spcPct val="90000"/>
              </a:lnSpc>
            </a:pPr>
            <a:r>
              <a:rPr lang="en-US" smtClean="0"/>
              <a:t>While a rulemaking can be expensive and time consuming, it can settle issues which might otherwise have to be litigated in every enforcement case</a:t>
            </a:r>
          </a:p>
          <a:p>
            <a:pPr eaLnBrk="1" hangingPunct="1">
              <a:lnSpc>
                <a:spcPct val="90000"/>
              </a:lnSpc>
            </a:pPr>
            <a:r>
              <a:rPr lang="en-US" smtClean="0"/>
              <a:t>Rulemaking can also eliminate many hearings by resolving factual questions</a:t>
            </a:r>
          </a:p>
          <a:p>
            <a:pPr lvl="1" eaLnBrk="1" hangingPunct="1">
              <a:lnSpc>
                <a:spcPct val="90000"/>
              </a:lnSpc>
            </a:pPr>
            <a:r>
              <a:rPr lang="en-US" smtClean="0"/>
              <a:t>In disability cases, rules can be used to establish what constitutes a disability, rather than making it as case by case determination.</a:t>
            </a:r>
          </a:p>
        </p:txBody>
      </p:sp>
    </p:spTree>
    <p:extLst>
      <p:ext uri="{BB962C8B-B14F-4D97-AF65-F5344CB8AC3E}">
        <p14:creationId xmlns:p14="http://schemas.microsoft.com/office/powerpoint/2010/main" val="92236696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E9C6531-600C-4274-9671-37B2394FAE92}" type="slidenum">
              <a:rPr lang="en-US"/>
              <a:pPr/>
              <a:t>31</a:t>
            </a:fld>
            <a:endParaRPr lang="en-US"/>
          </a:p>
        </p:txBody>
      </p:sp>
      <p:sp>
        <p:nvSpPr>
          <p:cNvPr id="12291" name="Rectangle 2"/>
          <p:cNvSpPr>
            <a:spLocks noGrp="1" noChangeArrowheads="1"/>
          </p:cNvSpPr>
          <p:nvPr>
            <p:ph type="title"/>
          </p:nvPr>
        </p:nvSpPr>
        <p:spPr/>
        <p:txBody>
          <a:bodyPr/>
          <a:lstStyle/>
          <a:p>
            <a:pPr eaLnBrk="1" hangingPunct="1"/>
            <a:r>
              <a:rPr lang="en-US" smtClean="0"/>
              <a:t>Agency Oversight</a:t>
            </a:r>
          </a:p>
        </p:txBody>
      </p:sp>
      <p:sp>
        <p:nvSpPr>
          <p:cNvPr id="12292" name="Rectangle 3"/>
          <p:cNvSpPr>
            <a:spLocks noGrp="1" noChangeArrowheads="1"/>
          </p:cNvSpPr>
          <p:nvPr>
            <p:ph type="body" idx="1"/>
          </p:nvPr>
        </p:nvSpPr>
        <p:spPr/>
        <p:txBody>
          <a:bodyPr>
            <a:normAutofit fontScale="92500" lnSpcReduction="10000"/>
          </a:bodyPr>
          <a:lstStyle/>
          <a:p>
            <a:pPr eaLnBrk="1" hangingPunct="1"/>
            <a:r>
              <a:rPr lang="en-US" sz="3600" dirty="0" smtClean="0"/>
              <a:t>You can control the outcome of rulemaking much easier than that of adjudications</a:t>
            </a:r>
          </a:p>
          <a:p>
            <a:pPr lvl="1" eaLnBrk="1" hangingPunct="1"/>
            <a:r>
              <a:rPr lang="en-US" sz="3600" dirty="0" smtClean="0"/>
              <a:t>Not dependent on ALJs (administrative law judges)</a:t>
            </a:r>
          </a:p>
          <a:p>
            <a:pPr lvl="1" eaLnBrk="1" hangingPunct="1"/>
            <a:r>
              <a:rPr lang="en-US" sz="3600" dirty="0" smtClean="0"/>
              <a:t>This especially important in </a:t>
            </a:r>
            <a:r>
              <a:rPr lang="en-US" sz="3600" dirty="0" smtClean="0"/>
              <a:t>LA</a:t>
            </a:r>
            <a:endParaRPr lang="en-US" sz="3600" dirty="0" smtClean="0"/>
          </a:p>
          <a:p>
            <a:pPr eaLnBrk="1" hangingPunct="1"/>
            <a:r>
              <a:rPr lang="en-US" sz="3600" dirty="0" smtClean="0"/>
              <a:t>More input from across the agency</a:t>
            </a:r>
          </a:p>
          <a:p>
            <a:pPr lvl="1" eaLnBrk="1" hangingPunct="1"/>
            <a:r>
              <a:rPr lang="en-US" sz="3600" dirty="0" smtClean="0"/>
              <a:t>Input from the public as well</a:t>
            </a:r>
          </a:p>
          <a:p>
            <a:pPr eaLnBrk="1" hangingPunct="1"/>
            <a:r>
              <a:rPr lang="en-US" sz="3600" dirty="0" smtClean="0"/>
              <a:t>Directly controlled by agency policy makers</a:t>
            </a:r>
          </a:p>
        </p:txBody>
      </p:sp>
    </p:spTree>
    <p:extLst>
      <p:ext uri="{BB962C8B-B14F-4D97-AF65-F5344CB8AC3E}">
        <p14:creationId xmlns:p14="http://schemas.microsoft.com/office/powerpoint/2010/main" val="344845694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DB15122-8A07-4958-BF8C-B672B02E95F3}" type="slidenum">
              <a:rPr lang="en-US"/>
              <a:pPr/>
              <a:t>32</a:t>
            </a:fld>
            <a:endParaRPr lang="en-US"/>
          </a:p>
        </p:txBody>
      </p:sp>
      <p:sp>
        <p:nvSpPr>
          <p:cNvPr id="13315" name="Rectangle 2"/>
          <p:cNvSpPr>
            <a:spLocks noGrp="1" noChangeArrowheads="1"/>
          </p:cNvSpPr>
          <p:nvPr>
            <p:ph type="title"/>
          </p:nvPr>
        </p:nvSpPr>
        <p:spPr/>
        <p:txBody>
          <a:bodyPr/>
          <a:lstStyle/>
          <a:p>
            <a:pPr eaLnBrk="1" hangingPunct="1"/>
            <a:r>
              <a:rPr lang="en-US" smtClean="0"/>
              <a:t>The Politics of Rulemaking</a:t>
            </a:r>
          </a:p>
        </p:txBody>
      </p:sp>
      <p:sp>
        <p:nvSpPr>
          <p:cNvPr id="13316" name="Rectangle 3"/>
          <p:cNvSpPr>
            <a:spLocks noGrp="1" noChangeArrowheads="1"/>
          </p:cNvSpPr>
          <p:nvPr>
            <p:ph type="body" idx="1"/>
          </p:nvPr>
        </p:nvSpPr>
        <p:spPr/>
        <p:txBody>
          <a:bodyPr/>
          <a:lstStyle/>
          <a:p>
            <a:pPr eaLnBrk="1" hangingPunct="1">
              <a:lnSpc>
                <a:spcPct val="90000"/>
              </a:lnSpc>
            </a:pPr>
            <a:r>
              <a:rPr lang="en-US" sz="2800" dirty="0" smtClean="0"/>
              <a:t>Congress often dodges the hardest issues and leaves them to agency rulemaking</a:t>
            </a:r>
          </a:p>
          <a:p>
            <a:pPr eaLnBrk="1" hangingPunct="1">
              <a:lnSpc>
                <a:spcPct val="90000"/>
              </a:lnSpc>
            </a:pPr>
            <a:r>
              <a:rPr lang="en-US" sz="2800" dirty="0" smtClean="0"/>
              <a:t>Most of these involve cost-benefit analysis</a:t>
            </a:r>
          </a:p>
          <a:p>
            <a:pPr lvl="1" eaLnBrk="1" hangingPunct="1">
              <a:lnSpc>
                <a:spcPct val="90000"/>
              </a:lnSpc>
            </a:pPr>
            <a:r>
              <a:rPr lang="en-US" sz="2800" dirty="0" smtClean="0"/>
              <a:t>How do you trade off automobile safety with price and fuel efficiency?</a:t>
            </a:r>
          </a:p>
          <a:p>
            <a:pPr lvl="1" eaLnBrk="1" hangingPunct="1">
              <a:lnSpc>
                <a:spcPct val="90000"/>
              </a:lnSpc>
            </a:pPr>
            <a:r>
              <a:rPr lang="en-US" sz="2800" dirty="0" smtClean="0"/>
              <a:t>Are you more worried about delaying the entry of new drugs or the about allowing the sale of a drug with dangerous side-effects?</a:t>
            </a:r>
          </a:p>
          <a:p>
            <a:pPr lvl="1" eaLnBrk="1" hangingPunct="1">
              <a:lnSpc>
                <a:spcPct val="90000"/>
              </a:lnSpc>
            </a:pPr>
            <a:r>
              <a:rPr lang="en-US" sz="2800" dirty="0" smtClean="0"/>
              <a:t>Do you want cheap power at the cost of lots of asthma and the Grand Canyon full of smoke?</a:t>
            </a:r>
          </a:p>
        </p:txBody>
      </p:sp>
    </p:spTree>
    <p:extLst>
      <p:ext uri="{BB962C8B-B14F-4D97-AF65-F5344CB8AC3E}">
        <p14:creationId xmlns:p14="http://schemas.microsoft.com/office/powerpoint/2010/main" val="259643017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75C6592-846F-4B9C-90C7-247034473133}" type="slidenum">
              <a:rPr lang="en-US"/>
              <a:pPr/>
              <a:t>33</a:t>
            </a:fld>
            <a:endParaRPr lang="en-US"/>
          </a:p>
        </p:txBody>
      </p:sp>
      <p:sp>
        <p:nvSpPr>
          <p:cNvPr id="14339" name="Rectangle 2"/>
          <p:cNvSpPr>
            <a:spLocks noGrp="1" noChangeArrowheads="1"/>
          </p:cNvSpPr>
          <p:nvPr>
            <p:ph type="title"/>
          </p:nvPr>
        </p:nvSpPr>
        <p:spPr/>
        <p:txBody>
          <a:bodyPr/>
          <a:lstStyle/>
          <a:p>
            <a:pPr eaLnBrk="1" hangingPunct="1"/>
            <a:r>
              <a:rPr lang="en-US" dirty="0" smtClean="0"/>
              <a:t>Downside of Rulemaking</a:t>
            </a:r>
          </a:p>
        </p:txBody>
      </p:sp>
      <p:sp>
        <p:nvSpPr>
          <p:cNvPr id="281603" name="Rectangle 3"/>
          <p:cNvSpPr>
            <a:spLocks noGrp="1" noChangeArrowheads="1"/>
          </p:cNvSpPr>
          <p:nvPr>
            <p:ph type="body" idx="1"/>
          </p:nvPr>
        </p:nvSpPr>
        <p:spPr>
          <a:xfrm>
            <a:off x="304800" y="2133600"/>
            <a:ext cx="8226425" cy="4572000"/>
          </a:xfrm>
        </p:spPr>
        <p:txBody>
          <a:bodyPr>
            <a:normAutofit fontScale="92500" lnSpcReduction="10000"/>
          </a:bodyPr>
          <a:lstStyle/>
          <a:p>
            <a:pPr eaLnBrk="1" hangingPunct="1">
              <a:defRPr/>
            </a:pPr>
            <a:r>
              <a:rPr lang="en-US" dirty="0" smtClean="0"/>
              <a:t>Trials (adjudications) involving single parties can be more flexible in the individual cases</a:t>
            </a:r>
          </a:p>
          <a:p>
            <a:pPr eaLnBrk="1" hangingPunct="1">
              <a:defRPr/>
            </a:pPr>
            <a:r>
              <a:rPr lang="en-US" dirty="0" smtClean="0"/>
              <a:t>Adjudications are useful when you are not sure what the rule should be and need more info and a chance to experiment</a:t>
            </a:r>
          </a:p>
          <a:p>
            <a:pPr eaLnBrk="1" hangingPunct="1">
              <a:defRPr/>
            </a:pPr>
            <a:r>
              <a:rPr lang="en-US" dirty="0" smtClean="0"/>
              <a:t>Rules can be so abstract or overbroad that they are expensive or difficult to follow</a:t>
            </a:r>
          </a:p>
          <a:p>
            <a:pPr lvl="1" eaLnBrk="1" hangingPunct="1">
              <a:defRPr/>
            </a:pPr>
            <a:r>
              <a:rPr lang="en-US" dirty="0" smtClean="0"/>
              <a:t>Like statutes</a:t>
            </a:r>
          </a:p>
          <a:p>
            <a:pPr eaLnBrk="1" hangingPunct="1">
              <a:defRPr/>
            </a:pPr>
            <a:r>
              <a:rPr lang="en-US" dirty="0" smtClean="0"/>
              <a:t>Agencies can promulgate rules that Congress would never pass - Green House Gas </a:t>
            </a:r>
            <a:r>
              <a:rPr lang="en-US" dirty="0" smtClean="0"/>
              <a:t>Regulations.</a:t>
            </a:r>
            <a:endParaRPr lang="en-US" dirty="0" smtClean="0"/>
          </a:p>
        </p:txBody>
      </p:sp>
    </p:spTree>
    <p:extLst>
      <p:ext uri="{BB962C8B-B14F-4D97-AF65-F5344CB8AC3E}">
        <p14:creationId xmlns:p14="http://schemas.microsoft.com/office/powerpoint/2010/main" val="394614493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D446CA1-A0CC-40FE-AEC1-C73BA3DD542C}" type="slidenum">
              <a:rPr lang="en-US"/>
              <a:pPr/>
              <a:t>34</a:t>
            </a:fld>
            <a:endParaRPr lang="en-US"/>
          </a:p>
        </p:txBody>
      </p:sp>
      <p:sp>
        <p:nvSpPr>
          <p:cNvPr id="15363" name="Rectangle 2"/>
          <p:cNvSpPr>
            <a:spLocks noGrp="1" noChangeArrowheads="1"/>
          </p:cNvSpPr>
          <p:nvPr>
            <p:ph type="title"/>
          </p:nvPr>
        </p:nvSpPr>
        <p:spPr/>
        <p:txBody>
          <a:bodyPr/>
          <a:lstStyle/>
          <a:p>
            <a:pPr eaLnBrk="1" hangingPunct="1"/>
            <a:r>
              <a:rPr lang="en-US" dirty="0" smtClean="0"/>
              <a:t>Rulemaking Ossification</a:t>
            </a:r>
          </a:p>
        </p:txBody>
      </p:sp>
      <p:sp>
        <p:nvSpPr>
          <p:cNvPr id="283651" name="Rectangle 3"/>
          <p:cNvSpPr>
            <a:spLocks noGrp="1" noChangeArrowheads="1"/>
          </p:cNvSpPr>
          <p:nvPr>
            <p:ph type="body" idx="1"/>
          </p:nvPr>
        </p:nvSpPr>
        <p:spPr>
          <a:xfrm>
            <a:off x="381000" y="2057400"/>
            <a:ext cx="8001000" cy="4648200"/>
          </a:xfrm>
        </p:spPr>
        <p:txBody>
          <a:bodyPr>
            <a:normAutofit fontScale="92500" lnSpcReduction="10000"/>
          </a:bodyPr>
          <a:lstStyle/>
          <a:p>
            <a:pPr eaLnBrk="1" hangingPunct="1">
              <a:lnSpc>
                <a:spcPct val="80000"/>
              </a:lnSpc>
              <a:defRPr/>
            </a:pPr>
            <a:r>
              <a:rPr lang="en-US" dirty="0" smtClean="0"/>
              <a:t>The courts and legislatures have increased the burden on rulemaking, especially in states</a:t>
            </a:r>
          </a:p>
          <a:p>
            <a:pPr lvl="1" eaLnBrk="1" hangingPunct="1">
              <a:lnSpc>
                <a:spcPct val="80000"/>
              </a:lnSpc>
              <a:defRPr/>
            </a:pPr>
            <a:r>
              <a:rPr lang="en-US" dirty="0" smtClean="0"/>
              <a:t>Rulemaking has gotten so complex and time consuming it has lost some of its value</a:t>
            </a:r>
          </a:p>
          <a:p>
            <a:pPr lvl="1" eaLnBrk="1" hangingPunct="1">
              <a:lnSpc>
                <a:spcPct val="80000"/>
              </a:lnSpc>
              <a:defRPr/>
            </a:pPr>
            <a:r>
              <a:rPr lang="en-US" dirty="0" smtClean="0"/>
              <a:t>Complicated by  regulatory conflict and incompetent agency practice</a:t>
            </a:r>
          </a:p>
          <a:p>
            <a:pPr eaLnBrk="1" hangingPunct="1">
              <a:lnSpc>
                <a:spcPct val="80000"/>
              </a:lnSpc>
              <a:defRPr/>
            </a:pPr>
            <a:r>
              <a:rPr lang="en-US" dirty="0" smtClean="0"/>
              <a:t>Rulemaking can go on for years</a:t>
            </a:r>
          </a:p>
          <a:p>
            <a:pPr lvl="1" eaLnBrk="1" hangingPunct="1">
              <a:lnSpc>
                <a:spcPct val="80000"/>
              </a:lnSpc>
              <a:defRPr/>
            </a:pPr>
            <a:r>
              <a:rPr lang="en-US" dirty="0" smtClean="0"/>
              <a:t>What is the legal value of a proposed rule that has not been finalized?</a:t>
            </a:r>
          </a:p>
          <a:p>
            <a:pPr lvl="1" eaLnBrk="1" hangingPunct="1">
              <a:lnSpc>
                <a:spcPct val="80000"/>
              </a:lnSpc>
              <a:defRPr/>
            </a:pPr>
            <a:r>
              <a:rPr lang="en-US" dirty="0" smtClean="0"/>
              <a:t>The Medicare anti-kickback regulations were delayed for years between the proposed rule and the final rule</a:t>
            </a:r>
          </a:p>
        </p:txBody>
      </p:sp>
    </p:spTree>
    <p:extLst>
      <p:ext uri="{BB962C8B-B14F-4D97-AF65-F5344CB8AC3E}">
        <p14:creationId xmlns:p14="http://schemas.microsoft.com/office/powerpoint/2010/main" val="166251721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912ECC2-F7DB-4FB9-B2F1-6B3B35D0F4AA}" type="slidenum">
              <a:rPr lang="en-US"/>
              <a:pPr/>
              <a:t>35</a:t>
            </a:fld>
            <a:endParaRPr lang="en-US"/>
          </a:p>
        </p:txBody>
      </p:sp>
      <p:sp>
        <p:nvSpPr>
          <p:cNvPr id="20483" name="Rectangle 2"/>
          <p:cNvSpPr>
            <a:spLocks noGrp="1" noChangeArrowheads="1"/>
          </p:cNvSpPr>
          <p:nvPr>
            <p:ph type="title"/>
          </p:nvPr>
        </p:nvSpPr>
        <p:spPr/>
        <p:txBody>
          <a:bodyPr/>
          <a:lstStyle/>
          <a:p>
            <a:pPr eaLnBrk="1" hangingPunct="1"/>
            <a:r>
              <a:rPr lang="en-US" dirty="0" smtClean="0"/>
              <a:t>Definition of a Rule</a:t>
            </a:r>
          </a:p>
        </p:txBody>
      </p:sp>
      <p:sp>
        <p:nvSpPr>
          <p:cNvPr id="20484" name="Rectangle 3"/>
          <p:cNvSpPr>
            <a:spLocks noGrp="1" noChangeArrowheads="1"/>
          </p:cNvSpPr>
          <p:nvPr>
            <p:ph type="body" idx="1"/>
          </p:nvPr>
        </p:nvSpPr>
        <p:spPr>
          <a:xfrm>
            <a:off x="533400" y="2057400"/>
            <a:ext cx="8458200" cy="4648200"/>
          </a:xfrm>
        </p:spPr>
        <p:txBody>
          <a:bodyPr/>
          <a:lstStyle/>
          <a:p>
            <a:pPr eaLnBrk="1" hangingPunct="1">
              <a:lnSpc>
                <a:spcPct val="80000"/>
              </a:lnSpc>
            </a:pPr>
            <a:r>
              <a:rPr lang="en-US" sz="2400" dirty="0" smtClean="0">
                <a:hlinkClick r:id="rId2"/>
              </a:rPr>
              <a:t>APA 551(4</a:t>
            </a:r>
            <a:r>
              <a:rPr lang="en-US" sz="2400" dirty="0" smtClean="0"/>
              <a:t>)</a:t>
            </a:r>
          </a:p>
          <a:p>
            <a:pPr lvl="1" eaLnBrk="1" hangingPunct="1">
              <a:lnSpc>
                <a:spcPct val="80000"/>
              </a:lnSpc>
            </a:pPr>
            <a:r>
              <a:rPr lang="en-US" sz="2400" dirty="0" smtClean="0"/>
              <a:t>(4) 'rule' means the whole or a part of an agency statement of general or particular applicability and future effect designed to implement, interpret, or prescribe law or policy or describing the organization, procedure, or practice requirements of an agency and includes the approval or prescription for the future of rates, wages, corporate or financial structures or reorganizations thereof, prices, facilities, appliances, services or allowances therefor or of valuations, costs, or accounting, or practices bearing on any of the foregoing; </a:t>
            </a:r>
          </a:p>
          <a:p>
            <a:pPr eaLnBrk="1" hangingPunct="1">
              <a:lnSpc>
                <a:spcPct val="80000"/>
              </a:lnSpc>
            </a:pPr>
            <a:r>
              <a:rPr lang="en-US" sz="2400" dirty="0" smtClean="0"/>
              <a:t>Not a clear definition</a:t>
            </a:r>
          </a:p>
          <a:p>
            <a:pPr eaLnBrk="1" hangingPunct="1">
              <a:lnSpc>
                <a:spcPct val="80000"/>
              </a:lnSpc>
            </a:pPr>
            <a:r>
              <a:rPr lang="en-US" sz="2400" dirty="0" smtClean="0"/>
              <a:t>Things that are not adjudications or licensing</a:t>
            </a:r>
          </a:p>
        </p:txBody>
      </p:sp>
    </p:spTree>
    <p:extLst>
      <p:ext uri="{BB962C8B-B14F-4D97-AF65-F5344CB8AC3E}">
        <p14:creationId xmlns:p14="http://schemas.microsoft.com/office/powerpoint/2010/main" val="79067456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BC866BC8-14B8-469D-B984-C72F623A1FAC}" type="slidenum">
              <a:rPr lang="en-US"/>
              <a:pPr/>
              <a:t>36</a:t>
            </a:fld>
            <a:endParaRPr lang="en-US"/>
          </a:p>
        </p:txBody>
      </p:sp>
      <p:sp>
        <p:nvSpPr>
          <p:cNvPr id="21507" name="Rectangle 2"/>
          <p:cNvSpPr>
            <a:spLocks noGrp="1" noChangeArrowheads="1"/>
          </p:cNvSpPr>
          <p:nvPr>
            <p:ph type="title"/>
          </p:nvPr>
        </p:nvSpPr>
        <p:spPr/>
        <p:txBody>
          <a:bodyPr/>
          <a:lstStyle/>
          <a:p>
            <a:pPr eaLnBrk="1" hangingPunct="1"/>
            <a:r>
              <a:rPr lang="en-US" dirty="0" smtClean="0">
                <a:hlinkClick r:id="rId2"/>
              </a:rPr>
              <a:t>LA Definition</a:t>
            </a:r>
            <a:endParaRPr lang="en-US" dirty="0" smtClean="0"/>
          </a:p>
        </p:txBody>
      </p:sp>
      <p:sp>
        <p:nvSpPr>
          <p:cNvPr id="21508" name="Rectangle 3"/>
          <p:cNvSpPr>
            <a:spLocks noGrp="1" noChangeArrowheads="1"/>
          </p:cNvSpPr>
          <p:nvPr>
            <p:ph type="body" idx="1"/>
          </p:nvPr>
        </p:nvSpPr>
        <p:spPr>
          <a:xfrm>
            <a:off x="152400" y="2057400"/>
            <a:ext cx="8839200" cy="4648200"/>
          </a:xfrm>
        </p:spPr>
        <p:txBody>
          <a:bodyPr/>
          <a:lstStyle/>
          <a:p>
            <a:pPr eaLnBrk="1" hangingPunct="1">
              <a:lnSpc>
                <a:spcPct val="80000"/>
              </a:lnSpc>
            </a:pPr>
            <a:r>
              <a:rPr lang="en-US" sz="2300" dirty="0" smtClean="0"/>
              <a:t>6) "Rule" means each agency statement, guide, or requirement for conduct or action, exclusive of those regulating only the internal management of the agency and those purporting to adopt, increase, or decrease any fees imposed on the affairs, actions, or persons regulated by the agency, which has general applicability and the effect of implementing or interpreting substantive law or policy, or which prescribes the procedure or practice requirements of the agency. </a:t>
            </a:r>
          </a:p>
          <a:p>
            <a:pPr eaLnBrk="1" hangingPunct="1">
              <a:lnSpc>
                <a:spcPct val="80000"/>
              </a:lnSpc>
            </a:pPr>
            <a:r>
              <a:rPr lang="en-US" sz="2300" dirty="0" smtClean="0"/>
              <a:t>"Rule" includes, but is not limited to, any provision for fines, prices or penalties, the attainment or loss of preferential status, and the criteria or qualifications for licensure or certification by an agency. A rule may be of general applicability even though it may not apply to the entire state, provided its form is general and it is capable of being applied to every member of an identifiable class. The term includes the amendment or repeal of an existing rule but does not include declaratory rulings or orders or any fees.</a:t>
            </a:r>
          </a:p>
        </p:txBody>
      </p:sp>
    </p:spTree>
    <p:extLst>
      <p:ext uri="{BB962C8B-B14F-4D97-AF65-F5344CB8AC3E}">
        <p14:creationId xmlns:p14="http://schemas.microsoft.com/office/powerpoint/2010/main" val="122176833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B18D24E1-0749-48F9-9E66-05857803E88F}" type="slidenum">
              <a:rPr lang="en-US"/>
              <a:pPr/>
              <a:t>37</a:t>
            </a:fld>
            <a:endParaRPr lang="en-US"/>
          </a:p>
        </p:txBody>
      </p:sp>
      <p:sp>
        <p:nvSpPr>
          <p:cNvPr id="22531" name="Rectangle 2"/>
          <p:cNvSpPr>
            <a:spLocks noGrp="1" noChangeArrowheads="1"/>
          </p:cNvSpPr>
          <p:nvPr>
            <p:ph type="title"/>
          </p:nvPr>
        </p:nvSpPr>
        <p:spPr/>
        <p:txBody>
          <a:bodyPr/>
          <a:lstStyle/>
          <a:p>
            <a:pPr eaLnBrk="1" hangingPunct="1"/>
            <a:r>
              <a:rPr lang="en-US" dirty="0" smtClean="0"/>
              <a:t>Functional Definitions</a:t>
            </a:r>
          </a:p>
        </p:txBody>
      </p:sp>
      <p:sp>
        <p:nvSpPr>
          <p:cNvPr id="22532" name="Rectangle 3"/>
          <p:cNvSpPr>
            <a:spLocks noGrp="1" noChangeArrowheads="1"/>
          </p:cNvSpPr>
          <p:nvPr>
            <p:ph type="body" idx="1"/>
          </p:nvPr>
        </p:nvSpPr>
        <p:spPr/>
        <p:txBody>
          <a:bodyPr/>
          <a:lstStyle/>
          <a:p>
            <a:pPr eaLnBrk="1" hangingPunct="1"/>
            <a:r>
              <a:rPr lang="en-US" dirty="0" smtClean="0"/>
              <a:t>General applicability, as opposed to specific parties</a:t>
            </a:r>
          </a:p>
          <a:p>
            <a:pPr eaLnBrk="1" hangingPunct="1"/>
            <a:r>
              <a:rPr lang="en-US" dirty="0" smtClean="0"/>
              <a:t>Prospective</a:t>
            </a:r>
          </a:p>
          <a:p>
            <a:pPr eaLnBrk="1" hangingPunct="1"/>
            <a:r>
              <a:rPr lang="en-US" dirty="0" smtClean="0"/>
              <a:t>Binding on the agency as well as on the public</a:t>
            </a:r>
          </a:p>
        </p:txBody>
      </p:sp>
    </p:spTree>
    <p:extLst>
      <p:ext uri="{BB962C8B-B14F-4D97-AF65-F5344CB8AC3E}">
        <p14:creationId xmlns:p14="http://schemas.microsoft.com/office/powerpoint/2010/main" val="426644917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dirty="0" smtClean="0"/>
              <a:t>Notice-and-Comment Rulemaking </a:t>
            </a:r>
          </a:p>
        </p:txBody>
      </p:sp>
      <p:sp>
        <p:nvSpPr>
          <p:cNvPr id="33795" name="Rectangle 3"/>
          <p:cNvSpPr>
            <a:spLocks noGrp="1" noChangeArrowheads="1"/>
          </p:cNvSpPr>
          <p:nvPr>
            <p:ph idx="1"/>
          </p:nvPr>
        </p:nvSpPr>
        <p:spPr/>
        <p:txBody>
          <a:bodyPr/>
          <a:lstStyle/>
          <a:p>
            <a:pPr eaLnBrk="1" hangingPunct="1"/>
            <a:r>
              <a:rPr lang="en-US" dirty="0" smtClean="0"/>
              <a:t>APA Procedures</a:t>
            </a:r>
            <a:endParaRPr lang="en-US" dirty="0" smtClean="0">
              <a:hlinkClick r:id=""/>
            </a:endParaRPr>
          </a:p>
          <a:p>
            <a:pPr eaLnBrk="1" hangingPunct="1"/>
            <a:r>
              <a:rPr lang="en-US" dirty="0" smtClean="0">
                <a:hlinkClick r:id=""/>
              </a:rPr>
              <a:t>http</a:t>
            </a:r>
            <a:r>
              <a:rPr lang="en-US" dirty="0">
                <a:hlinkClick r:id="rId2"/>
              </a:rPr>
              <a:t>://</a:t>
            </a:r>
            <a:r>
              <a:rPr lang="en-US" dirty="0" smtClean="0">
                <a:hlinkClick r:id="rId2"/>
              </a:rPr>
              <a:t>biotech.law.lsu.edu/Courses/study_aids/adlaw/553.htm</a:t>
            </a:r>
            <a:endParaRPr lang="en-US" dirty="0" smtClean="0"/>
          </a:p>
          <a:p>
            <a:pPr eaLnBrk="1" hangingPunct="1"/>
            <a:r>
              <a:rPr lang="en-US" dirty="0" smtClean="0"/>
              <a:t>The Register</a:t>
            </a:r>
            <a:endParaRPr lang="en-US" dirty="0"/>
          </a:p>
          <a:p>
            <a:pPr lvl="1" eaLnBrk="1" hangingPunct="1">
              <a:lnSpc>
                <a:spcPct val="90000"/>
              </a:lnSpc>
            </a:pPr>
            <a:r>
              <a:rPr lang="en-US" dirty="0" smtClean="0">
                <a:hlinkClick r:id="rId3"/>
              </a:rPr>
              <a:t>The Federal Register</a:t>
            </a:r>
            <a:endParaRPr lang="en-US" dirty="0" smtClean="0"/>
          </a:p>
          <a:p>
            <a:pPr lvl="1" eaLnBrk="1" hangingPunct="1">
              <a:lnSpc>
                <a:spcPct val="90000"/>
              </a:lnSpc>
            </a:pPr>
            <a:r>
              <a:rPr lang="en-US" dirty="0" smtClean="0">
                <a:hlinkClick r:id="rId4"/>
              </a:rPr>
              <a:t>LA Register</a:t>
            </a:r>
            <a:endParaRPr lang="en-US" dirty="0" smtClean="0"/>
          </a:p>
          <a:p>
            <a:pPr eaLnBrk="1" hangingPunct="1"/>
            <a:r>
              <a:rPr lang="en-US" dirty="0" smtClean="0"/>
              <a:t>Electronic</a:t>
            </a:r>
            <a:r>
              <a:rPr lang="en-US" baseline="0" dirty="0" smtClean="0"/>
              <a:t> Notice</a:t>
            </a:r>
            <a:endParaRPr lang="en-US" dirty="0" smtClean="0"/>
          </a:p>
          <a:p>
            <a:r>
              <a:rPr lang="en-US" dirty="0" smtClean="0">
                <a:hlinkClick r:id="rId5"/>
              </a:rPr>
              <a:t>http://www.regulations.gov</a:t>
            </a:r>
            <a:endParaRPr lang="en-US" dirty="0"/>
          </a:p>
        </p:txBody>
      </p:sp>
    </p:spTree>
    <p:extLst>
      <p:ext uri="{BB962C8B-B14F-4D97-AF65-F5344CB8AC3E}">
        <p14:creationId xmlns:p14="http://schemas.microsoft.com/office/powerpoint/2010/main" val="388688669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7B0E7B3-0315-40FE-A109-E7388B4FCD19}" type="slidenum">
              <a:rPr lang="en-US"/>
              <a:pPr/>
              <a:t>39</a:t>
            </a:fld>
            <a:endParaRPr lang="en-US"/>
          </a:p>
        </p:txBody>
      </p:sp>
      <p:sp>
        <p:nvSpPr>
          <p:cNvPr id="17411" name="Rectangle 2"/>
          <p:cNvSpPr>
            <a:spLocks noGrp="1" noChangeArrowheads="1"/>
          </p:cNvSpPr>
          <p:nvPr>
            <p:ph type="title"/>
          </p:nvPr>
        </p:nvSpPr>
        <p:spPr/>
        <p:txBody>
          <a:bodyPr/>
          <a:lstStyle/>
          <a:p>
            <a:pPr eaLnBrk="1" hangingPunct="1"/>
            <a:r>
              <a:rPr lang="en-US" dirty="0" smtClean="0"/>
              <a:t>Why Have Public Participation?</a:t>
            </a:r>
          </a:p>
        </p:txBody>
      </p:sp>
      <p:sp>
        <p:nvSpPr>
          <p:cNvPr id="17412" name="Rectangle 3"/>
          <p:cNvSpPr>
            <a:spLocks noGrp="1" noChangeArrowheads="1"/>
          </p:cNvSpPr>
          <p:nvPr>
            <p:ph type="body" idx="1"/>
          </p:nvPr>
        </p:nvSpPr>
        <p:spPr/>
        <p:txBody>
          <a:bodyPr/>
          <a:lstStyle/>
          <a:p>
            <a:pPr eaLnBrk="1" hangingPunct="1">
              <a:lnSpc>
                <a:spcPct val="90000"/>
              </a:lnSpc>
            </a:pPr>
            <a:r>
              <a:rPr lang="en-US" sz="2400" dirty="0" smtClean="0"/>
              <a:t>Public participation has great political benefit in broadening the acceptability of the rules.</a:t>
            </a:r>
          </a:p>
          <a:p>
            <a:pPr eaLnBrk="1" hangingPunct="1">
              <a:lnSpc>
                <a:spcPct val="90000"/>
              </a:lnSpc>
            </a:pPr>
            <a:r>
              <a:rPr lang="en-US" sz="2400" dirty="0" smtClean="0"/>
              <a:t>Public comments can identify technical and legal problems with the rules</a:t>
            </a:r>
          </a:p>
          <a:p>
            <a:pPr eaLnBrk="1" hangingPunct="1">
              <a:lnSpc>
                <a:spcPct val="90000"/>
              </a:lnSpc>
            </a:pPr>
            <a:r>
              <a:rPr lang="en-US" sz="2400" dirty="0" smtClean="0"/>
              <a:t>Publication of proposed rules allows politicians to become involved to protect the interests of their constituents</a:t>
            </a:r>
          </a:p>
          <a:p>
            <a:pPr eaLnBrk="1" hangingPunct="1">
              <a:lnSpc>
                <a:spcPct val="90000"/>
              </a:lnSpc>
            </a:pPr>
            <a:r>
              <a:rPr lang="en-US" sz="2400" dirty="0" smtClean="0"/>
              <a:t>Public participation limits executive power and makes it more palatable to the courts to have agencies making laws</a:t>
            </a:r>
          </a:p>
          <a:p>
            <a:pPr eaLnBrk="1" hangingPunct="1">
              <a:lnSpc>
                <a:spcPct val="90000"/>
              </a:lnSpc>
            </a:pPr>
            <a:r>
              <a:rPr lang="en-US" sz="2400" dirty="0" smtClean="0"/>
              <a:t>While the agency may take comments at </a:t>
            </a:r>
            <a:r>
              <a:rPr lang="en-US" sz="2400" dirty="0" smtClean="0"/>
              <a:t>public hearings</a:t>
            </a:r>
            <a:r>
              <a:rPr lang="en-US" sz="2400" dirty="0" smtClean="0"/>
              <a:t>, it is usually done in writing.</a:t>
            </a:r>
          </a:p>
        </p:txBody>
      </p:sp>
    </p:spTree>
    <p:extLst>
      <p:ext uri="{BB962C8B-B14F-4D97-AF65-F5344CB8AC3E}">
        <p14:creationId xmlns:p14="http://schemas.microsoft.com/office/powerpoint/2010/main" val="2209151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8CC9962E-2698-41F1-9B99-BE9A51CA66C6}" type="slidenum">
              <a:rPr lang="en-US" smtClean="0"/>
              <a:pPr/>
              <a:t>4</a:t>
            </a:fld>
            <a:endParaRPr lang="en-US" smtClean="0"/>
          </a:p>
        </p:txBody>
      </p:sp>
      <p:sp>
        <p:nvSpPr>
          <p:cNvPr id="15363" name="Rectangle 2"/>
          <p:cNvSpPr>
            <a:spLocks noGrp="1" noChangeArrowheads="1"/>
          </p:cNvSpPr>
          <p:nvPr>
            <p:ph type="title"/>
          </p:nvPr>
        </p:nvSpPr>
        <p:spPr/>
        <p:txBody>
          <a:bodyPr/>
          <a:lstStyle/>
          <a:p>
            <a:pPr eaLnBrk="1" hangingPunct="1"/>
            <a:r>
              <a:rPr lang="en-US" dirty="0" smtClean="0"/>
              <a:t>Alternative Remedies</a:t>
            </a:r>
          </a:p>
        </p:txBody>
      </p:sp>
      <p:sp>
        <p:nvSpPr>
          <p:cNvPr id="15364" name="Rectangle 3"/>
          <p:cNvSpPr>
            <a:spLocks noGrp="1" noChangeArrowheads="1"/>
          </p:cNvSpPr>
          <p:nvPr>
            <p:ph type="body" idx="1"/>
          </p:nvPr>
        </p:nvSpPr>
        <p:spPr>
          <a:xfrm>
            <a:off x="381000" y="2057400"/>
            <a:ext cx="8382000" cy="4535488"/>
          </a:xfrm>
        </p:spPr>
        <p:txBody>
          <a:bodyPr>
            <a:normAutofit lnSpcReduction="10000"/>
          </a:bodyPr>
          <a:lstStyle/>
          <a:p>
            <a:pPr eaLnBrk="1" hangingPunct="1">
              <a:lnSpc>
                <a:spcPct val="90000"/>
              </a:lnSpc>
            </a:pPr>
            <a:r>
              <a:rPr lang="en-US" sz="2800" dirty="0" smtClean="0"/>
              <a:t>Due process is not the only remedy for many actions</a:t>
            </a:r>
          </a:p>
          <a:p>
            <a:pPr eaLnBrk="1" hangingPunct="1">
              <a:lnSpc>
                <a:spcPct val="90000"/>
              </a:lnSpc>
            </a:pPr>
            <a:r>
              <a:rPr lang="en-US" sz="2800" dirty="0" smtClean="0"/>
              <a:t>Contracts with the government are not property but are agreements governed by contract law.</a:t>
            </a:r>
          </a:p>
          <a:p>
            <a:pPr lvl="1" eaLnBrk="1" hangingPunct="1">
              <a:lnSpc>
                <a:spcPct val="90000"/>
              </a:lnSpc>
            </a:pPr>
            <a:r>
              <a:rPr lang="en-US" sz="2800" dirty="0" smtClean="0"/>
              <a:t>The Court of Claims system deals with these.</a:t>
            </a:r>
          </a:p>
          <a:p>
            <a:pPr eaLnBrk="1" hangingPunct="1">
              <a:lnSpc>
                <a:spcPct val="90000"/>
              </a:lnSpc>
            </a:pPr>
            <a:r>
              <a:rPr lang="en-US" sz="2800" i="1" dirty="0" smtClean="0"/>
              <a:t>Unger v. National Residents Matching Program</a:t>
            </a:r>
          </a:p>
          <a:p>
            <a:pPr lvl="1" eaLnBrk="1" hangingPunct="1">
              <a:lnSpc>
                <a:spcPct val="90000"/>
              </a:lnSpc>
            </a:pPr>
            <a:r>
              <a:rPr lang="en-US" sz="2800" dirty="0" smtClean="0"/>
              <a:t>Failing to admit resident after signing the match contract did not trigger a hearing, but would support a breach of contract action.</a:t>
            </a:r>
          </a:p>
          <a:p>
            <a:pPr eaLnBrk="1" hangingPunct="1">
              <a:lnSpc>
                <a:spcPct val="90000"/>
              </a:lnSpc>
            </a:pPr>
            <a:r>
              <a:rPr lang="en-US" sz="2800" dirty="0" smtClean="0"/>
              <a:t>Does you client really need a hearing, or do you have a contract action?</a:t>
            </a:r>
          </a:p>
          <a:p>
            <a:pPr eaLnBrk="1" hangingPunct="1">
              <a:lnSpc>
                <a:spcPct val="90000"/>
              </a:lnSpc>
            </a:pPr>
            <a:r>
              <a:rPr lang="en-US" sz="2800" dirty="0" smtClean="0"/>
              <a:t>Which is better?</a:t>
            </a:r>
          </a:p>
        </p:txBody>
      </p:sp>
    </p:spTree>
    <p:extLst>
      <p:ext uri="{BB962C8B-B14F-4D97-AF65-F5344CB8AC3E}">
        <p14:creationId xmlns:p14="http://schemas.microsoft.com/office/powerpoint/2010/main" val="291759230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A86F8CF-5413-4BEC-99C1-5C615F221AA8}" type="slidenum">
              <a:rPr lang="en-US"/>
              <a:pPr/>
              <a:t>40</a:t>
            </a:fld>
            <a:endParaRPr lang="en-US"/>
          </a:p>
        </p:txBody>
      </p:sp>
      <p:sp>
        <p:nvSpPr>
          <p:cNvPr id="18435" name="Rectangle 2"/>
          <p:cNvSpPr>
            <a:spLocks noGrp="1" noChangeArrowheads="1"/>
          </p:cNvSpPr>
          <p:nvPr>
            <p:ph type="title"/>
          </p:nvPr>
        </p:nvSpPr>
        <p:spPr/>
        <p:txBody>
          <a:bodyPr/>
          <a:lstStyle/>
          <a:p>
            <a:pPr eaLnBrk="1" hangingPunct="1"/>
            <a:r>
              <a:rPr lang="en-US" dirty="0" smtClean="0"/>
              <a:t>Attacking Rulemaking</a:t>
            </a:r>
          </a:p>
        </p:txBody>
      </p:sp>
      <p:sp>
        <p:nvSpPr>
          <p:cNvPr id="18436" name="Rectangle 3"/>
          <p:cNvSpPr>
            <a:spLocks noGrp="1" noChangeArrowheads="1"/>
          </p:cNvSpPr>
          <p:nvPr>
            <p:ph type="body" idx="1"/>
          </p:nvPr>
        </p:nvSpPr>
        <p:spPr/>
        <p:txBody>
          <a:bodyPr/>
          <a:lstStyle/>
          <a:p>
            <a:pPr eaLnBrk="1" hangingPunct="1"/>
            <a:r>
              <a:rPr lang="en-US" dirty="0" smtClean="0"/>
              <a:t>Once a rule has been properly promulgated through notice and comment, it can only be attacked by attacking the published basis for the rule, and that must be done relatively soon after promulgation.</a:t>
            </a:r>
          </a:p>
          <a:p>
            <a:pPr eaLnBrk="1" hangingPunct="1"/>
            <a:r>
              <a:rPr lang="en-US" dirty="0" smtClean="0"/>
              <a:t>We will see in the movie how the opponents of the rule work to get their changes made before the rule is finished.</a:t>
            </a:r>
          </a:p>
        </p:txBody>
      </p:sp>
    </p:spTree>
    <p:extLst>
      <p:ext uri="{BB962C8B-B14F-4D97-AF65-F5344CB8AC3E}">
        <p14:creationId xmlns:p14="http://schemas.microsoft.com/office/powerpoint/2010/main" val="5248195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ctrTitle"/>
          </p:nvPr>
        </p:nvSpPr>
        <p:spPr/>
        <p:txBody>
          <a:bodyPr/>
          <a:lstStyle/>
          <a:p>
            <a:pPr eaLnBrk="1" hangingPunct="1"/>
            <a:r>
              <a:rPr lang="en-US" dirty="0" smtClean="0"/>
              <a:t>Any Pre-Action Hearing Rights after Matthews?</a:t>
            </a:r>
          </a:p>
        </p:txBody>
      </p:sp>
      <p:sp>
        <p:nvSpPr>
          <p:cNvPr id="2" name="Subtitle 1"/>
          <p:cNvSpPr>
            <a:spLocks noGrp="1"/>
          </p:cNvSpPr>
          <p:nvPr>
            <p:ph type="subTitle" idx="1"/>
          </p:nvPr>
        </p:nvSpPr>
        <p:spPr/>
        <p:txBody>
          <a:bodyPr/>
          <a:lstStyle/>
          <a:p>
            <a:endParaRPr lang="en-US"/>
          </a:p>
        </p:txBody>
      </p:sp>
      <p:sp>
        <p:nvSpPr>
          <p:cNvPr id="16386"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CF1F8C39-0568-4E7E-8444-0F3508C3DEDE}" type="slidenum">
              <a:rPr lang="en-US" smtClean="0"/>
              <a:pPr/>
              <a:t>5</a:t>
            </a:fld>
            <a:endParaRPr lang="en-US" smtClean="0"/>
          </a:p>
        </p:txBody>
      </p:sp>
    </p:spTree>
    <p:extLst>
      <p:ext uri="{BB962C8B-B14F-4D97-AF65-F5344CB8AC3E}">
        <p14:creationId xmlns:p14="http://schemas.microsoft.com/office/powerpoint/2010/main" val="28101886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eaLnBrk="1" hangingPunct="1">
              <a:lnSpc>
                <a:spcPct val="90000"/>
              </a:lnSpc>
            </a:pPr>
            <a:r>
              <a:rPr lang="en-US" i="1" smtClean="0"/>
              <a:t>Cleveland Board of Education v. Loudermill</a:t>
            </a:r>
            <a:r>
              <a:rPr lang="en-US" smtClean="0"/>
              <a:t>, 470 U.S. 532 (1985)</a:t>
            </a:r>
            <a:endParaRPr lang="en-US"/>
          </a:p>
        </p:txBody>
      </p:sp>
      <p:sp>
        <p:nvSpPr>
          <p:cNvPr id="3" name="Content Placeholder 2"/>
          <p:cNvSpPr>
            <a:spLocks noGrp="1"/>
          </p:cNvSpPr>
          <p:nvPr>
            <p:ph idx="1"/>
          </p:nvPr>
        </p:nvSpPr>
        <p:spPr/>
        <p:txBody>
          <a:bodyPr/>
          <a:lstStyle/>
          <a:p>
            <a:pPr lvl="0" eaLnBrk="1" hangingPunct="1">
              <a:lnSpc>
                <a:spcPct val="90000"/>
              </a:lnSpc>
            </a:pPr>
            <a:r>
              <a:rPr lang="en-US" dirty="0" smtClean="0"/>
              <a:t>Firing a teacher</a:t>
            </a:r>
          </a:p>
          <a:p>
            <a:pPr lvl="0" eaLnBrk="1" hangingPunct="1">
              <a:lnSpc>
                <a:spcPct val="90000"/>
              </a:lnSpc>
            </a:pPr>
            <a:r>
              <a:rPr lang="en-US" dirty="0" smtClean="0"/>
              <a:t>Applying the </a:t>
            </a:r>
            <a:r>
              <a:rPr lang="en-US" i="1" dirty="0" smtClean="0"/>
              <a:t>Matthews</a:t>
            </a:r>
            <a:r>
              <a:rPr lang="en-US" dirty="0" smtClean="0"/>
              <a:t> factors, how do you argue that an informal pre-termination hearing is required?</a:t>
            </a:r>
          </a:p>
          <a:p>
            <a:pPr lvl="0" eaLnBrk="1" hangingPunct="1">
              <a:lnSpc>
                <a:spcPct val="90000"/>
              </a:lnSpc>
            </a:pPr>
            <a:r>
              <a:rPr lang="en-US" dirty="0" smtClean="0"/>
              <a:t>How is this different from </a:t>
            </a:r>
            <a:r>
              <a:rPr lang="en-US" i="1" dirty="0" smtClean="0"/>
              <a:t>Matthews</a:t>
            </a:r>
            <a:r>
              <a:rPr lang="en-US" dirty="0" smtClean="0"/>
              <a:t> itself as regards to the ability to cure problems with a post-termination hearing?</a:t>
            </a:r>
            <a:endParaRPr lang="en-US" dirty="0"/>
          </a:p>
        </p:txBody>
      </p:sp>
      <p:sp>
        <p:nvSpPr>
          <p:cNvPr id="4" name="Slide Number Placeholder 3"/>
          <p:cNvSpPr>
            <a:spLocks noGrp="1"/>
          </p:cNvSpPr>
          <p:nvPr>
            <p:ph type="sldNum" sz="quarter" idx="12"/>
          </p:nvPr>
        </p:nvSpPr>
        <p:spPr/>
        <p:txBody>
          <a:bodyPr/>
          <a:lstStyle/>
          <a:p>
            <a:pPr>
              <a:defRPr/>
            </a:pPr>
            <a:fld id="{4F4A27F5-BCF1-4841-900C-71AF8D9072A5}" type="slidenum">
              <a:rPr lang="en-US" smtClean="0"/>
              <a:pPr>
                <a:defRPr/>
              </a:pPr>
              <a:t>6</a:t>
            </a:fld>
            <a:endParaRPr lang="en-US"/>
          </a:p>
        </p:txBody>
      </p:sp>
    </p:spTree>
    <p:extLst>
      <p:ext uri="{BB962C8B-B14F-4D97-AF65-F5344CB8AC3E}">
        <p14:creationId xmlns:p14="http://schemas.microsoft.com/office/powerpoint/2010/main" val="21245009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3587F85F-6800-4A2A-8E35-75DD38771C63}" type="slidenum">
              <a:rPr lang="en-US" smtClean="0"/>
              <a:pPr/>
              <a:t>7</a:t>
            </a:fld>
            <a:endParaRPr lang="en-US" smtClean="0"/>
          </a:p>
        </p:txBody>
      </p:sp>
      <p:sp>
        <p:nvSpPr>
          <p:cNvPr id="17411" name="Rectangle 2"/>
          <p:cNvSpPr>
            <a:spLocks noGrp="1" noChangeArrowheads="1"/>
          </p:cNvSpPr>
          <p:nvPr>
            <p:ph type="title"/>
          </p:nvPr>
        </p:nvSpPr>
        <p:spPr/>
        <p:txBody>
          <a:bodyPr/>
          <a:lstStyle/>
          <a:p>
            <a:pPr eaLnBrk="1" hangingPunct="1"/>
            <a:r>
              <a:rPr lang="en-US" i="1" dirty="0" smtClean="0"/>
              <a:t>Gilbert v. </a:t>
            </a:r>
            <a:r>
              <a:rPr lang="en-US" i="1" dirty="0" err="1" smtClean="0"/>
              <a:t>Homar</a:t>
            </a:r>
            <a:r>
              <a:rPr lang="en-US" dirty="0" smtClean="0"/>
              <a:t>, 520 U.S. 924 (1997</a:t>
            </a:r>
            <a:r>
              <a:rPr lang="en-US" dirty="0" smtClean="0"/>
              <a:t>)</a:t>
            </a:r>
            <a:br>
              <a:rPr lang="en-US" dirty="0" smtClean="0"/>
            </a:br>
            <a:r>
              <a:rPr lang="en-US" dirty="0" smtClean="0"/>
              <a:t>Has there been a substitute for a hearing? </a:t>
            </a:r>
            <a:endParaRPr lang="en-US" dirty="0" smtClean="0"/>
          </a:p>
        </p:txBody>
      </p:sp>
      <p:sp>
        <p:nvSpPr>
          <p:cNvPr id="17412" name="Rectangle 3"/>
          <p:cNvSpPr>
            <a:spLocks noGrp="1" noChangeArrowheads="1"/>
          </p:cNvSpPr>
          <p:nvPr>
            <p:ph type="body" idx="1"/>
          </p:nvPr>
        </p:nvSpPr>
        <p:spPr/>
        <p:txBody>
          <a:bodyPr/>
          <a:lstStyle/>
          <a:p>
            <a:pPr eaLnBrk="1" hangingPunct="1"/>
            <a:r>
              <a:rPr lang="en-US" sz="2800" dirty="0" smtClean="0"/>
              <a:t>Who did the guard work for?</a:t>
            </a:r>
          </a:p>
          <a:p>
            <a:pPr lvl="1" eaLnBrk="1" hangingPunct="1"/>
            <a:r>
              <a:rPr lang="en-US" sz="2800" dirty="0" smtClean="0"/>
              <a:t>Why did this make his arrest for marijuana possession a particular problem?</a:t>
            </a:r>
          </a:p>
          <a:p>
            <a:pPr eaLnBrk="1" hangingPunct="1"/>
            <a:r>
              <a:rPr lang="en-US" sz="2800" dirty="0" smtClean="0"/>
              <a:t>Did he get any due process prior to this suspension from the workplace?</a:t>
            </a:r>
          </a:p>
          <a:p>
            <a:pPr lvl="1" eaLnBrk="1" hangingPunct="1"/>
            <a:r>
              <a:rPr lang="en-US" sz="2800" dirty="0" smtClean="0"/>
              <a:t>What was the importance of the decision by an "independent body" and what was the body?</a:t>
            </a:r>
          </a:p>
          <a:p>
            <a:pPr lvl="1" eaLnBrk="1" hangingPunct="1"/>
            <a:r>
              <a:rPr lang="en-US" sz="2800" dirty="0" smtClean="0"/>
              <a:t>What are the limits of this opinion?</a:t>
            </a:r>
          </a:p>
          <a:p>
            <a:pPr eaLnBrk="1" hangingPunct="1"/>
            <a:r>
              <a:rPr lang="en-US" sz="2800" dirty="0" smtClean="0"/>
              <a:t>Why does this being a temporary suspension matter?</a:t>
            </a:r>
          </a:p>
        </p:txBody>
      </p:sp>
    </p:spTree>
    <p:extLst>
      <p:ext uri="{BB962C8B-B14F-4D97-AF65-F5344CB8AC3E}">
        <p14:creationId xmlns:p14="http://schemas.microsoft.com/office/powerpoint/2010/main" val="15232465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12ED9199-8E82-4E7B-83D3-748A169BCCF9}" type="slidenum">
              <a:rPr lang="en-US" smtClean="0"/>
              <a:pPr/>
              <a:t>8</a:t>
            </a:fld>
            <a:endParaRPr lang="en-US" smtClean="0"/>
          </a:p>
        </p:txBody>
      </p:sp>
      <p:sp>
        <p:nvSpPr>
          <p:cNvPr id="18435" name="Rectangle 2"/>
          <p:cNvSpPr>
            <a:spLocks noGrp="1" noChangeArrowheads="1"/>
          </p:cNvSpPr>
          <p:nvPr>
            <p:ph type="title"/>
          </p:nvPr>
        </p:nvSpPr>
        <p:spPr/>
        <p:txBody>
          <a:bodyPr/>
          <a:lstStyle/>
          <a:p>
            <a:pPr eaLnBrk="1" hangingPunct="1"/>
            <a:r>
              <a:rPr lang="en-US" i="1" dirty="0" smtClean="0"/>
              <a:t>Goss v. Lopez</a:t>
            </a:r>
            <a:r>
              <a:rPr lang="en-US" dirty="0" smtClean="0"/>
              <a:t>, 419 U.S. 565 (1975) </a:t>
            </a:r>
          </a:p>
        </p:txBody>
      </p:sp>
      <p:sp>
        <p:nvSpPr>
          <p:cNvPr id="18436" name="Rectangle 3"/>
          <p:cNvSpPr>
            <a:spLocks noGrp="1" noChangeArrowheads="1"/>
          </p:cNvSpPr>
          <p:nvPr>
            <p:ph type="body" idx="1"/>
          </p:nvPr>
        </p:nvSpPr>
        <p:spPr/>
        <p:txBody>
          <a:bodyPr/>
          <a:lstStyle/>
          <a:p>
            <a:pPr eaLnBrk="1" hangingPunct="1"/>
            <a:r>
              <a:rPr lang="en-US" dirty="0" smtClean="0"/>
              <a:t>High school student suspended from school</a:t>
            </a:r>
          </a:p>
          <a:p>
            <a:pPr eaLnBrk="1" hangingPunct="1"/>
            <a:r>
              <a:rPr lang="en-US" dirty="0" smtClean="0"/>
              <a:t>What due process did the court require?</a:t>
            </a:r>
          </a:p>
          <a:p>
            <a:pPr eaLnBrk="1" hangingPunct="1"/>
            <a:r>
              <a:rPr lang="en-US" dirty="0" smtClean="0"/>
              <a:t>What was the </a:t>
            </a:r>
            <a:r>
              <a:rPr lang="en-US" i="1" dirty="0" smtClean="0"/>
              <a:t>Mathews</a:t>
            </a:r>
            <a:r>
              <a:rPr lang="en-US" dirty="0" smtClean="0"/>
              <a:t> analysis?</a:t>
            </a:r>
          </a:p>
        </p:txBody>
      </p:sp>
    </p:spTree>
    <p:extLst>
      <p:ext uri="{BB962C8B-B14F-4D97-AF65-F5344CB8AC3E}">
        <p14:creationId xmlns:p14="http://schemas.microsoft.com/office/powerpoint/2010/main" val="30795413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30CCA913-281B-4900-8E84-C212AB649AED}" type="slidenum">
              <a:rPr lang="en-US" smtClean="0"/>
              <a:pPr/>
              <a:t>9</a:t>
            </a:fld>
            <a:endParaRPr lang="en-US" smtClean="0"/>
          </a:p>
        </p:txBody>
      </p:sp>
      <p:sp>
        <p:nvSpPr>
          <p:cNvPr id="19459" name="Rectangle 2"/>
          <p:cNvSpPr>
            <a:spLocks noGrp="1" noChangeArrowheads="1"/>
          </p:cNvSpPr>
          <p:nvPr>
            <p:ph type="title"/>
          </p:nvPr>
        </p:nvSpPr>
        <p:spPr/>
        <p:txBody>
          <a:bodyPr/>
          <a:lstStyle/>
          <a:p>
            <a:pPr eaLnBrk="1" hangingPunct="1"/>
            <a:r>
              <a:rPr lang="en-US" i="1" dirty="0" smtClean="0"/>
              <a:t>Ingraham v. Wright</a:t>
            </a:r>
            <a:r>
              <a:rPr lang="en-US" dirty="0" smtClean="0"/>
              <a:t>, 430 U.S. 651 (1977)</a:t>
            </a:r>
          </a:p>
        </p:txBody>
      </p:sp>
      <p:sp>
        <p:nvSpPr>
          <p:cNvPr id="19460" name="Rectangle 3"/>
          <p:cNvSpPr>
            <a:spLocks noGrp="1" noChangeArrowheads="1"/>
          </p:cNvSpPr>
          <p:nvPr>
            <p:ph type="body" idx="1"/>
          </p:nvPr>
        </p:nvSpPr>
        <p:spPr/>
        <p:txBody>
          <a:bodyPr/>
          <a:lstStyle/>
          <a:p>
            <a:pPr eaLnBrk="1" hangingPunct="1"/>
            <a:r>
              <a:rPr lang="en-US" sz="2800" smtClean="0"/>
              <a:t>School paddling case</a:t>
            </a:r>
          </a:p>
          <a:p>
            <a:pPr eaLnBrk="1" hangingPunct="1"/>
            <a:r>
              <a:rPr lang="en-US" sz="2800" smtClean="0"/>
              <a:t>What due process did the court require?</a:t>
            </a:r>
          </a:p>
          <a:p>
            <a:pPr eaLnBrk="1" hangingPunct="1"/>
            <a:r>
              <a:rPr lang="en-US" sz="2800" smtClean="0"/>
              <a:t>What was the Mathews analysis?</a:t>
            </a:r>
          </a:p>
          <a:p>
            <a:pPr eaLnBrk="1" hangingPunct="1"/>
            <a:r>
              <a:rPr lang="en-US" sz="2800" smtClean="0"/>
              <a:t>How does the analysis differ from </a:t>
            </a:r>
            <a:r>
              <a:rPr lang="en-US" sz="2800" i="1" smtClean="0"/>
              <a:t>Goss</a:t>
            </a:r>
            <a:r>
              <a:rPr lang="en-US" sz="2800" smtClean="0"/>
              <a:t>?</a:t>
            </a:r>
          </a:p>
          <a:p>
            <a:pPr lvl="1" eaLnBrk="1" hangingPunct="1"/>
            <a:r>
              <a:rPr lang="en-US" sz="2800" smtClean="0"/>
              <a:t>Why?</a:t>
            </a:r>
          </a:p>
          <a:p>
            <a:pPr eaLnBrk="1" hangingPunct="1"/>
            <a:r>
              <a:rPr lang="en-US" sz="2800" smtClean="0"/>
              <a:t>Do we still paddle students?</a:t>
            </a:r>
          </a:p>
          <a:p>
            <a:pPr lvl="1" eaLnBrk="1" hangingPunct="1"/>
            <a:r>
              <a:rPr lang="en-US" sz="2800" smtClean="0"/>
              <a:t>Why not?</a:t>
            </a:r>
          </a:p>
          <a:p>
            <a:pPr eaLnBrk="1" hangingPunct="1"/>
            <a:r>
              <a:rPr lang="en-US" sz="2800" smtClean="0"/>
              <a:t>Is hauling them to jail more protective of their rights?</a:t>
            </a:r>
          </a:p>
        </p:txBody>
      </p:sp>
    </p:spTree>
    <p:extLst>
      <p:ext uri="{BB962C8B-B14F-4D97-AF65-F5344CB8AC3E}">
        <p14:creationId xmlns:p14="http://schemas.microsoft.com/office/powerpoint/2010/main" val="4038614854"/>
      </p:ext>
    </p:extLst>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cs typeface="Arial"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 - modified</Template>
  <TotalTime>975</TotalTime>
  <Words>2602</Words>
  <Application>Microsoft Office PowerPoint</Application>
  <PresentationFormat>On-screen Show (4:3)</PresentationFormat>
  <Paragraphs>244</Paragraphs>
  <Slides>40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40</vt:i4>
      </vt:variant>
    </vt:vector>
  </HeadingPairs>
  <TitlesOfParts>
    <vt:vector size="45" baseType="lpstr">
      <vt:lpstr>Arial</vt:lpstr>
      <vt:lpstr>Arial Narrow</vt:lpstr>
      <vt:lpstr>Tahoma</vt:lpstr>
      <vt:lpstr>Wingdings</vt:lpstr>
      <vt:lpstr>Blends</vt:lpstr>
      <vt:lpstr>Consolidated Slides for Feb 14 Make Up</vt:lpstr>
      <vt:lpstr>Chapter 4</vt:lpstr>
      <vt:lpstr>De minimis Test</vt:lpstr>
      <vt:lpstr>Alternative Remedies</vt:lpstr>
      <vt:lpstr>Any Pre-Action Hearing Rights after Matthews?</vt:lpstr>
      <vt:lpstr>Cleveland Board of Education v. Loudermill, 470 U.S. 532 (1985)</vt:lpstr>
      <vt:lpstr>Gilbert v. Homar, 520 U.S. 924 (1997) Has there been a substitute for a hearing? </vt:lpstr>
      <vt:lpstr>Goss v. Lopez, 419 U.S. 565 (1975) </vt:lpstr>
      <vt:lpstr>Ingraham v. Wright, 430 U.S. 651 (1977)</vt:lpstr>
      <vt:lpstr>Board of Curators of the Univ. of Missouri v. Horowitz, 435 U.S. 78 (1978) </vt:lpstr>
      <vt:lpstr>Law School Disciple and Due Process</vt:lpstr>
      <vt:lpstr>Bias in Administrative Hearings</vt:lpstr>
      <vt:lpstr>What does a Right to an Impartial Judge Mean?</vt:lpstr>
      <vt:lpstr>The Problem of Proof of Bias</vt:lpstr>
      <vt:lpstr>Exception to the Requirement of Separation of Functions  for the Heads of Agencies</vt:lpstr>
      <vt:lpstr>Withrow v. Larkin, 421 U.S. 35 (1975)</vt:lpstr>
      <vt:lpstr>Disqualifying an Administrative Law Decisionmaker for Bias</vt:lpstr>
      <vt:lpstr>Kennecott Copper Corp. v. FTC, 467 F.2d 67 (10th Cir. 1972) </vt:lpstr>
      <vt:lpstr>Pillsbury Co. v. FTC, 354 F.2d 952 (5th Cir. 1966)</vt:lpstr>
      <vt:lpstr>The Pillsbury Ruling</vt:lpstr>
      <vt:lpstr>What should Congress be able to do in Hearings and for Casework?</vt:lpstr>
      <vt:lpstr>Rulemaking</vt:lpstr>
      <vt:lpstr>Jargon Alert</vt:lpstr>
      <vt:lpstr>The Agency as Legislature</vt:lpstr>
      <vt:lpstr>The Power to Make Rules</vt:lpstr>
      <vt:lpstr>Must the Agency Make Rules?</vt:lpstr>
      <vt:lpstr>Why Make Rules?</vt:lpstr>
      <vt:lpstr>Uniformity</vt:lpstr>
      <vt:lpstr>Adoption of National Standards</vt:lpstr>
      <vt:lpstr>Agency Efficiency</vt:lpstr>
      <vt:lpstr>Agency Oversight</vt:lpstr>
      <vt:lpstr>The Politics of Rulemaking</vt:lpstr>
      <vt:lpstr>Downside of Rulemaking</vt:lpstr>
      <vt:lpstr>Rulemaking Ossification</vt:lpstr>
      <vt:lpstr>Definition of a Rule</vt:lpstr>
      <vt:lpstr>LA Definition</vt:lpstr>
      <vt:lpstr>Functional Definitions</vt:lpstr>
      <vt:lpstr>Notice-and-Comment Rulemaking </vt:lpstr>
      <vt:lpstr>Why Have Public Participation?</vt:lpstr>
      <vt:lpstr>Attacking Rulemaking</vt:lpstr>
    </vt:vector>
  </TitlesOfParts>
  <Company>Law Center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Administrative Law - Fall 2005</dc:title>
  <dc:creator>Edward P Richards</dc:creator>
  <cp:lastModifiedBy>Edward Richards</cp:lastModifiedBy>
  <cp:revision>207</cp:revision>
  <dcterms:created xsi:type="dcterms:W3CDTF">2005-08-16T18:23:17Z</dcterms:created>
  <dcterms:modified xsi:type="dcterms:W3CDTF">2014-02-14T17:13:44Z</dcterms:modified>
</cp:coreProperties>
</file>