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33"/>
  </p:notesMasterIdLst>
  <p:sldIdLst>
    <p:sldId id="282" r:id="rId2"/>
    <p:sldId id="285" r:id="rId3"/>
    <p:sldId id="286" r:id="rId4"/>
    <p:sldId id="326" r:id="rId5"/>
    <p:sldId id="327" r:id="rId6"/>
    <p:sldId id="328" r:id="rId7"/>
    <p:sldId id="329" r:id="rId8"/>
    <p:sldId id="330" r:id="rId9"/>
    <p:sldId id="334" r:id="rId10"/>
    <p:sldId id="338" r:id="rId11"/>
    <p:sldId id="301" r:id="rId12"/>
    <p:sldId id="335" r:id="rId13"/>
    <p:sldId id="304" r:id="rId14"/>
    <p:sldId id="305" r:id="rId15"/>
    <p:sldId id="306" r:id="rId16"/>
    <p:sldId id="307" r:id="rId17"/>
    <p:sldId id="308" r:id="rId18"/>
    <p:sldId id="310" r:id="rId19"/>
    <p:sldId id="311" r:id="rId20"/>
    <p:sldId id="337" r:id="rId21"/>
    <p:sldId id="331" r:id="rId22"/>
    <p:sldId id="332" r:id="rId23"/>
    <p:sldId id="324" r:id="rId24"/>
    <p:sldId id="312" r:id="rId25"/>
    <p:sldId id="313" r:id="rId26"/>
    <p:sldId id="314" r:id="rId27"/>
    <p:sldId id="315" r:id="rId28"/>
    <p:sldId id="316" r:id="rId29"/>
    <p:sldId id="333" r:id="rId30"/>
    <p:sldId id="317" r:id="rId31"/>
    <p:sldId id="318" r:id="rId3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5" autoAdjust="0"/>
    <p:restoredTop sz="86410" autoAdjust="0"/>
  </p:normalViewPr>
  <p:slideViewPr>
    <p:cSldViewPr>
      <p:cViewPr varScale="1">
        <p:scale>
          <a:sx n="76" d="100"/>
          <a:sy n="76" d="100"/>
        </p:scale>
        <p:origin x="-96" y="-7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15132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3.xml"/><Relationship Id="rId2" Type="http://schemas.openxmlformats.org/officeDocument/2006/relationships/slide" Target="slides/slide6.xml"/><Relationship Id="rId1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B41780C5-573F-45CC-9964-85BB088905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0585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00A726CE-5F03-42BE-B1AC-00B409DC71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808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6C630-821F-4FFE-96A4-7B0434BC0B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259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4975" y="214313"/>
            <a:ext cx="2159000" cy="63388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14313"/>
            <a:ext cx="6327775" cy="63388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62222-1B6E-46AF-B29D-D4D2F4D4F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022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9B7E43-B6DE-4483-9512-07620D4A7F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024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AFCC8-F549-45BB-98A7-759E2B2DB7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011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2057400"/>
            <a:ext cx="4191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191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7A8FCD-45EC-4FA6-B2AC-C579451DA9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400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8328D6-3851-4E25-A0ED-ABFE7D4B0B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034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52BFC-3C59-4CED-8F04-901157DCC9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236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19985-8BE2-4059-A8A8-8B4A60B87C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778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03268-60AC-4525-B212-9D84A58BCB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479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3F753-CABD-4566-9727-9F1C12FB06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635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2057400"/>
            <a:ext cx="85344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D12B0A8-7602-420E-8ADB-E9521E0ADD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32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Chapter 8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8100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Part II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Reasonable Expectation of Privacy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premise</a:t>
            </a:r>
          </a:p>
          <a:p>
            <a:pPr lvl="1"/>
            <a:r>
              <a:rPr lang="en-US" dirty="0" smtClean="0"/>
              <a:t>You do not have a reasonable expectation of privacy in data you provide to third parties.</a:t>
            </a:r>
          </a:p>
          <a:p>
            <a:r>
              <a:rPr lang="en-US" dirty="0" smtClean="0"/>
              <a:t>Exceptions</a:t>
            </a:r>
          </a:p>
          <a:p>
            <a:pPr lvl="1"/>
            <a:r>
              <a:rPr lang="en-US" dirty="0" smtClean="0"/>
              <a:t>Specific statutory protections</a:t>
            </a:r>
          </a:p>
          <a:p>
            <a:pPr lvl="1"/>
            <a:r>
              <a:rPr lang="en-US" dirty="0" smtClean="0"/>
              <a:t>Traditional legal privileges</a:t>
            </a:r>
            <a:endParaRPr lang="en-US" dirty="0"/>
          </a:p>
          <a:p>
            <a:r>
              <a:rPr lang="en-US" dirty="0" smtClean="0"/>
              <a:t>How has the reality of third party data changed since this concept developed decades ago?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B7E43-B6DE-4483-9512-07620D4A7F2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305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9EC45D6-48E4-4787-9153-522977CBE7C2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Reporting Laws</a:t>
            </a:r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/>
              <a:t>Reporting requirements - class of persons</a:t>
            </a:r>
          </a:p>
          <a:p>
            <a:pPr lvl="0" eaLnBrk="1" hangingPunct="1"/>
            <a:r>
              <a:rPr lang="en-US" dirty="0" smtClean="0"/>
              <a:t>Usually require the creation of a report</a:t>
            </a:r>
          </a:p>
          <a:p>
            <a:pPr lvl="0" eaLnBrk="1" hangingPunct="1"/>
            <a:r>
              <a:rPr lang="en-US" dirty="0" smtClean="0"/>
              <a:t>Usually agency sanctions for noncompliance</a:t>
            </a:r>
          </a:p>
          <a:p>
            <a:pPr lvl="1" eaLnBrk="1" hangingPunct="1"/>
            <a:r>
              <a:rPr lang="en-US" dirty="0" smtClean="0"/>
              <a:t>As opposed to judicial</a:t>
            </a:r>
          </a:p>
          <a:p>
            <a:pPr rtl="0" eaLnBrk="1" fontAlgn="base" hangingPunct="1"/>
            <a:r>
              <a:rPr lang="en-US" dirty="0" smtClean="0"/>
              <a:t>Most state and federal agencies that have significant regulatory powers may require reporting under their general grant of authority</a:t>
            </a:r>
          </a:p>
          <a:p>
            <a:pPr lvl="1" eaLnBrk="1" hangingPunct="1"/>
            <a:r>
              <a:rPr lang="en-US" dirty="0" smtClean="0"/>
              <a:t>If the agency has a limited grant of authority or does not have a regulatory role (CDC), it will need a specific authorization to require reporting</a:t>
            </a:r>
          </a:p>
        </p:txBody>
      </p:sp>
    </p:spTree>
    <p:extLst>
      <p:ext uri="{BB962C8B-B14F-4D97-AF65-F5344CB8AC3E}">
        <p14:creationId xmlns:p14="http://schemas.microsoft.com/office/powerpoint/2010/main" val="162094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Subpoenas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eaLnBrk="1" hangingPunct="1"/>
            <a:r>
              <a:rPr lang="en-US" dirty="0" smtClean="0"/>
              <a:t>Just like subpoenas</a:t>
            </a:r>
            <a:r>
              <a:rPr lang="en-US" baseline="0" dirty="0" smtClean="0"/>
              <a:t> in civil litigation</a:t>
            </a:r>
            <a:endParaRPr lang="en-US" dirty="0" smtClean="0"/>
          </a:p>
          <a:p>
            <a:pPr lvl="1" eaLnBrk="1" hangingPunct="1"/>
            <a:r>
              <a:rPr lang="en-US" dirty="0" smtClean="0"/>
              <a:t>Directed at a single, identified individual or company</a:t>
            </a:r>
          </a:p>
          <a:p>
            <a:pPr lvl="1" eaLnBrk="1" hangingPunct="1"/>
            <a:r>
              <a:rPr lang="en-US" dirty="0" smtClean="0"/>
              <a:t>Ask for existing documents </a:t>
            </a:r>
          </a:p>
          <a:p>
            <a:pPr lvl="1" eaLnBrk="1" hangingPunct="1"/>
            <a:r>
              <a:rPr lang="en-US" dirty="0" smtClean="0"/>
              <a:t>Can ask for testimony</a:t>
            </a:r>
          </a:p>
          <a:p>
            <a:pPr lvl="1" eaLnBrk="1" hangingPunct="1"/>
            <a:r>
              <a:rPr lang="en-US" dirty="0" smtClean="0"/>
              <a:t>Enforced through judicial orders and contempt, not agency process</a:t>
            </a:r>
          </a:p>
          <a:p>
            <a:pPr marL="342900" marR="0" lvl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tabLst/>
              <a:defRPr/>
            </a:pPr>
            <a:r>
              <a:rPr lang="en-US" dirty="0" smtClean="0"/>
              <a:t>Subpoena power requires a specific statutory grant of authority.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B7E43-B6DE-4483-9512-07620D4A7F20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40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D1DED4D-B88A-4088-A78A-BC588E9D4508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State Police Power Reporting</a:t>
            </a:r>
          </a:p>
        </p:txBody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The first agency reporting requirements were promulgated by state agencies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Communicable disease reporting began in the colonies and was carried over to the state and city governments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Reports of smallpox were critical to quarantines and vaccination programs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Requiring physicians to report bad physicians - not in LA</a:t>
            </a:r>
          </a:p>
        </p:txBody>
      </p:sp>
    </p:spTree>
    <p:extLst>
      <p:ext uri="{BB962C8B-B14F-4D97-AF65-F5344CB8AC3E}">
        <p14:creationId xmlns:p14="http://schemas.microsoft.com/office/powerpoint/2010/main" val="26878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459507A-C984-436E-B2AF-AB2D9BDF7058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dirty="0" smtClean="0"/>
              <a:t>Whalen v. Roe</a:t>
            </a:r>
            <a:r>
              <a:rPr lang="en-US" dirty="0" smtClean="0"/>
              <a:t>, 429 US 589 (1977) – not in book</a:t>
            </a:r>
          </a:p>
        </p:txBody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Required reporting of narcotics prescriptions by physicians and pharmacies</a:t>
            </a:r>
          </a:p>
          <a:p>
            <a:pPr lvl="1" eaLnBrk="1" hangingPunct="1"/>
            <a:r>
              <a:rPr lang="en-US" dirty="0" smtClean="0"/>
              <a:t>Intended to develop data on abuse</a:t>
            </a:r>
          </a:p>
          <a:p>
            <a:pPr lvl="1" eaLnBrk="1" hangingPunct="1"/>
            <a:r>
              <a:rPr lang="en-US" dirty="0" smtClean="0"/>
              <a:t>Also intended to collect data for prosecution</a:t>
            </a:r>
          </a:p>
          <a:p>
            <a:pPr eaLnBrk="1" hangingPunct="1"/>
            <a:r>
              <a:rPr lang="en-US" dirty="0" smtClean="0"/>
              <a:t>What are the privacy concerns of the patients?</a:t>
            </a:r>
          </a:p>
          <a:p>
            <a:pPr eaLnBrk="1" hangingPunct="1"/>
            <a:r>
              <a:rPr lang="en-US" dirty="0" smtClean="0"/>
              <a:t>What about the physicians and pharmacies?</a:t>
            </a:r>
          </a:p>
          <a:p>
            <a:pPr eaLnBrk="1" hangingPunct="1"/>
            <a:r>
              <a:rPr lang="en-US" dirty="0" smtClean="0"/>
              <a:t>The government must avoid unneeded disclosure</a:t>
            </a:r>
          </a:p>
        </p:txBody>
      </p:sp>
    </p:spTree>
    <p:extLst>
      <p:ext uri="{BB962C8B-B14F-4D97-AF65-F5344CB8AC3E}">
        <p14:creationId xmlns:p14="http://schemas.microsoft.com/office/powerpoint/2010/main" val="190244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632E8E4-165D-464D-840B-FB2FCB4BF68D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Contemporary Third Party Reporting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Public health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STIs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Tuberculosis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Vital statistics and disease registries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Law enforcement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Child, spousal, and elder abuse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Violent injuries, including gun shots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Cash transactions over 10K</a:t>
            </a:r>
          </a:p>
          <a:p>
            <a:pPr eaLnBrk="1" hangingPunct="1">
              <a:defRPr/>
            </a:pPr>
            <a:r>
              <a:rPr lang="en-US" dirty="0" smtClean="0"/>
              <a:t>What privacy issues are implicated by each of these types of reporting?</a:t>
            </a:r>
          </a:p>
        </p:txBody>
      </p:sp>
    </p:spTree>
    <p:extLst>
      <p:ext uri="{BB962C8B-B14F-4D97-AF65-F5344CB8AC3E}">
        <p14:creationId xmlns:p14="http://schemas.microsoft.com/office/powerpoint/2010/main" val="15478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163DB84-2774-4AE5-8D0C-85AFD0EA4BA9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about Legal Privileges?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Must respect traditional common law privileges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 smtClean="0"/>
              <a:t>Attorney client, priest penitent, spousal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 smtClean="0"/>
              <a:t>But this is a balancing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Enabling law can override statutory privileges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 smtClean="0"/>
              <a:t>doctor patient is only statutory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 smtClean="0"/>
              <a:t>federal law does not implicitly recognize state privileges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Can child abuse reporting be applied to lawyers?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 smtClean="0"/>
              <a:t>Priests</a:t>
            </a:r>
            <a:r>
              <a:rPr lang="en-US" dirty="0" smtClean="0"/>
              <a:t>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6490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12AABD7-C183-4C63-924D-537C88ED785D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Enforcement of Third Party Reporting</a:t>
            </a:r>
          </a:p>
        </p:txBody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Governmental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Loss or limitation of professional license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Administrative fine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Criminal prosecution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There are few enforcement actions for public health reporting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Real enforcement for financial and environmental reporting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Private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Negligence per se claims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Slightly different from Tarasoff claims</a:t>
            </a:r>
          </a:p>
        </p:txBody>
      </p:sp>
    </p:spTree>
    <p:extLst>
      <p:ext uri="{BB962C8B-B14F-4D97-AF65-F5344CB8AC3E}">
        <p14:creationId xmlns:p14="http://schemas.microsoft.com/office/powerpoint/2010/main" val="113259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B5D6131A-697C-47BA-9784-A23BA4FA834E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Contesting an Agency Subpoena - Timing</a:t>
            </a:r>
          </a:p>
        </p:txBody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0" eaLnBrk="1" hangingPunct="1">
              <a:lnSpc>
                <a:spcPct val="90000"/>
              </a:lnSpc>
            </a:pPr>
            <a:r>
              <a:rPr lang="en-US" sz="2800" dirty="0" smtClean="0"/>
              <a:t>You can ask a court to quash the subpoena when you get it.</a:t>
            </a:r>
          </a:p>
          <a:p>
            <a:pPr lvl="0" eaLnBrk="1" hangingPunct="1">
              <a:lnSpc>
                <a:spcPct val="90000"/>
              </a:lnSpc>
            </a:pPr>
            <a:r>
              <a:rPr lang="en-US" sz="2800" dirty="0" smtClean="0"/>
              <a:t>You can wait for the agency to go to court to get an order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You can then contest the authority for the subpoena in that proceeding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There should not be a penalty until there is an order, but you want to make sure</a:t>
            </a:r>
          </a:p>
          <a:p>
            <a:pPr lvl="0" eaLnBrk="1" hangingPunct="1">
              <a:lnSpc>
                <a:spcPct val="90000"/>
              </a:lnSpc>
            </a:pPr>
            <a:r>
              <a:rPr lang="en-US" sz="2800" dirty="0" smtClean="0"/>
              <a:t>The agency may provide their own administrative review of subpoenas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This usually allows negotiating the demand, which is good because you will usually lose in court.</a:t>
            </a:r>
          </a:p>
        </p:txBody>
      </p:sp>
    </p:spTree>
    <p:extLst>
      <p:ext uri="{BB962C8B-B14F-4D97-AF65-F5344CB8AC3E}">
        <p14:creationId xmlns:p14="http://schemas.microsoft.com/office/powerpoint/2010/main" val="123218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AD4215C-F8C7-4497-ADB1-BD1BEB180DB9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4th Amendment Issues (</a:t>
            </a:r>
            <a:r>
              <a:rPr lang="en-US" i="1" dirty="0" smtClean="0"/>
              <a:t>Morton Salt</a:t>
            </a:r>
            <a:r>
              <a:rPr lang="en-US" dirty="0" smtClean="0"/>
              <a:t> Test)</a:t>
            </a:r>
          </a:p>
        </p:txBody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Is the subpoena sufficiently specific?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Overly broad so it hard to comply with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Is the subpoena unduly burdensome?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Does the agency have a proper purpose?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The court will reject a subpoena that is just for harassment</a:t>
            </a:r>
          </a:p>
          <a:p>
            <a:pPr eaLnBrk="1" hangingPunct="1">
              <a:lnSpc>
                <a:spcPct val="90000"/>
              </a:lnSpc>
            </a:pPr>
            <a:r>
              <a:rPr lang="en-US" i="1" dirty="0" smtClean="0"/>
              <a:t>Morton Salt </a:t>
            </a:r>
            <a:r>
              <a:rPr lang="en-US" dirty="0" smtClean="0"/>
              <a:t>is a reasonableness test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Hard to beat an agency subpoena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General deference to agencies</a:t>
            </a:r>
          </a:p>
        </p:txBody>
      </p:sp>
    </p:spTree>
    <p:extLst>
      <p:ext uri="{BB962C8B-B14F-4D97-AF65-F5344CB8AC3E}">
        <p14:creationId xmlns:p14="http://schemas.microsoft.com/office/powerpoint/2010/main" val="261821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F3E25D8-182E-4AA9-9D8D-DCB96AF4CB8C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Government as Database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A primary function of the federal government is collecting information.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Information is used for enforcement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IRS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EPA air and water pollution monitoring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Information is used for research and standards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CDC flu reporting system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Unemployment reporting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Federal reserve data collection on banking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Does the agency have the power to issue the subpoena?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Are there </a:t>
            </a:r>
            <a:r>
              <a:rPr lang="en-US" sz="2800" i="1" dirty="0" smtClean="0"/>
              <a:t>Morton Salt</a:t>
            </a:r>
            <a:r>
              <a:rPr lang="en-US" sz="2800" dirty="0" smtClean="0"/>
              <a:t> issues?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Do you have a duty to contest an illegal subpoena or request for records rather than complying?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What should the </a:t>
            </a:r>
            <a:r>
              <a:rPr lang="en-US" sz="2800" dirty="0" err="1" smtClean="0"/>
              <a:t>telcom</a:t>
            </a:r>
            <a:r>
              <a:rPr lang="en-US" sz="2800" dirty="0" smtClean="0"/>
              <a:t> companies have done about the national security request for phone records</a:t>
            </a:r>
            <a:r>
              <a:rPr lang="en-US" sz="2800" dirty="0" smtClean="0"/>
              <a:t>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What about Google and other online data and cloud services?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B7E43-B6DE-4483-9512-07620D4A7F20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89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Substantive Challenges</a:t>
            </a:r>
            <a:r>
              <a:rPr lang="en-US" baseline="0" dirty="0" smtClean="0"/>
              <a:t> to the Reason for the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EEOC</a:t>
            </a:r>
            <a:r>
              <a:rPr lang="en-US" baseline="0" dirty="0" smtClean="0"/>
              <a:t> seeks records from a law firm on the treatment of partners</a:t>
            </a:r>
          </a:p>
          <a:p>
            <a:pPr lvl="1"/>
            <a:r>
              <a:rPr lang="en-US" baseline="0" dirty="0" smtClean="0"/>
              <a:t>Firm does not comply and EEOC goes to court</a:t>
            </a:r>
          </a:p>
          <a:p>
            <a:pPr lvl="1"/>
            <a:r>
              <a:rPr lang="en-US" baseline="0" dirty="0" smtClean="0"/>
              <a:t>Firm pleads that the partners are not employees for EEOC purposes</a:t>
            </a:r>
          </a:p>
          <a:p>
            <a:r>
              <a:rPr lang="en-US" baseline="0" dirty="0" smtClean="0"/>
              <a:t>Can the court consider this?</a:t>
            </a:r>
          </a:p>
          <a:p>
            <a:pPr lvl="1"/>
            <a:r>
              <a:rPr lang="en-US" dirty="0" smtClean="0"/>
              <a:t>Does</a:t>
            </a:r>
            <a:r>
              <a:rPr lang="en-US" baseline="0" dirty="0" smtClean="0"/>
              <a:t> this address </a:t>
            </a:r>
            <a:r>
              <a:rPr lang="en-US" i="1" baseline="0" dirty="0" smtClean="0"/>
              <a:t>Morton Salt</a:t>
            </a:r>
            <a:r>
              <a:rPr lang="en-US" i="0" baseline="0" dirty="0" smtClean="0"/>
              <a:t> factors?</a:t>
            </a:r>
          </a:p>
          <a:p>
            <a:pPr lvl="1"/>
            <a:r>
              <a:rPr lang="en-US" i="0" baseline="0" dirty="0" smtClean="0"/>
              <a:t>What would the court need to know to answer</a:t>
            </a:r>
            <a:r>
              <a:rPr lang="en-US" i="0" dirty="0" smtClean="0"/>
              <a:t> this question?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B7E43-B6DE-4483-9512-07620D4A7F20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Fifth Amendment Limits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B7E43-B6DE-4483-9512-07620D4A7F20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60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E4B45BA-821E-455B-A41E-584119D49F82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First Party Reporting Issues</a:t>
            </a:r>
          </a:p>
        </p:txBody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is the purpose of the report?</a:t>
            </a:r>
          </a:p>
          <a:p>
            <a:pPr eaLnBrk="1" hangingPunct="1"/>
            <a:r>
              <a:rPr lang="en-US" dirty="0" smtClean="0"/>
              <a:t>Is the report targeted at identifying illegal behavior?</a:t>
            </a:r>
          </a:p>
          <a:p>
            <a:pPr lvl="1" eaLnBrk="1" hangingPunct="1"/>
            <a:r>
              <a:rPr lang="en-US" dirty="0" smtClean="0"/>
              <a:t>Marijuana tax stamps</a:t>
            </a:r>
          </a:p>
          <a:p>
            <a:pPr lvl="1" eaLnBrk="1" hangingPunct="1"/>
            <a:r>
              <a:rPr lang="en-US" dirty="0" smtClean="0"/>
              <a:t>Gambling reports</a:t>
            </a:r>
          </a:p>
          <a:p>
            <a:pPr eaLnBrk="1" hangingPunct="1"/>
            <a:r>
              <a:rPr lang="en-US" dirty="0" smtClean="0"/>
              <a:t>Is the report overly burdensome?</a:t>
            </a:r>
          </a:p>
          <a:p>
            <a:pPr eaLnBrk="1" hangingPunct="1"/>
            <a:r>
              <a:rPr lang="en-US" dirty="0" smtClean="0"/>
              <a:t>At federal level, does the report comply with the paperwork reduction act?</a:t>
            </a:r>
          </a:p>
        </p:txBody>
      </p:sp>
    </p:spTree>
    <p:extLst>
      <p:ext uri="{BB962C8B-B14F-4D97-AF65-F5344CB8AC3E}">
        <p14:creationId xmlns:p14="http://schemas.microsoft.com/office/powerpoint/2010/main" val="93644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D95B39C-805B-49D5-B29C-021BFB1004EF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Self-incrimination in Criminal Actions</a:t>
            </a:r>
          </a:p>
        </p:txBody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Only applies if there is a threat of criminal prosecution</a:t>
            </a:r>
          </a:p>
          <a:p>
            <a:pPr eaLnBrk="1" hangingPunct="1"/>
            <a:r>
              <a:rPr lang="en-US" sz="2800" dirty="0" smtClean="0"/>
              <a:t>It is about testimony, not physical evidence or documents</a:t>
            </a:r>
          </a:p>
          <a:p>
            <a:pPr lvl="1" eaLnBrk="1" hangingPunct="1"/>
            <a:r>
              <a:rPr lang="en-US" sz="2800" dirty="0" smtClean="0"/>
              <a:t>Only applies to people, not corporations, since corporations do not testify</a:t>
            </a:r>
          </a:p>
          <a:p>
            <a:pPr eaLnBrk="1" hangingPunct="1"/>
            <a:r>
              <a:rPr lang="en-US" sz="2800" dirty="0" smtClean="0"/>
              <a:t>Blood samples are not 5th Amendment testimony</a:t>
            </a:r>
          </a:p>
          <a:p>
            <a:pPr lvl="1" eaLnBrk="1" hangingPunct="1"/>
            <a:r>
              <a:rPr lang="en-US" sz="2800" dirty="0" smtClean="0"/>
              <a:t>They are 4th amendment searches</a:t>
            </a:r>
          </a:p>
        </p:txBody>
      </p:sp>
    </p:spTree>
    <p:extLst>
      <p:ext uri="{BB962C8B-B14F-4D97-AF65-F5344CB8AC3E}">
        <p14:creationId xmlns:p14="http://schemas.microsoft.com/office/powerpoint/2010/main" val="301750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3304739-6832-4EEF-B881-CA48CA7B6E90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686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Invoking</a:t>
            </a:r>
            <a:r>
              <a:rPr lang="en-US" baseline="0" dirty="0" smtClean="0"/>
              <a:t> the </a:t>
            </a:r>
            <a:r>
              <a:rPr lang="en-US" dirty="0" smtClean="0"/>
              <a:t>Fifth Amendment in Civil Actions</a:t>
            </a:r>
          </a:p>
        </p:txBody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You can claim it in a civil proceeding to avoid producing evidence that could be used in a criminal case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You will lose the civil suit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You can claim it in an administrative proceeding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You will suffer the administrative sanction for not producing the evidence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Evidence may be excluded in a criminal trial if coerced by an administrative sanction like firing or loss of a law license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Prosecutors can give immunity and obviate 5th amendment issues.</a:t>
            </a:r>
          </a:p>
        </p:txBody>
      </p:sp>
    </p:spTree>
    <p:extLst>
      <p:ext uri="{BB962C8B-B14F-4D97-AF65-F5344CB8AC3E}">
        <p14:creationId xmlns:p14="http://schemas.microsoft.com/office/powerpoint/2010/main" val="287073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B81E6FE-29D2-4B25-9697-6D593F6A0546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Required Records</a:t>
            </a:r>
          </a:p>
        </p:txBody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Assume you must keep wage and hour records</a:t>
            </a:r>
          </a:p>
          <a:p>
            <a:pPr lvl="1" eaLnBrk="1" hangingPunct="1"/>
            <a:r>
              <a:rPr lang="en-US" smtClean="0"/>
              <a:t>You cheat on the tax withholding, which is a crime</a:t>
            </a:r>
          </a:p>
          <a:p>
            <a:pPr eaLnBrk="1" hangingPunct="1"/>
            <a:r>
              <a:rPr lang="en-US" smtClean="0"/>
              <a:t>Can you resist producing the records because they will incriminate you?</a:t>
            </a:r>
          </a:p>
          <a:p>
            <a:pPr lvl="1" eaLnBrk="1" hangingPunct="1"/>
            <a:r>
              <a:rPr lang="en-US" i="1" smtClean="0"/>
              <a:t>Shapiro v. United States</a:t>
            </a:r>
            <a:r>
              <a:rPr lang="en-US" smtClean="0"/>
              <a:t>, 335 U.S. 1 (1948). </a:t>
            </a:r>
          </a:p>
          <a:p>
            <a:pPr eaLnBrk="1" hangingPunct="1"/>
            <a:r>
              <a:rPr lang="en-US" smtClean="0"/>
              <a:t>What  if you voluntarily created the records?</a:t>
            </a:r>
          </a:p>
          <a:p>
            <a:pPr lvl="1" eaLnBrk="1" hangingPunct="1"/>
            <a:r>
              <a:rPr lang="en-US" smtClean="0"/>
              <a:t>Even less protection</a:t>
            </a:r>
          </a:p>
        </p:txBody>
      </p:sp>
    </p:spTree>
    <p:extLst>
      <p:ext uri="{BB962C8B-B14F-4D97-AF65-F5344CB8AC3E}">
        <p14:creationId xmlns:p14="http://schemas.microsoft.com/office/powerpoint/2010/main" val="15266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EFF31AF-60EE-45F6-B4A6-52C8304699B3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dirty="0" err="1" smtClean="0"/>
              <a:t>Marchetti</a:t>
            </a:r>
            <a:r>
              <a:rPr lang="en-US" i="1" dirty="0" smtClean="0"/>
              <a:t> v. United States</a:t>
            </a:r>
            <a:r>
              <a:rPr lang="en-US" dirty="0" smtClean="0"/>
              <a:t>, 390 U.S. 39 (1968)  </a:t>
            </a:r>
          </a:p>
        </p:txBody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The law required gamblers to register and pay an occupational tax</a:t>
            </a:r>
          </a:p>
          <a:p>
            <a:pPr lvl="1" eaLnBrk="1" hangingPunct="1"/>
            <a:r>
              <a:rPr lang="en-US" sz="2800" dirty="0" smtClean="0"/>
              <a:t>Why?</a:t>
            </a:r>
          </a:p>
          <a:p>
            <a:pPr lvl="1" eaLnBrk="1" hangingPunct="1"/>
            <a:r>
              <a:rPr lang="en-US" sz="2800" dirty="0" smtClean="0"/>
              <a:t>What about the requirement that owners of illegal sawed off shotguns get a license for them?</a:t>
            </a:r>
          </a:p>
          <a:p>
            <a:pPr eaLnBrk="1" hangingPunct="1"/>
            <a:r>
              <a:rPr lang="en-US" sz="2800" dirty="0" smtClean="0"/>
              <a:t>The court found that these violated the 5th amendment because they targeted criminal activity</a:t>
            </a:r>
          </a:p>
          <a:p>
            <a:pPr lvl="1" eaLnBrk="1" hangingPunct="1"/>
            <a:r>
              <a:rPr lang="en-US" sz="2800" dirty="0" smtClean="0"/>
              <a:t>The key is that the law was not requiring a general business record but a specific record of illegal activity</a:t>
            </a:r>
          </a:p>
        </p:txBody>
      </p:sp>
    </p:spTree>
    <p:extLst>
      <p:ext uri="{BB962C8B-B14F-4D97-AF65-F5344CB8AC3E}">
        <p14:creationId xmlns:p14="http://schemas.microsoft.com/office/powerpoint/2010/main" val="41138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A302ADF-A783-49A2-9D6F-D20D1C82C4C7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Auto Grave Yard</a:t>
            </a:r>
          </a:p>
        </p:txBody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LA decides to crack down on auto theft and passes a law requiring wrecking yards to record all vin #s and whether they have been altered or defaced.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It is illegal to receive parts with altered vin #s.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Is this a 5th amendment issue?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What can the state do?</a:t>
            </a:r>
          </a:p>
        </p:txBody>
      </p:sp>
    </p:spTree>
    <p:extLst>
      <p:ext uri="{BB962C8B-B14F-4D97-AF65-F5344CB8AC3E}">
        <p14:creationId xmlns:p14="http://schemas.microsoft.com/office/powerpoint/2010/main" val="303086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Amendment and Third Party 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the third party assert the 5</a:t>
            </a:r>
            <a:r>
              <a:rPr lang="en-US" baseline="30000" dirty="0" smtClean="0"/>
              <a:t>th</a:t>
            </a:r>
            <a:r>
              <a:rPr lang="en-US" dirty="0" smtClean="0"/>
              <a:t> Amendment on your behalf if you do not have a reasonable expectation of privacy?</a:t>
            </a:r>
          </a:p>
          <a:p>
            <a:pPr lvl="1"/>
            <a:r>
              <a:rPr lang="en-US" dirty="0" smtClean="0"/>
              <a:t>For </a:t>
            </a:r>
            <a:r>
              <a:rPr lang="en-US" dirty="0" smtClean="0"/>
              <a:t>example, the Stored Communications Act protects email at your ISP and one court has found an expectation of privacy in </a:t>
            </a:r>
            <a:r>
              <a:rPr lang="en-US" dirty="0" smtClean="0"/>
              <a:t>email.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B7E43-B6DE-4483-9512-07620D4A7F20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7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94A60EF-98B1-4033-A0D1-C376CD97B945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Methods of Data Collection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Administrative searches and inspections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1st and 3rd party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These are also used by national security agencies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First party reporting is reporting about your or your businesses own activities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Can raise 4th &amp; 5th amendment issues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Third party reporting is about other people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Privacy issues, but no 4th and 5th amendment issues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Police and national security intelligence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Data from private aggregators - Equifax, Facebook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3B704A7-D5C1-4516-9A89-28A81EF982E5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727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Act of Production Doctrine</a:t>
            </a:r>
          </a:p>
        </p:txBody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Document would implicitly “testify” that </a:t>
            </a:r>
          </a:p>
          <a:p>
            <a:pPr lvl="1" eaLnBrk="1" hangingPunct="1"/>
            <a:r>
              <a:rPr lang="en-US" dirty="0" smtClean="0"/>
              <a:t>(1) the document existed; </a:t>
            </a:r>
          </a:p>
          <a:p>
            <a:pPr lvl="1" eaLnBrk="1" hangingPunct="1"/>
            <a:r>
              <a:rPr lang="en-US" dirty="0" smtClean="0"/>
              <a:t>(2) the document was authentic -- e.g., not a forgery; and </a:t>
            </a:r>
          </a:p>
          <a:p>
            <a:pPr lvl="1" eaLnBrk="1" hangingPunct="1"/>
            <a:r>
              <a:rPr lang="en-US" dirty="0" smtClean="0"/>
              <a:t>(3) that she had possession of the document at the time of production. </a:t>
            </a:r>
          </a:p>
          <a:p>
            <a:pPr eaLnBrk="1" hangingPunct="1"/>
            <a:r>
              <a:rPr lang="en-US" dirty="0" smtClean="0"/>
              <a:t>It is admitting that you have it that is the testimony which could incriminate you.</a:t>
            </a:r>
          </a:p>
        </p:txBody>
      </p:sp>
    </p:spTree>
    <p:extLst>
      <p:ext uri="{BB962C8B-B14F-4D97-AF65-F5344CB8AC3E}">
        <p14:creationId xmlns:p14="http://schemas.microsoft.com/office/powerpoint/2010/main" val="166166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F1E3061-03F4-4313-A21B-782222D2ADDC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Tax example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You claim income of 50K</a:t>
            </a:r>
          </a:p>
          <a:p>
            <a:pPr eaLnBrk="1" hangingPunct="1">
              <a:defRPr/>
            </a:pPr>
            <a:r>
              <a:rPr lang="en-US" dirty="0" smtClean="0"/>
              <a:t>You have a document that says you were paid 100k in a business deal</a:t>
            </a:r>
          </a:p>
          <a:p>
            <a:pPr lvl="1" eaLnBrk="1" hangingPunct="1">
              <a:defRPr/>
            </a:pPr>
            <a:r>
              <a:rPr lang="en-US" dirty="0" smtClean="0"/>
              <a:t>Not a document like a wage and hour record you are required to keep and produce</a:t>
            </a:r>
          </a:p>
          <a:p>
            <a:pPr lvl="1" eaLnBrk="1" hangingPunct="1">
              <a:defRPr/>
            </a:pPr>
            <a:r>
              <a:rPr lang="en-US" dirty="0" smtClean="0"/>
              <a:t>Just having evidence that you had higher income is incriminating</a:t>
            </a:r>
          </a:p>
          <a:p>
            <a:pPr eaLnBrk="1" hangingPunct="1">
              <a:defRPr/>
            </a:pPr>
            <a:r>
              <a:rPr lang="en-US" dirty="0" smtClean="0"/>
              <a:t>What about records about your client's dope dealing?</a:t>
            </a:r>
          </a:p>
        </p:txBody>
      </p:sp>
    </p:spTree>
    <p:extLst>
      <p:ext uri="{BB962C8B-B14F-4D97-AF65-F5344CB8AC3E}">
        <p14:creationId xmlns:p14="http://schemas.microsoft.com/office/powerpoint/2010/main" val="428158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Paper Work Reduction Act</a:t>
            </a:r>
          </a:p>
        </p:txBody>
      </p:sp>
      <p:sp>
        <p:nvSpPr>
          <p:cNvPr id="7475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D09876D-45AA-4E84-8EEF-EB800E83962C}" type="slidenum">
              <a:rPr lang="en-US" smtClean="0">
                <a:solidFill>
                  <a:schemeClr val="bg2"/>
                </a:solidFill>
              </a:rPr>
              <a:pPr/>
              <a:t>4</a:t>
            </a:fld>
            <a:endParaRPr lang="en-US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23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E6E0D06-4768-4E91-95FF-FA32F1D39462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57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Paperwork Reduction Act</a:t>
            </a:r>
          </a:p>
        </p:txBody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Intended to require agencies to be more thoughtful about reporting requirements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Requires review by OMB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Applies to most agencies, including independent agencies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OBM does not have the authority to veto requests by independent agencies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Provides a defense against claims by the government that the individual did not provide the requested information.</a:t>
            </a:r>
          </a:p>
        </p:txBody>
      </p:sp>
    </p:spTree>
    <p:extLst>
      <p:ext uri="{BB962C8B-B14F-4D97-AF65-F5344CB8AC3E}">
        <p14:creationId xmlns:p14="http://schemas.microsoft.com/office/powerpoint/2010/main" val="417084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6174439-FE85-4AE6-8AE8-8179DC08FD6E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768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is Covered?</a:t>
            </a:r>
          </a:p>
        </p:txBody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Reports required of 10 or more people</a:t>
            </a:r>
          </a:p>
          <a:p>
            <a:pPr eaLnBrk="1" hangingPunct="1"/>
            <a:r>
              <a:rPr lang="en-US" dirty="0" smtClean="0"/>
              <a:t>Also covers requirements to give information to the public</a:t>
            </a:r>
          </a:p>
          <a:p>
            <a:pPr lvl="1" eaLnBrk="1" hangingPunct="1"/>
            <a:r>
              <a:rPr lang="en-US" dirty="0" smtClean="0"/>
              <a:t>MSDS</a:t>
            </a:r>
          </a:p>
          <a:p>
            <a:pPr lvl="1" eaLnBrk="1" hangingPunct="1"/>
            <a:r>
              <a:rPr lang="en-US" dirty="0" smtClean="0"/>
              <a:t>Food labels</a:t>
            </a:r>
          </a:p>
          <a:p>
            <a:pPr lvl="1" eaLnBrk="1" hangingPunct="1"/>
            <a:r>
              <a:rPr lang="en-US" dirty="0" smtClean="0"/>
              <a:t>Hazardous materials inventories</a:t>
            </a:r>
          </a:p>
          <a:p>
            <a:pPr eaLnBrk="1" hangingPunct="1"/>
            <a:r>
              <a:rPr lang="en-US" dirty="0" smtClean="0"/>
              <a:t>Applies to investigations of a class of persons</a:t>
            </a:r>
          </a:p>
        </p:txBody>
      </p:sp>
    </p:spTree>
    <p:extLst>
      <p:ext uri="{BB962C8B-B14F-4D97-AF65-F5344CB8AC3E}">
        <p14:creationId xmlns:p14="http://schemas.microsoft.com/office/powerpoint/2010/main" val="198894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Notice Provisions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Every agency must designate a ‘‘Chief Information Officer’’ to review each proposed collection of information for compliance with the Act. Id. §3506(a)(2) and (c)(1). </a:t>
            </a:r>
          </a:p>
          <a:p>
            <a:r>
              <a:rPr lang="en-US" dirty="0" smtClean="0"/>
              <a:t>After review by the officer, the agency publishes notice of </a:t>
            </a:r>
            <a:r>
              <a:rPr lang="en-US" dirty="0"/>
              <a:t>the proposed collection in the Federal Register and allows 60 days for public comment. </a:t>
            </a:r>
            <a:r>
              <a:rPr lang="en-US" dirty="0" smtClean="0"/>
              <a:t> </a:t>
            </a:r>
            <a:r>
              <a:rPr lang="en-US" dirty="0"/>
              <a:t>§3506(c)(2)(A). </a:t>
            </a:r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/>
              <a:t>the proposed collection is contained in a proposed agency rule, the notice of proposed rulemaking serves this function. Id. §3506(c)(2)(B).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B7E43-B6DE-4483-9512-07620D4A7F2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79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Substantive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agency also must certify that the proposed collection meets certain requirements, including that the collection (1) is necessary for the agency’s proper performance of its functions; (2) does not unnecessarily duplicate other information reasonably accessible to the agency; and (3) is minimally burdensome.</a:t>
            </a:r>
            <a:endParaRPr lang="en-US" dirty="0"/>
          </a:p>
          <a:p>
            <a:r>
              <a:rPr lang="en-US" dirty="0" smtClean="0"/>
              <a:t>The proposal for data collection must then be approved by OIRA.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B7E43-B6DE-4483-9512-07620D4A7F2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36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Subpoenas and Reports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B7E43-B6DE-4483-9512-07620D4A7F2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2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 - modified</Template>
  <TotalTime>799</TotalTime>
  <Words>1655</Words>
  <Application>Microsoft Office PowerPoint</Application>
  <PresentationFormat>On-screen Show (4:3)</PresentationFormat>
  <Paragraphs>218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Blends</vt:lpstr>
      <vt:lpstr>Chapter 8</vt:lpstr>
      <vt:lpstr>Government as Database</vt:lpstr>
      <vt:lpstr>Methods of Data Collection</vt:lpstr>
      <vt:lpstr>Paper Work Reduction Act</vt:lpstr>
      <vt:lpstr>Paperwork Reduction Act</vt:lpstr>
      <vt:lpstr>What is Covered?</vt:lpstr>
      <vt:lpstr>Notice Provisions</vt:lpstr>
      <vt:lpstr>Substantive Requirements</vt:lpstr>
      <vt:lpstr>Subpoenas and Reports</vt:lpstr>
      <vt:lpstr>Reasonable Expectation of Privacy</vt:lpstr>
      <vt:lpstr>Reporting Laws</vt:lpstr>
      <vt:lpstr>Subpoenas </vt:lpstr>
      <vt:lpstr>State Police Power Reporting</vt:lpstr>
      <vt:lpstr>Whalen v. Roe, 429 US 589 (1977) – not in book</vt:lpstr>
      <vt:lpstr>Contemporary Third Party Reporting</vt:lpstr>
      <vt:lpstr>What about Legal Privileges?</vt:lpstr>
      <vt:lpstr>Enforcement of Third Party Reporting</vt:lpstr>
      <vt:lpstr>Contesting an Agency Subpoena - Timing</vt:lpstr>
      <vt:lpstr>4th Amendment Issues (Morton Salt Test)</vt:lpstr>
      <vt:lpstr>Substance</vt:lpstr>
      <vt:lpstr>Substantive Challenges to the Reason for the Search</vt:lpstr>
      <vt:lpstr>Fifth Amendment Limits</vt:lpstr>
      <vt:lpstr>First Party Reporting Issues</vt:lpstr>
      <vt:lpstr>Self-incrimination in Criminal Actions</vt:lpstr>
      <vt:lpstr>Invoking the Fifth Amendment in Civil Actions</vt:lpstr>
      <vt:lpstr>Required Records</vt:lpstr>
      <vt:lpstr>Marchetti v. United States, 390 U.S. 39 (1968)  </vt:lpstr>
      <vt:lpstr>Auto Grave Yard</vt:lpstr>
      <vt:lpstr>5th Amendment and Third Party Reporting</vt:lpstr>
      <vt:lpstr>Act of Production Doctrine</vt:lpstr>
      <vt:lpstr>Tax example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Reports and Subpoenas</dc:title>
  <dc:creator>edward</dc:creator>
  <cp:lastModifiedBy>Edward Richards</cp:lastModifiedBy>
  <cp:revision>131</cp:revision>
  <dcterms:created xsi:type="dcterms:W3CDTF">2005-11-14T13:32:04Z</dcterms:created>
  <dcterms:modified xsi:type="dcterms:W3CDTF">2014-04-08T14:30:34Z</dcterms:modified>
</cp:coreProperties>
</file>