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sldIdLst>
    <p:sldId id="256" r:id="rId2"/>
    <p:sldId id="351" r:id="rId3"/>
    <p:sldId id="352" r:id="rId4"/>
    <p:sldId id="353" r:id="rId5"/>
    <p:sldId id="354" r:id="rId6"/>
    <p:sldId id="355" r:id="rId7"/>
    <p:sldId id="360" r:id="rId8"/>
    <p:sldId id="356" r:id="rId9"/>
    <p:sldId id="328" r:id="rId10"/>
    <p:sldId id="334" r:id="rId11"/>
    <p:sldId id="330" r:id="rId12"/>
    <p:sldId id="347" r:id="rId13"/>
    <p:sldId id="331" r:id="rId14"/>
    <p:sldId id="332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76" d="100"/>
          <a:sy n="76" d="100"/>
        </p:scale>
        <p:origin x="-96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62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11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5" Type="http://schemas.openxmlformats.org/officeDocument/2006/relationships/slide" Target="slides/slide5.xml"/><Relationship Id="rId10" Type="http://schemas.openxmlformats.org/officeDocument/2006/relationships/slide" Target="slides/slide15.xml"/><Relationship Id="rId4" Type="http://schemas.openxmlformats.org/officeDocument/2006/relationships/slide" Target="slides/slide4.xml"/><Relationship Id="rId9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3EE452F-48C5-43E4-BDA9-753726091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292D518-8F9E-4EA6-A00D-BC9592465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0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28768-B9FE-44A2-AC05-C090F98EA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0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8478A-13B7-4F27-9E11-BF901FE63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7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2642B-668D-453E-B929-E3BB08549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5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2EA2B-7A94-4AB3-B8F4-3540C5EBA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5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F618-FE09-4F01-9C9D-179FE537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7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04A16-EE13-4505-ABCB-F3E18E966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5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23E58-5957-4AA7-86BD-AA8647DD9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1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0B05-E477-4258-92A3-0EF5C30F8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0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29519-6C96-4FCD-AEAB-75AC5CE4E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7DF12-D0DA-4B6F-94E0-E0FA3C927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5FC2CA7-ED2F-41B3-8653-C4B07260B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 to Judicial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with Harmless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5 U.S.C. § 706 (Civil procedure)</a:t>
            </a:r>
          </a:p>
          <a:p>
            <a:pPr lvl="1"/>
            <a:r>
              <a:rPr lang="en-US" dirty="0" smtClean="0"/>
              <a:t>“In making the foregoing determinations, the court shall review the whole record or those parts of it cited by a party, and due account shall be taken of the rule of prejudicial error.”</a:t>
            </a:r>
          </a:p>
          <a:p>
            <a:r>
              <a:rPr lang="en-US" dirty="0"/>
              <a:t>Some courts have required </a:t>
            </a:r>
            <a:r>
              <a:rPr lang="en-US" dirty="0" smtClean="0"/>
              <a:t>plaintiff to show it </a:t>
            </a:r>
            <a:r>
              <a:rPr lang="en-US" dirty="0"/>
              <a:t>is substantially probable that the procedural breach will cause the </a:t>
            </a:r>
            <a:r>
              <a:rPr lang="en-US" dirty="0" smtClean="0"/>
              <a:t>injury</a:t>
            </a:r>
            <a:endParaRPr lang="en-US" dirty="0"/>
          </a:p>
          <a:p>
            <a:pPr lvl="1"/>
            <a:r>
              <a:rPr lang="en-US" dirty="0" smtClean="0"/>
              <a:t>Is this a proper standard for a procedural violation, such as failing to do an EIS?</a:t>
            </a:r>
          </a:p>
          <a:p>
            <a:r>
              <a:rPr lang="en-US" dirty="0" smtClean="0"/>
              <a:t>Must the plaintiff show that it is more than theoretically possible for the violation to affect the outcome?</a:t>
            </a:r>
          </a:p>
          <a:p>
            <a:pPr lvl="1"/>
            <a:r>
              <a:rPr lang="en-US" dirty="0" smtClean="0"/>
              <a:t>How could the agency show that the EIS could not have altered the decisionmaking?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642B-668D-453E-B929-E3BB085496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2E0A473-7FC0-45FB-9883-B6A51B429F5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the Remedy Help Your Client?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i="1" dirty="0" smtClean="0"/>
              <a:t>Simon v. Eastern Ky. Welfare Rights Organization</a:t>
            </a:r>
            <a:r>
              <a:rPr lang="en-US" sz="2800" dirty="0" smtClean="0"/>
              <a:t>, 426 U.S. 26 (1976) </a:t>
            </a:r>
          </a:p>
          <a:p>
            <a:pPr lvl="1" eaLnBrk="1" hangingPunct="1">
              <a:defRPr/>
            </a:pPr>
            <a:r>
              <a:rPr lang="en-US" sz="2800" dirty="0" smtClean="0"/>
              <a:t>Group challenged the tax exemption for a hospital, saying it did not deliver enough charity care</a:t>
            </a:r>
          </a:p>
          <a:p>
            <a:pPr lvl="1" eaLnBrk="1" hangingPunct="1">
              <a:defRPr/>
            </a:pPr>
            <a:r>
              <a:rPr lang="en-US" sz="2800" dirty="0" smtClean="0"/>
              <a:t>Why is the plaintiff asking for this remedy?</a:t>
            </a:r>
          </a:p>
          <a:p>
            <a:pPr eaLnBrk="1" hangingPunct="1">
              <a:defRPr/>
            </a:pPr>
            <a:r>
              <a:rPr lang="en-US" sz="2800" dirty="0" smtClean="0"/>
              <a:t>Would denying the exemption increase charity care?</a:t>
            </a:r>
          </a:p>
          <a:p>
            <a:pPr eaLnBrk="1" hangingPunct="1">
              <a:defRPr/>
            </a:pPr>
            <a:r>
              <a:rPr lang="en-US" sz="2800" dirty="0" smtClean="0"/>
              <a:t>What if plaintiffs could show that the exemption is so valuable that hospitals always cave in before losing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Causation?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the government’s violation directly affect plaintiff?</a:t>
            </a:r>
          </a:p>
          <a:p>
            <a:r>
              <a:rPr lang="en-US" dirty="0" smtClean="0"/>
              <a:t>Does the EPA’s failure to regulate greenhouse gasses directly affect MA’s coast  line?</a:t>
            </a:r>
          </a:p>
          <a:p>
            <a:r>
              <a:rPr lang="en-US" dirty="0" smtClean="0"/>
              <a:t>What directly affects the coast?</a:t>
            </a:r>
          </a:p>
          <a:p>
            <a:r>
              <a:rPr lang="en-US" dirty="0" smtClean="0"/>
              <a:t>Does the EPA’s regulatory failure contribute to the climate change that affects the ocean?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642B-668D-453E-B929-E3BB085496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ACA132F-35D6-44D7-A356-119F9229A93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Redressability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 have to be able to show that the remedy you seek from the court would address your problem</a:t>
            </a:r>
          </a:p>
          <a:p>
            <a:pPr eaLnBrk="1" hangingPunct="1"/>
            <a:r>
              <a:rPr lang="en-US" dirty="0" smtClean="0"/>
              <a:t>If you have stated a concrete claim for injury to your client, you probably have also met this standard</a:t>
            </a:r>
          </a:p>
          <a:p>
            <a:pPr lvl="1" eaLnBrk="1" hangingPunct="1"/>
            <a:r>
              <a:rPr lang="en-US" dirty="0" smtClean="0"/>
              <a:t>The agency must have the power to grant your remedy</a:t>
            </a:r>
          </a:p>
          <a:p>
            <a:pPr lvl="1" eaLnBrk="1" hangingPunct="1"/>
            <a:r>
              <a:rPr lang="en-US" dirty="0" smtClean="0"/>
              <a:t>The remedy must address your client's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600D6E9-2770-465B-921A-22D7AE7AAF8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Procedural Violations and Redressability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Assume you have stated a real procedural injury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Is there still a redressability problem because the plaintiff cannot show that fixing the violation would result in a favorable result?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 In </a:t>
            </a:r>
            <a:r>
              <a:rPr lang="en-US" sz="2400" i="1" dirty="0" smtClean="0"/>
              <a:t>Lujan v. Defenders of Wildlife</a:t>
            </a:r>
            <a:r>
              <a:rPr lang="en-US" sz="2400" dirty="0" smtClean="0"/>
              <a:t>, the Court said, “[t]he person who has been accorded a procedural right to protect his concrete interests can assert that right without meeting all the normal standards for redressability and immediacy."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Do you still have to show a theoretical effect if the procedure is fixed?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if Congress has directed the agency do the project (without waiving environmental regs) and the agency claims it will do it no matter what the EIS says?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EBB95C-7C2E-4101-8718-50840B9E0C4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Representational Standing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When can associations bring actions on behalf of their members?</a:t>
            </a:r>
          </a:p>
          <a:p>
            <a:pPr lvl="1" eaLnBrk="1" hangingPunct="1"/>
            <a:r>
              <a:rPr lang="en-US" sz="2800" dirty="0" smtClean="0"/>
              <a:t>At least one member must have standing</a:t>
            </a:r>
          </a:p>
          <a:p>
            <a:pPr lvl="1" eaLnBrk="1" hangingPunct="1"/>
            <a:r>
              <a:rPr lang="en-US" sz="2800" dirty="0" smtClean="0"/>
              <a:t>It must fit the organizational mission</a:t>
            </a:r>
          </a:p>
          <a:p>
            <a:pPr eaLnBrk="1" hangingPunct="1"/>
            <a:r>
              <a:rPr lang="en-US" sz="2800" dirty="0" smtClean="0"/>
              <a:t>The remedy must not require the participation of individual plaintiffs, beyond the standing analysis</a:t>
            </a:r>
          </a:p>
          <a:p>
            <a:pPr lvl="1" eaLnBrk="1" hangingPunct="1"/>
            <a:r>
              <a:rPr lang="en-US" sz="2800" dirty="0" smtClean="0"/>
              <a:t>Injunctive relief or declaratory judgments</a:t>
            </a:r>
          </a:p>
          <a:p>
            <a:pPr eaLnBrk="1" hangingPunct="1"/>
            <a:r>
              <a:rPr lang="en-US" sz="2800" dirty="0" smtClean="0"/>
              <a:t>Why is representational standing important for environmental and poverty action groups</a:t>
            </a:r>
          </a:p>
          <a:p>
            <a:pPr lvl="1" eaLnBrk="1" hangingPunct="1"/>
            <a:r>
              <a:rPr lang="en-US" sz="2800" dirty="0" smtClean="0"/>
              <a:t>Why might businesses with money still need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39F70E-721A-404C-A46B-6DF3E89BBC8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Procedural Injury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In </a:t>
            </a:r>
            <a:r>
              <a:rPr lang="en-US" i="1" dirty="0" smtClean="0"/>
              <a:t>Lujan</a:t>
            </a:r>
            <a:r>
              <a:rPr lang="en-US" dirty="0" smtClean="0"/>
              <a:t>, the procedural violation was the failure of the agency to do an inter-agency consultation.</a:t>
            </a:r>
          </a:p>
          <a:p>
            <a:pPr lvl="1" eaLnBrk="1" hangingPunct="1"/>
            <a:r>
              <a:rPr lang="en-US" dirty="0" smtClean="0"/>
              <a:t>Was the public allowed to participate in this?</a:t>
            </a:r>
          </a:p>
          <a:p>
            <a:pPr lvl="1" eaLnBrk="1" hangingPunct="1"/>
            <a:r>
              <a:rPr lang="en-US" dirty="0" smtClean="0"/>
              <a:t>Why does this keep DOW from being able to state an injury?</a:t>
            </a:r>
          </a:p>
          <a:p>
            <a:pPr lvl="1" eaLnBrk="1" hangingPunct="1"/>
            <a:r>
              <a:rPr lang="en-US" dirty="0" smtClean="0"/>
              <a:t>Procedural injuries still require the nexus to the activity.</a:t>
            </a:r>
          </a:p>
          <a:p>
            <a:pPr eaLnBrk="1" hangingPunct="1"/>
            <a:r>
              <a:rPr lang="en-US" dirty="0" smtClean="0"/>
              <a:t>How can a procedural violation cause substantive injury?</a:t>
            </a:r>
          </a:p>
          <a:p>
            <a:pPr lvl="1" eaLnBrk="1" hangingPunct="1"/>
            <a:r>
              <a:rPr lang="en-US" dirty="0" smtClean="0"/>
              <a:t>What was the injury in the procedural due process claims we talked about in Chapter 4?</a:t>
            </a:r>
          </a:p>
        </p:txBody>
      </p:sp>
    </p:spTree>
    <p:extLst>
      <p:ext uri="{BB962C8B-B14F-4D97-AF65-F5344CB8AC3E}">
        <p14:creationId xmlns:p14="http://schemas.microsoft.com/office/powerpoint/2010/main" val="39286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E261AB-88B4-4C99-9632-FCE7A59F07A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– The Dredge Permit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Corps does not do the required public hearing before issuing a dredge and fill permit.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are counsel for DOW and you claim your injury is the failure to be able to comment on the permit.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Is this enough to get standing?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Does the denial of the right to comment constitute injury?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about a landowner whose land would be affected by the change in runoff?</a:t>
            </a:r>
          </a:p>
        </p:txBody>
      </p:sp>
    </p:spTree>
    <p:extLst>
      <p:ext uri="{BB962C8B-B14F-4D97-AF65-F5344CB8AC3E}">
        <p14:creationId xmlns:p14="http://schemas.microsoft.com/office/powerpoint/2010/main" val="38432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4143ABA-AF61-4ECC-A4EF-C5A4ABCD96B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Informational Injury 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FOIA provides that anyone may request and receive non-privileges government documents.</a:t>
            </a:r>
          </a:p>
          <a:p>
            <a:pPr lvl="1" eaLnBrk="1" hangingPunct="1"/>
            <a:r>
              <a:rPr lang="en-US" dirty="0" smtClean="0"/>
              <a:t>What is the injury if the agency refuses to provide a document that is available under FOIA?</a:t>
            </a:r>
          </a:p>
          <a:p>
            <a:pPr lvl="1" eaLnBrk="1" hangingPunct="1"/>
            <a:r>
              <a:rPr lang="en-US" dirty="0" smtClean="0"/>
              <a:t>Why does this depend on the statutory policy of the FOIA?</a:t>
            </a:r>
          </a:p>
        </p:txBody>
      </p:sp>
    </p:spTree>
    <p:extLst>
      <p:ext uri="{BB962C8B-B14F-4D97-AF65-F5344CB8AC3E}">
        <p14:creationId xmlns:p14="http://schemas.microsoft.com/office/powerpoint/2010/main" val="13238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416E5C-28D9-41E8-A66A-EDD5D48BD2D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- FEC Classification Decision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FEC does not classify an organization as one that must make public reports of its finances, which are then published by the FEC.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Does a plaintiff who wants info on the group have standing to contest the classification?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How did the Court use the purpose for collecting the information to support the plaintiff's standing claim?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"Here, Congress, by passing the Act with the disclosure requirement, had deemed the information to be important to inform voters</a:t>
            </a:r>
            <a:r>
              <a:rPr lang="en-US" dirty="0" smtClean="0"/>
              <a:t>.“</a:t>
            </a:r>
          </a:p>
          <a:p>
            <a:pPr eaLnBrk="1" hangingPunct="1">
              <a:lnSpc>
                <a:spcPct val="80000"/>
              </a:lnSpc>
            </a:pPr>
            <a:r>
              <a:rPr lang="en-US" i="1" dirty="0"/>
              <a:t>Federal Election </a:t>
            </a:r>
            <a:r>
              <a:rPr lang="en-US" i="1" dirty="0" err="1"/>
              <a:t>Commn</a:t>
            </a:r>
            <a:r>
              <a:rPr lang="en-US" i="1" dirty="0"/>
              <a:t>. v. Akins</a:t>
            </a:r>
            <a:r>
              <a:rPr lang="en-US" dirty="0"/>
              <a:t>, 524 U.S. 11 (1998)</a:t>
            </a:r>
          </a:p>
        </p:txBody>
      </p:sp>
    </p:spTree>
    <p:extLst>
      <p:ext uri="{BB962C8B-B14F-4D97-AF65-F5344CB8AC3E}">
        <p14:creationId xmlns:p14="http://schemas.microsoft.com/office/powerpoint/2010/main" val="1348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Lujan</a:t>
            </a:r>
            <a:r>
              <a:rPr lang="en-US" dirty="0" smtClean="0"/>
              <a:t> Revisited as an Informational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Endangered Species Act requires an agency to get a Biological </a:t>
            </a:r>
            <a:r>
              <a:rPr lang="en-US" dirty="0"/>
              <a:t>Opinion </a:t>
            </a:r>
            <a:r>
              <a:rPr lang="en-US" dirty="0" smtClean="0"/>
              <a:t>before issuing a permit.</a:t>
            </a:r>
          </a:p>
          <a:p>
            <a:pPr lvl="1"/>
            <a:r>
              <a:rPr lang="en-US" i="1" dirty="0" smtClean="0"/>
              <a:t>Lujan</a:t>
            </a:r>
            <a:r>
              <a:rPr lang="en-US" dirty="0" smtClean="0"/>
              <a:t> said that failing to get the opinion was not a procedural injury.</a:t>
            </a:r>
            <a:endParaRPr lang="en-US" i="1" dirty="0"/>
          </a:p>
          <a:p>
            <a:r>
              <a:rPr lang="en-US" dirty="0"/>
              <a:t>How could you argue, using the </a:t>
            </a:r>
            <a:r>
              <a:rPr lang="en-US" dirty="0" smtClean="0"/>
              <a:t>FEC example</a:t>
            </a:r>
            <a:r>
              <a:rPr lang="en-US" dirty="0"/>
              <a:t>, that failure to obtain the Biological Opinion, which would be a public document, is an informational injury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ESA allows citizens to sue if it is violated.</a:t>
            </a:r>
          </a:p>
          <a:p>
            <a:pPr lvl="1"/>
            <a:r>
              <a:rPr lang="en-US" dirty="0" smtClean="0"/>
              <a:t>Assume your group publishes the opinions.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4E400-DDF3-442B-8308-4EC7E6E7A5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Injury to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aseline="0" dirty="0" smtClean="0"/>
              <a:t>The usual remedy for “injury to all” cases is legislative or executive, not judicial.</a:t>
            </a:r>
          </a:p>
          <a:p>
            <a:pPr lvl="1"/>
            <a:r>
              <a:rPr lang="en-US" dirty="0" smtClean="0"/>
              <a:t>Taxpayers, for example, have very limited standing as such.</a:t>
            </a:r>
            <a:endParaRPr lang="en-US" baseline="0" dirty="0" smtClean="0"/>
          </a:p>
          <a:p>
            <a:r>
              <a:rPr lang="en-US" baseline="0" dirty="0" smtClean="0"/>
              <a:t>In the FEC case, everyone was denied the information about the contributions.  Ther</a:t>
            </a:r>
            <a:r>
              <a:rPr lang="en-US" dirty="0" smtClean="0"/>
              <a:t>e was standing because Congress said in the </a:t>
            </a:r>
            <a:r>
              <a:rPr lang="en-US" dirty="0"/>
              <a:t>enabling legislations that ‘‘any party aggrieved’’ by a Commission denial of its complaint could obtain judicial review of the denial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absence of specific statutory authorization, most injury to all cases will not get standing.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642B-668D-453E-B929-E3BB085496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Causation for Standing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642B-668D-453E-B929-E3BB085496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27EB478-669F-4C2A-B533-50E7E0B98C5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Procedural Violations and Causation:</a:t>
            </a:r>
            <a:br>
              <a:rPr lang="en-US" smtClean="0"/>
            </a:br>
            <a:r>
              <a:rPr lang="en-US" smtClean="0"/>
              <a:t>Agency Fails to do an EIS for a Dam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How does failing to do the EIS make the final agency action – building the dam – illegal?</a:t>
            </a:r>
          </a:p>
          <a:p>
            <a:pPr lvl="1" eaLnBrk="1" hangingPunct="1"/>
            <a:r>
              <a:rPr lang="en-US" sz="2800" dirty="0" smtClean="0"/>
              <a:t>Do you have to show that that they done the EIS, that the permit for the dam would not have been issued?</a:t>
            </a:r>
          </a:p>
          <a:p>
            <a:pPr eaLnBrk="1" hangingPunct="1"/>
            <a:r>
              <a:rPr lang="en-US" sz="2800" dirty="0" smtClean="0"/>
              <a:t>Is this partially driven by the nature of the EIS, i.e., that it is only informational and does not directly drive decisionmaking?</a:t>
            </a:r>
          </a:p>
          <a:p>
            <a:pPr lvl="1" eaLnBrk="1" hangingPunct="1"/>
            <a:r>
              <a:rPr lang="en-US" sz="2800" dirty="0" smtClean="0"/>
              <a:t>Why does this make it difficult to show that an EIS would affect the outcome of agency </a:t>
            </a:r>
            <a:r>
              <a:rPr lang="en-US" sz="2800" dirty="0" err="1" smtClean="0"/>
              <a:t>decisiomaking</a:t>
            </a:r>
            <a:r>
              <a:rPr lang="en-US" sz="28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3079</TotalTime>
  <Words>1092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Blends</vt:lpstr>
      <vt:lpstr>Access to Judicial Review</vt:lpstr>
      <vt:lpstr>Procedural Injury</vt:lpstr>
      <vt:lpstr>Example – The Dredge Permit</vt:lpstr>
      <vt:lpstr>Informational Injury </vt:lpstr>
      <vt:lpstr>Example - FEC Classification Decision</vt:lpstr>
      <vt:lpstr>Lujan Revisited as an Informational Injury</vt:lpstr>
      <vt:lpstr>Injury to All</vt:lpstr>
      <vt:lpstr>Causation for Standing</vt:lpstr>
      <vt:lpstr>Procedural Violations and Causation: Agency Fails to do an EIS for a Dam</vt:lpstr>
      <vt:lpstr>Confusion with Harmless Error</vt:lpstr>
      <vt:lpstr>Does the Remedy Help Your Client?</vt:lpstr>
      <vt:lpstr>What type of Causation?</vt:lpstr>
      <vt:lpstr>Redressability</vt:lpstr>
      <vt:lpstr>Procedural Violations and Redressability </vt:lpstr>
      <vt:lpstr>Representational Standing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Judicial Review</dc:title>
  <dc:creator>edward</dc:creator>
  <cp:lastModifiedBy>Edward Richards</cp:lastModifiedBy>
  <cp:revision>327</cp:revision>
  <dcterms:created xsi:type="dcterms:W3CDTF">2005-10-18T14:40:56Z</dcterms:created>
  <dcterms:modified xsi:type="dcterms:W3CDTF">2014-03-11T14:09:17Z</dcterms:modified>
</cp:coreProperties>
</file>