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256" r:id="rId2"/>
    <p:sldId id="260" r:id="rId3"/>
    <p:sldId id="262" r:id="rId4"/>
    <p:sldId id="265" r:id="rId5"/>
    <p:sldId id="258" r:id="rId6"/>
    <p:sldId id="284" r:id="rId7"/>
    <p:sldId id="261" r:id="rId8"/>
    <p:sldId id="263" r:id="rId9"/>
    <p:sldId id="285" r:id="rId10"/>
    <p:sldId id="264" r:id="rId11"/>
    <p:sldId id="266" r:id="rId12"/>
    <p:sldId id="290" r:id="rId13"/>
    <p:sldId id="293" r:id="rId14"/>
    <p:sldId id="294" r:id="rId15"/>
    <p:sldId id="286" r:id="rId16"/>
    <p:sldId id="268" r:id="rId17"/>
    <p:sldId id="269" r:id="rId18"/>
    <p:sldId id="302" r:id="rId19"/>
    <p:sldId id="304" r:id="rId20"/>
    <p:sldId id="305" r:id="rId21"/>
    <p:sldId id="306" r:id="rId22"/>
    <p:sldId id="297" r:id="rId23"/>
    <p:sldId id="30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93" autoAdjust="0"/>
  </p:normalViewPr>
  <p:slideViewPr>
    <p:cSldViewPr>
      <p:cViewPr varScale="1">
        <p:scale>
          <a:sx n="105" d="100"/>
          <a:sy n="105" d="100"/>
        </p:scale>
        <p:origin x="-558" y="-96"/>
      </p:cViewPr>
      <p:guideLst>
        <p:guide orient="horz" pos="2160"/>
        <p:guide pos="2880"/>
      </p:guideLst>
    </p:cSldViewPr>
  </p:slideViewPr>
  <p:outlineViewPr>
    <p:cViewPr>
      <p:scale>
        <a:sx n="33" d="100"/>
        <a:sy n="33" d="100"/>
      </p:scale>
      <p:origin x="0" y="3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22.xml"/><Relationship Id="rId2" Type="http://schemas.openxmlformats.org/officeDocument/2006/relationships/slide" Target="slides/slide3.xml"/><Relationship Id="rId16"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w.cornell.edu/uscode/text/28/234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Jurisdiction - Standing</a:t>
            </a:r>
          </a:p>
        </p:txBody>
      </p:sp>
      <p:sp>
        <p:nvSpPr>
          <p:cNvPr id="12292" name="Rectangle 3"/>
          <p:cNvSpPr>
            <a:spLocks noGrp="1" noChangeArrowheads="1"/>
          </p:cNvSpPr>
          <p:nvPr>
            <p:ph type="body" idx="1"/>
          </p:nvPr>
        </p:nvSpPr>
        <p:spPr/>
        <p:txBody>
          <a:bodyPr/>
          <a:lstStyle/>
          <a:p>
            <a:pPr eaLnBrk="1" hangingPunct="1"/>
            <a:r>
              <a:rPr lang="en-US" dirty="0" smtClean="0"/>
              <a:t>Constitutionally Required Standing </a:t>
            </a:r>
          </a:p>
          <a:p>
            <a:pPr lvl="1" eaLnBrk="1" hangingPunct="1"/>
            <a:r>
              <a:rPr lang="en-US" dirty="0" smtClean="0"/>
              <a:t>All cases must meet this standard</a:t>
            </a:r>
          </a:p>
          <a:p>
            <a:pPr lvl="1" eaLnBrk="1" hangingPunct="1"/>
            <a:r>
              <a:rPr lang="en-US" dirty="0" smtClean="0"/>
              <a:t>While the United States Supreme Court can interpret what it means, the court cannot abolish it</a:t>
            </a:r>
          </a:p>
          <a:p>
            <a:pPr eaLnBrk="1" hangingPunct="1"/>
            <a:r>
              <a:rPr lang="en-US" dirty="0" smtClean="0"/>
              <a:t>Prudential standing</a:t>
            </a:r>
          </a:p>
          <a:p>
            <a:pPr lvl="1" eaLnBrk="1" hangingPunct="1"/>
            <a:r>
              <a:rPr lang="en-US" dirty="0" smtClean="0"/>
              <a:t>Additional statutory or judicial limits over the constitutional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t> </a:t>
            </a:r>
            <a:r>
              <a:rPr lang="en-US" dirty="0" smtClean="0">
                <a:hlinkClick r:id="rId2"/>
              </a:rPr>
              <a:t>Lujan v. Defenders of Wildlife, 504 U.S. 555 (1992)</a:t>
            </a:r>
            <a:endParaRPr lang="en-US" dirty="0" smtClean="0"/>
          </a:p>
          <a:p>
            <a:pPr eaLnBrk="1" hangingPunct="1"/>
            <a:r>
              <a:rPr lang="en-US" dirty="0" smtClean="0"/>
              <a:t>Injury in fact</a:t>
            </a:r>
          </a:p>
          <a:p>
            <a:pPr eaLnBrk="1" hangingPunct="1"/>
            <a:r>
              <a:rPr lang="en-US" dirty="0" smtClean="0"/>
              <a:t>Causation</a:t>
            </a:r>
          </a:p>
          <a:p>
            <a:pPr eaLnBrk="1" hangingPunct="1"/>
            <a:r>
              <a:rPr lang="en-US" dirty="0" smtClean="0"/>
              <a:t>Redressability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Broad Band Internet Access</a:t>
            </a:r>
          </a:p>
        </p:txBody>
      </p:sp>
      <p:sp>
        <p:nvSpPr>
          <p:cNvPr id="14340" name="Rectangle 3"/>
          <p:cNvSpPr>
            <a:spLocks noGrp="1" noChangeArrowheads="1"/>
          </p:cNvSpPr>
          <p:nvPr>
            <p:ph type="body" idx="1"/>
          </p:nvPr>
        </p:nvSpPr>
        <p:spPr/>
        <p:txBody>
          <a:bodyPr/>
          <a:lstStyle/>
          <a:p>
            <a:pPr eaLnBrk="1" hangingPunct="1"/>
            <a:r>
              <a:rPr lang="en-US" dirty="0" smtClean="0"/>
              <a:t>FCC makes a rule requiring cable companies to allow all ISPs access to communications links to customers under the same terms.</a:t>
            </a:r>
          </a:p>
          <a:p>
            <a:pPr lvl="1" eaLnBrk="1" hangingPunct="1"/>
            <a:r>
              <a:rPr lang="en-US" dirty="0" smtClean="0"/>
              <a:t>A part of net neutrality.</a:t>
            </a:r>
          </a:p>
          <a:p>
            <a:pPr eaLnBrk="1" hangingPunct="1"/>
            <a:r>
              <a:rPr lang="en-US" dirty="0" smtClean="0"/>
              <a:t>Would a cable company have standing?</a:t>
            </a:r>
          </a:p>
          <a:p>
            <a:pPr lvl="1" eaLnBrk="1" hangingPunct="1"/>
            <a:r>
              <a:rPr lang="en-US" dirty="0" smtClean="0"/>
              <a:t>Injury?</a:t>
            </a:r>
          </a:p>
          <a:p>
            <a:pPr lvl="1" eaLnBrk="1" hangingPunct="1"/>
            <a:r>
              <a:rPr lang="en-US" dirty="0" smtClean="0"/>
              <a:t>Causation?</a:t>
            </a:r>
          </a:p>
          <a:p>
            <a:pPr lvl="1" eaLnBrk="1" hangingPunct="1"/>
            <a:r>
              <a:rPr lang="en-US" dirty="0" smtClean="0"/>
              <a:t>Redressability?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Congressman wants to challenge the constitutionality of  a statute</a:t>
            </a:r>
          </a:p>
          <a:p>
            <a:pPr lvl="1" eaLnBrk="1" hangingPunct="1">
              <a:defRPr/>
            </a:pPr>
            <a:r>
              <a:rPr lang="en-US" sz="2800" dirty="0" smtClean="0"/>
              <a:t>Is there a particularized (personal) injury?</a:t>
            </a:r>
          </a:p>
          <a:p>
            <a:pPr eaLnBrk="1" hangingPunct="1">
              <a:defRPr/>
            </a:pPr>
            <a:r>
              <a:rPr lang="en-US" sz="2800" dirty="0" smtClean="0"/>
              <a:t>What are the separation of powers issues?</a:t>
            </a:r>
          </a:p>
          <a:p>
            <a:pPr lvl="1" eaLnBrk="1" hangingPunct="1">
              <a:defRPr/>
            </a:pPr>
            <a:r>
              <a:rPr lang="en-US" sz="2800" dirty="0" smtClean="0"/>
              <a:t>What is the proper remedy for a congressman?</a:t>
            </a:r>
          </a:p>
          <a:p>
            <a:pPr lvl="1" eaLnBrk="1" hangingPunct="1">
              <a:defRPr/>
            </a:pPr>
            <a:r>
              <a:rPr lang="en-US" sz="2800" dirty="0" smtClean="0"/>
              <a:t>Why would the court be unwilling to intervene?</a:t>
            </a:r>
          </a:p>
          <a:p>
            <a:pPr lvl="1" eaLnBrk="1" hangingPunct="1">
              <a:defRPr/>
            </a:pPr>
            <a:r>
              <a:rPr lang="en-US" sz="2800" dirty="0" smtClean="0"/>
              <a:t>(</a:t>
            </a:r>
            <a:r>
              <a:rPr lang="en-US" sz="2800" i="1" dirty="0" smtClean="0"/>
              <a:t>Raines v. Byrd</a:t>
            </a:r>
            <a:r>
              <a:rPr lang="en-US" sz="2800" dirty="0" smtClean="0"/>
              <a:t>, 521 U.S. 811 (1997))</a:t>
            </a:r>
          </a:p>
          <a:p>
            <a:pPr eaLnBrk="1" hangingPunct="1">
              <a:defRPr/>
            </a:pPr>
            <a:r>
              <a:rPr lang="en-US" sz="2800" dirty="0" smtClean="0"/>
              <a:t>What about a congressman suing the president for making war without a congressional declaration?</a:t>
            </a:r>
          </a:p>
          <a:p>
            <a:pPr eaLnBrk="1" hangingPunct="1">
              <a:defRPr/>
            </a:pPr>
            <a:r>
              <a:rPr lang="en-US" sz="2800" dirty="0" smtClean="0"/>
              <a:t>What about Congress defending a law? (Remember </a:t>
            </a:r>
            <a:r>
              <a:rPr lang="en-US" sz="2800" i="1" dirty="0" smtClean="0"/>
              <a:t>Chadha</a:t>
            </a:r>
            <a:r>
              <a:rPr lang="en-US" sz="2800" dirty="0" smtClean="0"/>
              <a:t>)</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dirty="0" smtClean="0"/>
              <a:t>Sierra Club v. Morton</a:t>
            </a:r>
            <a:r>
              <a:rPr lang="en-US" dirty="0" smtClean="0"/>
              <a:t>, 405 U.S. 727 (1972)</a:t>
            </a:r>
          </a:p>
          <a:p>
            <a:pPr lvl="1" eaLnBrk="1" hangingPunct="1"/>
            <a:r>
              <a:rPr lang="en-US" dirty="0" smtClean="0"/>
              <a:t>Just loving trees from far away is not enough</a:t>
            </a:r>
          </a:p>
          <a:p>
            <a:pPr lvl="1" eaLnBrk="1" hangingPunct="1"/>
            <a:r>
              <a:rPr lang="en-US" dirty="0" smtClean="0"/>
              <a:t>If you use the area for recreation, this can be enough</a:t>
            </a:r>
          </a:p>
          <a:p>
            <a:pPr eaLnBrk="1" hangingPunct="1"/>
            <a:r>
              <a:rPr lang="en-US" dirty="0" smtClean="0"/>
              <a:t>Why did the court find that just loving trees was not enough?</a:t>
            </a:r>
          </a:p>
          <a:p>
            <a:pPr eaLnBrk="1" hangingPunct="1"/>
            <a:r>
              <a:rPr lang="en-US" dirty="0" smtClean="0"/>
              <a:t>When might this really affect whether a case can be brought?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Damn that Mouse!</a:t>
            </a:r>
          </a:p>
        </p:txBody>
      </p:sp>
      <p:sp>
        <p:nvSpPr>
          <p:cNvPr id="17412" name="Rectangle 3"/>
          <p:cNvSpPr>
            <a:spLocks noGrp="1" noChangeArrowheads="1"/>
          </p:cNvSpPr>
          <p:nvPr>
            <p:ph type="body" idx="1"/>
          </p:nvPr>
        </p:nvSpPr>
        <p:spPr/>
        <p:txBody>
          <a:bodyPr>
            <a:normAutofit fontScale="92500"/>
          </a:bodyPr>
          <a:lstStyle/>
          <a:p>
            <a:pPr eaLnBrk="1" hangingPunct="1">
              <a:lnSpc>
                <a:spcPct val="90000"/>
              </a:lnSpc>
            </a:pPr>
            <a:r>
              <a:rPr lang="en-US" dirty="0" smtClean="0"/>
              <a:t>Corps wants to build a dam that will destroy a scenic river and the habitat of an endangered mouse</a:t>
            </a:r>
          </a:p>
          <a:p>
            <a:pPr lvl="1" eaLnBrk="1" hangingPunct="1">
              <a:lnSpc>
                <a:spcPct val="90000"/>
              </a:lnSpc>
            </a:pPr>
            <a:r>
              <a:rPr lang="en-US" dirty="0" smtClean="0"/>
              <a:t>Sally has hiked there and will in the future</a:t>
            </a:r>
          </a:p>
          <a:p>
            <a:pPr lvl="1" eaLnBrk="1" hangingPunct="1">
              <a:lnSpc>
                <a:spcPct val="90000"/>
              </a:lnSpc>
            </a:pPr>
            <a:r>
              <a:rPr lang="en-US" dirty="0" smtClean="0"/>
              <a:t>John has spent his life defending endangered species, but has no future plans to visit this area.</a:t>
            </a:r>
          </a:p>
          <a:p>
            <a:pPr eaLnBrk="1" hangingPunct="1">
              <a:lnSpc>
                <a:spcPct val="90000"/>
              </a:lnSpc>
            </a:pPr>
            <a:r>
              <a:rPr lang="en-US" dirty="0" smtClean="0"/>
              <a:t>Who has standing and why?</a:t>
            </a:r>
          </a:p>
          <a:p>
            <a:pPr lvl="1" eaLnBrk="1" hangingPunct="1">
              <a:lnSpc>
                <a:spcPct val="90000"/>
              </a:lnSpc>
            </a:pPr>
            <a:r>
              <a:rPr lang="en-US" dirty="0" smtClean="0"/>
              <a:t>What if John were a scientist studying the mouse in his lab?</a:t>
            </a:r>
          </a:p>
          <a:p>
            <a:pPr lvl="1" eaLnBrk="1" hangingPunct="1">
              <a:lnSpc>
                <a:spcPct val="90000"/>
              </a:lnSpc>
            </a:pPr>
            <a:r>
              <a:rPr lang="en-US" dirty="0" smtClean="0"/>
              <a:t>What is the mouse is only found in this habitat?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Animal Standing</a:t>
            </a:r>
          </a:p>
        </p:txBody>
      </p:sp>
      <p:sp>
        <p:nvSpPr>
          <p:cNvPr id="18436" name="Rectangle 3"/>
          <p:cNvSpPr>
            <a:spLocks noGrp="1" noChangeArrowheads="1"/>
          </p:cNvSpPr>
          <p:nvPr>
            <p:ph type="body" idx="1"/>
          </p:nvPr>
        </p:nvSpPr>
        <p:spPr/>
        <p:txBody>
          <a:bodyPr>
            <a:normAutofit fontScale="92500" lnSpcReduction="10000"/>
          </a:bodyPr>
          <a:lstStyle/>
          <a:p>
            <a:pPr eaLnBrk="1" hangingPunct="1"/>
            <a:r>
              <a:rPr lang="en-US" dirty="0" smtClean="0"/>
              <a:t>Do animals have constitutional rights?</a:t>
            </a:r>
          </a:p>
          <a:p>
            <a:pPr lvl="1" eaLnBrk="1" hangingPunct="1"/>
            <a:r>
              <a:rPr lang="en-US" dirty="0" smtClean="0"/>
              <a:t>Is there a constitutional right to bear dogs?</a:t>
            </a:r>
          </a:p>
          <a:p>
            <a:pPr lvl="1" eaLnBrk="1" hangingPunct="1"/>
            <a:r>
              <a:rPr lang="en-US" dirty="0" smtClean="0"/>
              <a:t>Are dogs really just people in little fur coats?</a:t>
            </a:r>
          </a:p>
          <a:p>
            <a:pPr eaLnBrk="1" hangingPunct="1"/>
            <a:r>
              <a:rPr lang="en-US" dirty="0" smtClean="0"/>
              <a:t>What is the test for standing to challenge agency actions that affect animals?</a:t>
            </a:r>
          </a:p>
          <a:p>
            <a:pPr lvl="1" eaLnBrk="1" hangingPunct="1"/>
            <a:r>
              <a:rPr lang="en-US" dirty="0" smtClean="0"/>
              <a:t>What if you work with lab animals? </a:t>
            </a:r>
          </a:p>
          <a:p>
            <a:pPr lvl="1" eaLnBrk="1" hangingPunct="1"/>
            <a:r>
              <a:rPr lang="en-US" dirty="0" smtClean="0"/>
              <a:t>Does it matter when?</a:t>
            </a:r>
          </a:p>
          <a:p>
            <a:pPr lvl="1" eaLnBrk="1" hangingPunct="1"/>
            <a:r>
              <a:rPr lang="en-US" dirty="0" smtClean="0"/>
              <a:t>Visit the zoo regularly?</a:t>
            </a:r>
          </a:p>
          <a:p>
            <a:pPr eaLnBrk="1" hangingPunct="1"/>
            <a:r>
              <a:rPr lang="en-US" dirty="0" smtClean="0"/>
              <a:t>Why is animal standing very controversial?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dirty="0" smtClean="0"/>
              <a:t>Historically, courts have accepted a theoretical risk of harm, such as increased risk of cancer from a landfill, as injury</a:t>
            </a:r>
          </a:p>
          <a:p>
            <a:pPr eaLnBrk="1" hangingPunct="1">
              <a:lnSpc>
                <a:spcPct val="80000"/>
              </a:lnSpc>
            </a:pPr>
            <a:r>
              <a:rPr lang="en-US" sz="2800" i="1" dirty="0" smtClean="0"/>
              <a:t>Louisiana Environmental Action Network v. U.S. E.P.A.</a:t>
            </a:r>
            <a:r>
              <a:rPr lang="en-US" sz="2800" dirty="0" smtClean="0"/>
              <a:t>, 172 F.3d 65 (D.C. Cir. 1999)</a:t>
            </a:r>
          </a:p>
          <a:p>
            <a:pPr lvl="1" eaLnBrk="1" hangingPunct="1">
              <a:lnSpc>
                <a:spcPct val="80000"/>
              </a:lnSpc>
            </a:pPr>
            <a:r>
              <a:rPr lang="en-US" sz="2800" dirty="0" smtClean="0"/>
              <a:t>Risk posed by toxic wastes in landfill</a:t>
            </a:r>
          </a:p>
          <a:p>
            <a:pPr lvl="1" eaLnBrk="1" hangingPunct="1">
              <a:lnSpc>
                <a:spcPct val="80000"/>
              </a:lnSpc>
            </a:pPr>
            <a:r>
              <a:rPr lang="en-US" sz="2800" dirty="0" smtClean="0"/>
              <a:t>Is this a real risk?</a:t>
            </a:r>
          </a:p>
          <a:p>
            <a:pPr lvl="1" eaLnBrk="1" hangingPunct="1">
              <a:lnSpc>
                <a:spcPct val="80000"/>
              </a:lnSpc>
            </a:pPr>
            <a:r>
              <a:rPr lang="en-US" sz="2800" dirty="0" smtClean="0"/>
              <a:t>What are the policy implications?</a:t>
            </a:r>
          </a:p>
          <a:p>
            <a:pPr lvl="1" eaLnBrk="1" hangingPunct="1">
              <a:lnSpc>
                <a:spcPct val="80000"/>
              </a:lnSpc>
            </a:pPr>
            <a:r>
              <a:rPr lang="en-US" sz="2800" dirty="0" smtClean="0"/>
              <a:t>What happens to the neighborhood if plaintiff's win?</a:t>
            </a:r>
          </a:p>
          <a:p>
            <a:pPr lvl="1" eaLnBrk="1" hangingPunct="1">
              <a:lnSpc>
                <a:spcPct val="80000"/>
              </a:lnSpc>
            </a:pPr>
            <a:r>
              <a:rPr lang="en-US" sz="2800" dirty="0" smtClean="0"/>
              <a:t>What could the effect be on the NO cleanup after a storm like Katrina?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z="3200" i="1" dirty="0" smtClean="0"/>
              <a:t>Public Citizen, Inc. v. National Highway Traffic Safety Admin.</a:t>
            </a:r>
            <a:r>
              <a:rPr lang="en-US" sz="3200" dirty="0" smtClean="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dirty="0" smtClean="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a:t>
            </a:r>
            <a:r>
              <a:rPr lang="en-US" sz="2400" i="1" dirty="0" smtClean="0"/>
              <a:t>necessarily compels a very strict understanding of what increases in risk and overall risk levels can count as ‘‘substantial.</a:t>
            </a:r>
            <a:r>
              <a:rPr lang="en-US" sz="2400" dirty="0" smtClean="0"/>
              <a:t>’’ </a:t>
            </a:r>
          </a:p>
          <a:p>
            <a:pPr eaLnBrk="1" hangingPunct="1">
              <a:lnSpc>
                <a:spcPct val="90000"/>
              </a:lnSpc>
            </a:pPr>
            <a:r>
              <a:rPr lang="en-US" sz="2400" dirty="0" smtClean="0"/>
              <a:t>The court wanted specific numbers, which are expensive to get.</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Summers v. Earth Island Institute</a:t>
            </a:r>
            <a:r>
              <a:rPr lang="en-US" dirty="0" smtClean="0"/>
              <a:t>, 555 U.S. 488 (2009)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Forest service</a:t>
            </a:r>
            <a:r>
              <a:rPr lang="en-US" baseline="0" dirty="0" smtClean="0"/>
              <a:t> makes a rule that some timber sales can be made without the usual statutory notice and comment.</a:t>
            </a:r>
          </a:p>
          <a:p>
            <a:r>
              <a:rPr lang="en-US" baseline="0" dirty="0" smtClean="0"/>
              <a:t>What is plaintiff’s problem in getting standing to contest the rule?</a:t>
            </a:r>
          </a:p>
          <a:p>
            <a:r>
              <a:rPr lang="en-US" baseline="0" dirty="0" smtClean="0"/>
              <a:t>Plaintiff argues that at least one of its many members will be affected by any possible sale</a:t>
            </a:r>
          </a:p>
          <a:p>
            <a:r>
              <a:rPr lang="en-US" baseline="0" dirty="0" smtClean="0"/>
              <a:t>What does the Court say about this probabilistic injury?</a:t>
            </a:r>
          </a:p>
          <a:p>
            <a:pPr lvl="1"/>
            <a:r>
              <a:rPr lang="en-US" dirty="0" smtClean="0"/>
              <a:t>When will the injury be real?</a:t>
            </a:r>
            <a:endParaRPr lang="en-US" baseline="0" dirty="0" smtClean="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253812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Understand the difference between jurisdiction and standing</a:t>
            </a:r>
          </a:p>
          <a:p>
            <a:pPr eaLnBrk="1" hangingPunct="1">
              <a:lnSpc>
                <a:spcPct val="90000"/>
              </a:lnSpc>
            </a:pPr>
            <a:r>
              <a:rPr lang="en-US" smtClean="0"/>
              <a:t>Understand the theories of standing and how they are used in adlaw cases</a:t>
            </a:r>
          </a:p>
          <a:p>
            <a:pPr eaLnBrk="1" hangingPunct="1">
              <a:lnSpc>
                <a:spcPct val="90000"/>
              </a:lnSpc>
            </a:pPr>
            <a:r>
              <a:rPr lang="en-US" smtClean="0"/>
              <a:t>Understand ripeness in the agency context, including exhaustion of remedies and primary jurisdiction</a:t>
            </a:r>
          </a:p>
          <a:p>
            <a:pPr eaLnBrk="1" hangingPunct="1">
              <a:lnSpc>
                <a:spcPct val="90000"/>
              </a:lnSpc>
            </a:pPr>
            <a:r>
              <a:rPr lang="en-US" smtClean="0"/>
              <a:t>The details of access to the courts is for the federal courts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Monsanto Co. v. </a:t>
            </a:r>
            <a:r>
              <a:rPr lang="en-US" i="1" dirty="0" err="1" smtClean="0"/>
              <a:t>Geertson</a:t>
            </a:r>
            <a:r>
              <a:rPr lang="en-US" i="1" dirty="0" smtClean="0"/>
              <a:t> Seed Farms</a:t>
            </a:r>
            <a:r>
              <a:rPr lang="en-US" dirty="0" smtClean="0"/>
              <a:t>, 130 S.Ct. 2743 (2010)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Organic</a:t>
            </a:r>
            <a:r>
              <a:rPr lang="en-US" baseline="0" dirty="0" smtClean="0"/>
              <a:t> farmers contest a Dept. of Agriculture decision to deregulate the planting of GM alfalfa.</a:t>
            </a:r>
          </a:p>
          <a:p>
            <a:pPr lvl="1"/>
            <a:r>
              <a:rPr lang="en-US" dirty="0" smtClean="0"/>
              <a:t>How could this injury them?</a:t>
            </a:r>
          </a:p>
          <a:p>
            <a:pPr lvl="1"/>
            <a:r>
              <a:rPr lang="en-US" dirty="0" smtClean="0"/>
              <a:t>Could they show a certainty that one would be injured?</a:t>
            </a:r>
          </a:p>
          <a:p>
            <a:r>
              <a:rPr lang="en-US" dirty="0" smtClean="0"/>
              <a:t>The United States Supreme Court accepted this probabilistic injury.</a:t>
            </a:r>
          </a:p>
          <a:p>
            <a:pPr lvl="1"/>
            <a:r>
              <a:rPr lang="en-US" dirty="0" smtClean="0"/>
              <a:t>How can you distinguish the cases?</a:t>
            </a:r>
          </a:p>
          <a:p>
            <a:pPr lvl="1"/>
            <a:r>
              <a:rPr lang="en-US" dirty="0" smtClean="0"/>
              <a:t>Do the plaintiffs have to do anything in </a:t>
            </a:r>
            <a:r>
              <a:rPr lang="en-US" i="1" dirty="0" smtClean="0"/>
              <a:t>Summers</a:t>
            </a:r>
            <a:r>
              <a:rPr lang="en-US" dirty="0" smtClean="0"/>
              <a:t> while waiting for the timber to be cut?</a:t>
            </a:r>
          </a:p>
          <a:p>
            <a:pPr lvl="1"/>
            <a:r>
              <a:rPr lang="en-US" dirty="0" smtClean="0"/>
              <a:t>What do the </a:t>
            </a:r>
            <a:r>
              <a:rPr lang="en-US" i="1" dirty="0" err="1"/>
              <a:t>Geertson</a:t>
            </a:r>
            <a:r>
              <a:rPr lang="en-US" dirty="0" smtClean="0"/>
              <a:t> plaintiffs have to do to detect possible damage?</a:t>
            </a:r>
          </a:p>
          <a:p>
            <a:pPr lvl="0"/>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20</a:t>
            </a:fld>
            <a:endParaRPr lang="en-US"/>
          </a:p>
        </p:txBody>
      </p:sp>
    </p:spTree>
    <p:extLst>
      <p:ext uri="{BB962C8B-B14F-4D97-AF65-F5344CB8AC3E}">
        <p14:creationId xmlns:p14="http://schemas.microsoft.com/office/powerpoint/2010/main" val="2184722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Rethinking Risk as Injury</a:t>
            </a:r>
          </a:p>
        </p:txBody>
      </p:sp>
      <p:sp>
        <p:nvSpPr>
          <p:cNvPr id="20484" name="Rectangle 3"/>
          <p:cNvSpPr>
            <a:spLocks noGrp="1" noChangeArrowheads="1"/>
          </p:cNvSpPr>
          <p:nvPr>
            <p:ph type="body" idx="1"/>
          </p:nvPr>
        </p:nvSpPr>
        <p:spPr/>
        <p:txBody>
          <a:bodyPr/>
          <a:lstStyle/>
          <a:p>
            <a:pPr eaLnBrk="1" hangingPunct="1"/>
            <a:r>
              <a:rPr lang="en-US" dirty="0" smtClean="0"/>
              <a:t>Must there be a substantial risk of injury, rather than just a theoretical risk of injury?</a:t>
            </a:r>
          </a:p>
          <a:p>
            <a:pPr eaLnBrk="1" hangingPunct="1"/>
            <a:r>
              <a:rPr lang="en-US" dirty="0" smtClean="0"/>
              <a:t>Why is this easy to satisfy if the class is big enough and you have some evidence of risk?</a:t>
            </a:r>
          </a:p>
          <a:p>
            <a:pPr lvl="1" eaLnBrk="1" hangingPunct="1"/>
            <a:r>
              <a:rPr lang="en-US" dirty="0" smtClean="0"/>
              <a:t>NRDC v. EPA, 464 F.3d 1 (D.C. Cir. 2006)</a:t>
            </a:r>
          </a:p>
          <a:p>
            <a:pPr lvl="1" eaLnBrk="1" hangingPunct="1"/>
            <a:r>
              <a:rPr lang="en-US" dirty="0" smtClean="0"/>
              <a:t>2 of 500,000 of their members might get cancer</a:t>
            </a:r>
          </a:p>
        </p:txBody>
      </p:sp>
    </p:spTree>
    <p:extLst>
      <p:ext uri="{BB962C8B-B14F-4D97-AF65-F5344CB8AC3E}">
        <p14:creationId xmlns:p14="http://schemas.microsoft.com/office/powerpoint/2010/main" val="33191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08A44B-0AB0-453C-A1E3-60CE373ABA3B}" type="slidenum">
              <a:rPr lang="en-US" smtClean="0"/>
              <a:pPr/>
              <a:t>22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Fear as Injury</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Why is this key to many toxic tort cases?</a:t>
            </a:r>
          </a:p>
          <a:p>
            <a:pPr lvl="1" eaLnBrk="1" hangingPunct="1">
              <a:lnSpc>
                <a:spcPct val="90000"/>
              </a:lnSpc>
            </a:pPr>
            <a:r>
              <a:rPr lang="en-US" sz="2800" dirty="0" smtClean="0"/>
              <a:t>How can this be manipulated by attorneys?</a:t>
            </a:r>
          </a:p>
          <a:p>
            <a:pPr lvl="1" eaLnBrk="1" hangingPunct="1">
              <a:lnSpc>
                <a:spcPct val="90000"/>
              </a:lnSpc>
            </a:pPr>
            <a:r>
              <a:rPr lang="en-US" sz="2800" dirty="0" smtClean="0"/>
              <a:t>How was this used in the BP spill?</a:t>
            </a:r>
          </a:p>
          <a:p>
            <a:pPr lvl="1" eaLnBrk="1" hangingPunct="1">
              <a:lnSpc>
                <a:spcPct val="90000"/>
              </a:lnSpc>
            </a:pPr>
            <a:r>
              <a:rPr lang="en-US" sz="2800" dirty="0" smtClean="0"/>
              <a:t>Why does this complicate allowing fear to trigger standing?</a:t>
            </a:r>
          </a:p>
          <a:p>
            <a:pPr eaLnBrk="1" hangingPunct="1">
              <a:lnSpc>
                <a:spcPct val="90000"/>
              </a:lnSpc>
            </a:pPr>
            <a:r>
              <a:rPr lang="en-US" sz="2800" dirty="0" smtClean="0"/>
              <a:t>Is there a real violation, such as violating a permit to dump toxic materials?</a:t>
            </a:r>
          </a:p>
          <a:p>
            <a:pPr lvl="1" eaLnBrk="1" hangingPunct="1">
              <a:lnSpc>
                <a:spcPct val="90000"/>
              </a:lnSpc>
            </a:pPr>
            <a:r>
              <a:rPr lang="en-US" sz="2800" dirty="0" smtClean="0"/>
              <a:t>This creates a plausible fear if you swim in the river.</a:t>
            </a:r>
          </a:p>
          <a:p>
            <a:pPr lvl="1" eaLnBrk="1" hangingPunct="1">
              <a:lnSpc>
                <a:spcPct val="90000"/>
              </a:lnSpc>
            </a:pPr>
            <a:r>
              <a:rPr lang="en-US" sz="2800" dirty="0" smtClean="0"/>
              <a:t>Friends of the </a:t>
            </a:r>
            <a:r>
              <a:rPr lang="en-US" sz="2800" i="1" dirty="0" smtClean="0"/>
              <a:t>Earth v. Laidlaw Environmental Services</a:t>
            </a:r>
            <a:r>
              <a:rPr lang="en-US" sz="2800" dirty="0" smtClean="0"/>
              <a:t>, 528 U.S. 167 (2000)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Clapper v. Amnesty International USA, 568 U.S. XXX (</a:t>
            </a:r>
            <a:r>
              <a:rPr lang="en-US" dirty="0" smtClean="0"/>
              <a:t>2013)</a:t>
            </a:r>
            <a:endParaRPr lang="en-US" dirty="0"/>
          </a:p>
        </p:txBody>
      </p:sp>
      <p:sp>
        <p:nvSpPr>
          <p:cNvPr id="5" name="Subtitle 4"/>
          <p:cNvSpPr>
            <a:spLocks noGrp="1"/>
          </p:cNvSpPr>
          <p:nvPr>
            <p:ph type="subTitle" idx="1"/>
          </p:nvPr>
        </p:nvSpPr>
        <p:spPr/>
        <p:txBody>
          <a:bodyPr/>
          <a:lstStyle/>
          <a:p>
            <a:r>
              <a:rPr lang="en-US" dirty="0" smtClean="0"/>
              <a:t>Discussion from study questions and white board</a:t>
            </a:r>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23</a:t>
            </a:fld>
            <a:endParaRPr lang="en-US"/>
          </a:p>
        </p:txBody>
      </p:sp>
    </p:spTree>
    <p:extLst>
      <p:ext uri="{BB962C8B-B14F-4D97-AF65-F5344CB8AC3E}">
        <p14:creationId xmlns:p14="http://schemas.microsoft.com/office/powerpoint/2010/main" val="262167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Getting to Court is Not Winning!</a:t>
            </a:r>
          </a:p>
        </p:txBody>
      </p:sp>
      <p:sp>
        <p:nvSpPr>
          <p:cNvPr id="5124" name="Rectangle 3"/>
          <p:cNvSpPr>
            <a:spLocks noGrp="1" noChangeArrowheads="1"/>
          </p:cNvSpPr>
          <p:nvPr>
            <p:ph type="body" idx="1"/>
          </p:nvPr>
        </p:nvSpPr>
        <p:spPr/>
        <p:txBody>
          <a:bodyPr/>
          <a:lstStyle/>
          <a:p>
            <a:pPr eaLnBrk="1" hangingPunct="1"/>
            <a:r>
              <a:rPr lang="en-US" smtClean="0"/>
              <a:t>Remember from due process </a:t>
            </a:r>
          </a:p>
          <a:p>
            <a:pPr lvl="1" eaLnBrk="1" hangingPunct="1"/>
            <a:r>
              <a:rPr lang="en-US" smtClean="0"/>
              <a:t>Getting a hearing is not the same as prevailing in the hearing</a:t>
            </a:r>
          </a:p>
          <a:p>
            <a:pPr lvl="1" eaLnBrk="1" hangingPunct="1"/>
            <a:r>
              <a:rPr lang="en-US" smtClean="0"/>
              <a:t>Remember Marbury!</a:t>
            </a:r>
          </a:p>
          <a:p>
            <a:pPr eaLnBrk="1" hangingPunct="1"/>
            <a:r>
              <a:rPr lang="en-US" smtClean="0"/>
              <a:t>If you cannot get to court, you cannot win</a:t>
            </a:r>
          </a:p>
          <a:p>
            <a:pPr lvl="1" eaLnBrk="1" hangingPunct="1"/>
            <a:r>
              <a:rPr lang="en-US" smtClean="0"/>
              <a:t>Why is getting to court good even if you cannot win?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Jurisdiction </a:t>
            </a:r>
          </a:p>
        </p:txBody>
      </p:sp>
      <p:sp>
        <p:nvSpPr>
          <p:cNvPr id="6148" name="Rectangle 3"/>
          <p:cNvSpPr>
            <a:spLocks noGrp="1" noChangeArrowheads="1"/>
          </p:cNvSpPr>
          <p:nvPr>
            <p:ph type="body" idx="1"/>
          </p:nvPr>
        </p:nvSpPr>
        <p:spPr/>
        <p:txBody>
          <a:bodyPr/>
          <a:lstStyle/>
          <a:p>
            <a:pPr eaLnBrk="1" hangingPunct="1"/>
            <a:r>
              <a:rPr lang="en-US" smtClean="0"/>
              <a:t>Must be present or the claim is void</a:t>
            </a:r>
          </a:p>
          <a:p>
            <a:pPr eaLnBrk="1" hangingPunct="1"/>
            <a:r>
              <a:rPr lang="en-US" smtClean="0"/>
              <a:t>Can be raised at any time, including by the court on its own (</a:t>
            </a:r>
            <a:r>
              <a:rPr lang="en-US" i="1" smtClean="0"/>
              <a:t>sua sponte</a:t>
            </a:r>
            <a:r>
              <a:rPr lang="en-US" smtClean="0"/>
              <a:t>)</a:t>
            </a:r>
          </a:p>
          <a:p>
            <a:pPr lvl="1" eaLnBrk="1" hangingPunct="1"/>
            <a:r>
              <a:rPr lang="en-US" smtClean="0"/>
              <a:t>Why isn't a jurisdictional claim waived if opposing counsel does not raise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dirty="0" smtClean="0"/>
              <a:t>(a) The Supreme Court shall have </a:t>
            </a:r>
            <a:r>
              <a:rPr lang="en-US" sz="2400" i="1" dirty="0" smtClean="0"/>
              <a:t>original and exclusive </a:t>
            </a:r>
            <a:r>
              <a:rPr lang="en-US" sz="2400" dirty="0" smtClean="0"/>
              <a:t>jurisdiction of all controversies between two or more States.</a:t>
            </a:r>
          </a:p>
          <a:p>
            <a:pPr eaLnBrk="1" hangingPunct="1">
              <a:lnSpc>
                <a:spcPct val="90000"/>
              </a:lnSpc>
            </a:pPr>
            <a:r>
              <a:rPr lang="en-US" sz="2400" dirty="0" smtClean="0"/>
              <a:t>(b) The Supreme Court shall have </a:t>
            </a:r>
            <a:r>
              <a:rPr lang="en-US" sz="2400" i="1" dirty="0" smtClean="0"/>
              <a:t>original but not exclusive </a:t>
            </a:r>
            <a:r>
              <a:rPr lang="en-US" sz="2400" dirty="0" smtClean="0"/>
              <a:t>jurisdiction of:</a:t>
            </a:r>
          </a:p>
          <a:p>
            <a:pPr lvl="1" eaLnBrk="1" hangingPunct="1">
              <a:lnSpc>
                <a:spcPct val="90000"/>
              </a:lnSpc>
            </a:pPr>
            <a:r>
              <a:rPr lang="en-US" sz="2400" dirty="0" smtClean="0"/>
              <a:t>(1) All actions or proceedings to which ambassadors, other public ministers, consuls, or vice consuls of foreign states are parties;</a:t>
            </a:r>
          </a:p>
          <a:p>
            <a:pPr lvl="1" eaLnBrk="1" hangingPunct="1">
              <a:lnSpc>
                <a:spcPct val="90000"/>
              </a:lnSpc>
            </a:pPr>
            <a:r>
              <a:rPr lang="en-US" sz="2400" dirty="0" smtClean="0"/>
              <a:t>(2) All controversies between the United States and a State;</a:t>
            </a:r>
          </a:p>
          <a:p>
            <a:pPr lvl="1" eaLnBrk="1" hangingPunct="1">
              <a:lnSpc>
                <a:spcPct val="90000"/>
              </a:lnSpc>
            </a:pPr>
            <a:r>
              <a:rPr lang="en-US" sz="2400" dirty="0" smtClean="0"/>
              <a:t>(3) All actions or proceedings by a State against the citizens of another State or against aliens.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The Role of Congress</a:t>
            </a:r>
          </a:p>
        </p:txBody>
      </p:sp>
      <p:sp>
        <p:nvSpPr>
          <p:cNvPr id="8196" name="Rectangle 3"/>
          <p:cNvSpPr>
            <a:spLocks noGrp="1" noChangeArrowheads="1"/>
          </p:cNvSpPr>
          <p:nvPr>
            <p:ph type="body" idx="1"/>
          </p:nvPr>
        </p:nvSpPr>
        <p:spPr/>
        <p:txBody>
          <a:bodyPr/>
          <a:lstStyle/>
          <a:p>
            <a:pPr eaLnBrk="1" hangingPunct="1"/>
            <a:r>
              <a:rPr lang="en-US" dirty="0" smtClean="0"/>
              <a:t>Except for the original jurisdiction of the United States Supreme Court that is in the constitution, and the constitutional requirement for a case and controversy, everything else is statutory</a:t>
            </a:r>
          </a:p>
          <a:p>
            <a:pPr eaLnBrk="1" hangingPunct="1"/>
            <a:r>
              <a:rPr lang="en-US" i="1" dirty="0" smtClean="0"/>
              <a:t>Congress creates, and can limit, jurisdiction and standing, within the constitutional limits.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28 § 1331. Federal question</a:t>
            </a:r>
          </a:p>
        </p:txBody>
      </p:sp>
      <p:sp>
        <p:nvSpPr>
          <p:cNvPr id="9220" name="Rectangle 3"/>
          <p:cNvSpPr>
            <a:spLocks noGrp="1" noChangeArrowheads="1"/>
          </p:cNvSpPr>
          <p:nvPr>
            <p:ph type="body" idx="1"/>
          </p:nvPr>
        </p:nvSpPr>
        <p:spPr/>
        <p:txBody>
          <a:bodyPr/>
          <a:lstStyle/>
          <a:p>
            <a:pPr eaLnBrk="1" hangingPunct="1"/>
            <a:r>
              <a:rPr lang="en-US" dirty="0" smtClean="0"/>
              <a:t>The </a:t>
            </a:r>
            <a:r>
              <a:rPr lang="en-US" i="1" dirty="0" smtClean="0"/>
              <a:t>district courts</a:t>
            </a:r>
            <a:r>
              <a:rPr lang="en-US" dirty="0" smtClean="0"/>
              <a:t> shall have original jurisdiction of all civil actions arising under the Constitution, laws, or treaties of the United States. </a:t>
            </a:r>
          </a:p>
          <a:p>
            <a:pPr lvl="1" eaLnBrk="1" hangingPunct="1"/>
            <a:r>
              <a:rPr lang="en-US" dirty="0" smtClean="0"/>
              <a:t>Why will this always give you jurisdiction in a federal agency action?</a:t>
            </a:r>
          </a:p>
          <a:p>
            <a:pPr eaLnBrk="1" hangingPunct="1"/>
            <a:r>
              <a:rPr lang="en-US" dirty="0" smtClean="0"/>
              <a:t>If the agency enabling act contains a provision controlling jurisdiction, it preempts § 1331.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28 § 2342. Jurisdiction of court of appeals</a:t>
            </a:r>
          </a:p>
        </p:txBody>
      </p:sp>
      <p:sp>
        <p:nvSpPr>
          <p:cNvPr id="10244"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hlinkClick r:id="rId2"/>
              </a:rPr>
              <a:t>Administrative </a:t>
            </a:r>
            <a:r>
              <a:rPr lang="en-US" dirty="0">
                <a:hlinkClick r:id="rId2"/>
              </a:rPr>
              <a:t>Orders Review Act </a:t>
            </a:r>
            <a:r>
              <a:rPr lang="en-US" dirty="0" smtClean="0">
                <a:hlinkClick r:id="rId2"/>
              </a:rPr>
              <a:t>(Hobbs Act)</a:t>
            </a:r>
            <a:endParaRPr lang="en-US" dirty="0" smtClean="0"/>
          </a:p>
          <a:p>
            <a:pPr eaLnBrk="1" hangingPunct="1">
              <a:lnSpc>
                <a:spcPct val="90000"/>
              </a:lnSpc>
            </a:pPr>
            <a:r>
              <a:rPr lang="en-US" dirty="0" smtClean="0"/>
              <a:t>Why would Congress move most agency appeals to the circuit courts, as opposed to the district courts as specific in § 1331?</a:t>
            </a:r>
          </a:p>
          <a:p>
            <a:pPr lvl="1" eaLnBrk="1" hangingPunct="1">
              <a:lnSpc>
                <a:spcPct val="90000"/>
              </a:lnSpc>
            </a:pPr>
            <a:r>
              <a:rPr lang="en-US" dirty="0" smtClean="0"/>
              <a:t>What </a:t>
            </a:r>
            <a:r>
              <a:rPr lang="en-US" dirty="0" smtClean="0"/>
              <a:t>sort of actions are usually reviewed by circuit courts?</a:t>
            </a:r>
          </a:p>
          <a:p>
            <a:pPr lvl="1" eaLnBrk="1" hangingPunct="1">
              <a:lnSpc>
                <a:spcPct val="90000"/>
              </a:lnSpc>
            </a:pPr>
            <a:r>
              <a:rPr lang="en-US" dirty="0" smtClean="0"/>
              <a:t>What is the rationale for having agency cases heard in the courts of appeals?</a:t>
            </a:r>
          </a:p>
          <a:p>
            <a:pPr eaLnBrk="1" hangingPunct="1">
              <a:lnSpc>
                <a:spcPct val="90000"/>
              </a:lnSpc>
            </a:pPr>
            <a:r>
              <a:rPr lang="en-US" dirty="0" smtClean="0"/>
              <a:t>Location limits – Most challenges to rules under the Clean Air have to be in the DC Circuit.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OSHA Example</a:t>
            </a:r>
          </a:p>
        </p:txBody>
      </p:sp>
      <p:sp>
        <p:nvSpPr>
          <p:cNvPr id="11268"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Enabling act says that actions may be brought under 29 U.S.C. § 655(f) in circuit courts</a:t>
            </a:r>
          </a:p>
          <a:p>
            <a:pPr lvl="1" eaLnBrk="1" hangingPunct="1">
              <a:lnSpc>
                <a:spcPct val="90000"/>
              </a:lnSpc>
            </a:pPr>
            <a:r>
              <a:rPr lang="en-US" sz="2400" dirty="0" smtClean="0"/>
              <a:t>The statute is silent as to whether this is the exclusive source of jurisdiction</a:t>
            </a:r>
          </a:p>
          <a:p>
            <a:pPr eaLnBrk="1" hangingPunct="1">
              <a:lnSpc>
                <a:spcPct val="90000"/>
              </a:lnSpc>
            </a:pPr>
            <a:r>
              <a:rPr lang="en-US" sz="2400" dirty="0" smtClean="0"/>
              <a:t>Could you use 1331 to get into district court about a suit over an OSHA action covered by 655?</a:t>
            </a:r>
          </a:p>
          <a:p>
            <a:pPr lvl="1" eaLnBrk="1" hangingPunct="1">
              <a:lnSpc>
                <a:spcPct val="90000"/>
              </a:lnSpc>
            </a:pPr>
            <a:r>
              <a:rPr lang="en-US" sz="2400" dirty="0" smtClean="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dirty="0" smtClean="0"/>
              <a:t>What if it were an OSHA action not covered by 655, such as the failure to make a rule?</a:t>
            </a:r>
          </a:p>
          <a:p>
            <a:pPr lvl="1" eaLnBrk="1" hangingPunct="1">
              <a:lnSpc>
                <a:spcPct val="90000"/>
              </a:lnSpc>
            </a:pPr>
            <a:r>
              <a:rPr lang="en-US" sz="2400" dirty="0" smtClean="0"/>
              <a:t>What is the legislative intent?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3551</TotalTime>
  <Words>1542</Words>
  <Application>Microsoft Office PowerPoint</Application>
  <PresentationFormat>On-screen Show (4:3)</PresentationFormat>
  <Paragraphs>153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Blends</vt:lpstr>
      <vt:lpstr>Access to Judicial Review</vt:lpstr>
      <vt:lpstr>Objectives</vt:lpstr>
      <vt:lpstr>Getting to Court is Not Winning!</vt:lpstr>
      <vt:lpstr>Jurisdiction </vt:lpstr>
      <vt:lpstr>28 USC § 1251. Original jurisdiction</vt:lpstr>
      <vt:lpstr>The Role of Congress</vt:lpstr>
      <vt:lpstr>28 § 1331. Federal question</vt:lpstr>
      <vt:lpstr>28 § 2342. Jurisdiction of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Public Citizen, Inc. v. National Highway Traffic Safety Admin., 489 F.3d 1279 (D.C. Cir. 2007) </vt:lpstr>
      <vt:lpstr>Summers v. Earth Island Institute, 555 U.S. 488 (2009)</vt:lpstr>
      <vt:lpstr>Monsanto Co. v. Geertson Seed Farms, 130 S.Ct. 2743 (2010)</vt:lpstr>
      <vt:lpstr>Rethinking Risk as Injury</vt:lpstr>
      <vt:lpstr>Fear as Injury</vt:lpstr>
      <vt:lpstr>Clapper v. Amnesty International USA, 568 U.S. XXX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297</cp:revision>
  <dcterms:created xsi:type="dcterms:W3CDTF">2005-10-18T14:40:56Z</dcterms:created>
  <dcterms:modified xsi:type="dcterms:W3CDTF">2014-03-06T15:33:16Z</dcterms:modified>
</cp:coreProperties>
</file>