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76" r:id="rId2"/>
    <p:sldId id="287" r:id="rId3"/>
    <p:sldId id="257" r:id="rId4"/>
    <p:sldId id="288" r:id="rId5"/>
    <p:sldId id="258" r:id="rId6"/>
    <p:sldId id="259" r:id="rId7"/>
    <p:sldId id="260" r:id="rId8"/>
    <p:sldId id="279" r:id="rId9"/>
    <p:sldId id="261" r:id="rId10"/>
    <p:sldId id="297" r:id="rId11"/>
    <p:sldId id="280" r:id="rId12"/>
    <p:sldId id="291" r:id="rId13"/>
    <p:sldId id="262" r:id="rId14"/>
    <p:sldId id="292" r:id="rId15"/>
    <p:sldId id="263" r:id="rId16"/>
    <p:sldId id="293" r:id="rId17"/>
    <p:sldId id="294" r:id="rId18"/>
    <p:sldId id="295" r:id="rId19"/>
    <p:sldId id="269" r:id="rId20"/>
    <p:sldId id="271" r:id="rId21"/>
    <p:sldId id="281" r:id="rId22"/>
    <p:sldId id="270" r:id="rId23"/>
    <p:sldId id="274" r:id="rId24"/>
    <p:sldId id="296" r:id="rId25"/>
    <p:sldId id="275"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32" autoAdjust="0"/>
  </p:normalViewPr>
  <p:slideViewPr>
    <p:cSldViewPr>
      <p:cViewPr varScale="1">
        <p:scale>
          <a:sx n="105" d="100"/>
          <a:sy n="105" d="100"/>
        </p:scale>
        <p:origin x="-1614" y="-90"/>
      </p:cViewPr>
      <p:guideLst>
        <p:guide orient="horz" pos="2160"/>
        <p:guide pos="2880"/>
      </p:guideLst>
    </p:cSldViewPr>
  </p:slideViewPr>
  <p:outlineViewPr>
    <p:cViewPr>
      <p:scale>
        <a:sx n="33" d="100"/>
        <a:sy n="33" d="100"/>
      </p:scale>
      <p:origin x="0" y="37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16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6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6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16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697B7A8-E763-4D49-987D-3E8F8FD3D3BB}" type="slidenum">
              <a:rPr lang="en-US"/>
              <a:pPr>
                <a:defRPr/>
              </a:pPr>
              <a:t>‹#›</a:t>
            </a:fld>
            <a:endParaRPr lang="en-US"/>
          </a:p>
        </p:txBody>
      </p:sp>
    </p:spTree>
    <p:extLst>
      <p:ext uri="{BB962C8B-B14F-4D97-AF65-F5344CB8AC3E}">
        <p14:creationId xmlns:p14="http://schemas.microsoft.com/office/powerpoint/2010/main" val="17886640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BB8DFCC0-8B54-4012-BA9A-7543949CD6D9}" type="slidenum">
              <a:rPr lang="en-US"/>
              <a:pPr>
                <a:defRPr/>
              </a:pPr>
              <a:t>‹#›</a:t>
            </a:fld>
            <a:endParaRPr lang="en-US"/>
          </a:p>
        </p:txBody>
      </p:sp>
    </p:spTree>
    <p:extLst>
      <p:ext uri="{BB962C8B-B14F-4D97-AF65-F5344CB8AC3E}">
        <p14:creationId xmlns:p14="http://schemas.microsoft.com/office/powerpoint/2010/main" val="338257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BFCAD9C-7B0E-4876-A492-39E1CB5760C5}" type="slidenum">
              <a:rPr lang="en-US"/>
              <a:pPr>
                <a:defRPr/>
              </a:pPr>
              <a:t>‹#›</a:t>
            </a:fld>
            <a:endParaRPr lang="en-US"/>
          </a:p>
        </p:txBody>
      </p:sp>
    </p:spTree>
    <p:extLst>
      <p:ext uri="{BB962C8B-B14F-4D97-AF65-F5344CB8AC3E}">
        <p14:creationId xmlns:p14="http://schemas.microsoft.com/office/powerpoint/2010/main" val="1077299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1D09358-194E-4D3E-AB9F-C4DF2E23EC18}" type="slidenum">
              <a:rPr lang="en-US"/>
              <a:pPr>
                <a:defRPr/>
              </a:pPr>
              <a:t>‹#›</a:t>
            </a:fld>
            <a:endParaRPr lang="en-US"/>
          </a:p>
        </p:txBody>
      </p:sp>
    </p:spTree>
    <p:extLst>
      <p:ext uri="{BB962C8B-B14F-4D97-AF65-F5344CB8AC3E}">
        <p14:creationId xmlns:p14="http://schemas.microsoft.com/office/powerpoint/2010/main" val="120590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3CB1642-9A77-4F90-A949-189E77A7007F}" type="slidenum">
              <a:rPr lang="en-US"/>
              <a:pPr>
                <a:defRPr/>
              </a:pPr>
              <a:t>‹#›</a:t>
            </a:fld>
            <a:endParaRPr lang="en-US"/>
          </a:p>
        </p:txBody>
      </p:sp>
    </p:spTree>
    <p:extLst>
      <p:ext uri="{BB962C8B-B14F-4D97-AF65-F5344CB8AC3E}">
        <p14:creationId xmlns:p14="http://schemas.microsoft.com/office/powerpoint/2010/main" val="336384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3A2E614-5F97-4F16-8B72-DF0E46EBD1CB}" type="slidenum">
              <a:rPr lang="en-US"/>
              <a:pPr>
                <a:defRPr/>
              </a:pPr>
              <a:t>‹#›</a:t>
            </a:fld>
            <a:endParaRPr lang="en-US"/>
          </a:p>
        </p:txBody>
      </p:sp>
    </p:spTree>
    <p:extLst>
      <p:ext uri="{BB962C8B-B14F-4D97-AF65-F5344CB8AC3E}">
        <p14:creationId xmlns:p14="http://schemas.microsoft.com/office/powerpoint/2010/main" val="2574013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9427130-FBB1-4198-B303-9FCB46EDAA4F}" type="slidenum">
              <a:rPr lang="en-US"/>
              <a:pPr>
                <a:defRPr/>
              </a:pPr>
              <a:t>‹#›</a:t>
            </a:fld>
            <a:endParaRPr lang="en-US"/>
          </a:p>
        </p:txBody>
      </p:sp>
    </p:spTree>
    <p:extLst>
      <p:ext uri="{BB962C8B-B14F-4D97-AF65-F5344CB8AC3E}">
        <p14:creationId xmlns:p14="http://schemas.microsoft.com/office/powerpoint/2010/main" val="354636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8AB69336-B8B4-4A7F-A93D-0C2F656078BE}" type="slidenum">
              <a:rPr lang="en-US"/>
              <a:pPr>
                <a:defRPr/>
              </a:pPr>
              <a:t>‹#›</a:t>
            </a:fld>
            <a:endParaRPr lang="en-US"/>
          </a:p>
        </p:txBody>
      </p:sp>
    </p:spTree>
    <p:extLst>
      <p:ext uri="{BB962C8B-B14F-4D97-AF65-F5344CB8AC3E}">
        <p14:creationId xmlns:p14="http://schemas.microsoft.com/office/powerpoint/2010/main" val="252763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B775320B-4A87-4DD6-99D3-4BF67D0D7E17}" type="slidenum">
              <a:rPr lang="en-US"/>
              <a:pPr>
                <a:defRPr/>
              </a:pPr>
              <a:t>‹#›</a:t>
            </a:fld>
            <a:endParaRPr lang="en-US"/>
          </a:p>
        </p:txBody>
      </p:sp>
    </p:spTree>
    <p:extLst>
      <p:ext uri="{BB962C8B-B14F-4D97-AF65-F5344CB8AC3E}">
        <p14:creationId xmlns:p14="http://schemas.microsoft.com/office/powerpoint/2010/main" val="1183303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8F55F86-DA6D-462F-9D8B-C23015199AB9}" type="slidenum">
              <a:rPr lang="en-US"/>
              <a:pPr>
                <a:defRPr/>
              </a:pPr>
              <a:t>‹#›</a:t>
            </a:fld>
            <a:endParaRPr lang="en-US"/>
          </a:p>
        </p:txBody>
      </p:sp>
    </p:spTree>
    <p:extLst>
      <p:ext uri="{BB962C8B-B14F-4D97-AF65-F5344CB8AC3E}">
        <p14:creationId xmlns:p14="http://schemas.microsoft.com/office/powerpoint/2010/main" val="367922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D3B8661-3D34-45FB-A8DE-06E46308B615}" type="slidenum">
              <a:rPr lang="en-US"/>
              <a:pPr>
                <a:defRPr/>
              </a:pPr>
              <a:t>‹#›</a:t>
            </a:fld>
            <a:endParaRPr lang="en-US"/>
          </a:p>
        </p:txBody>
      </p:sp>
    </p:spTree>
    <p:extLst>
      <p:ext uri="{BB962C8B-B14F-4D97-AF65-F5344CB8AC3E}">
        <p14:creationId xmlns:p14="http://schemas.microsoft.com/office/powerpoint/2010/main" val="2817839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9F08491-9C82-410A-83C7-B3842E79B516}" type="slidenum">
              <a:rPr lang="en-US"/>
              <a:pPr>
                <a:defRPr/>
              </a:pPr>
              <a:t>‹#›</a:t>
            </a:fld>
            <a:endParaRPr lang="en-US"/>
          </a:p>
        </p:txBody>
      </p:sp>
    </p:spTree>
    <p:extLst>
      <p:ext uri="{BB962C8B-B14F-4D97-AF65-F5344CB8AC3E}">
        <p14:creationId xmlns:p14="http://schemas.microsoft.com/office/powerpoint/2010/main" val="2398728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EA2E4E26-0522-47A6-90DD-58D4C33EA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otech.law.lsu.edu/cases/adlaw/state/Wooley-sc-I.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0F898D5-B81B-4060-AE8A-C1C220A7C267}"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smtClean="0"/>
              <a:t>State Separation of Powers</a:t>
            </a:r>
          </a:p>
        </p:txBody>
      </p:sp>
      <p:sp>
        <p:nvSpPr>
          <p:cNvPr id="3076" name="Rectangle 3"/>
          <p:cNvSpPr>
            <a:spLocks noGrp="1" noChangeArrowheads="1"/>
          </p:cNvSpPr>
          <p:nvPr>
            <p:ph type="subTitle" idx="1"/>
          </p:nvPr>
        </p:nvSpPr>
        <p:spPr/>
        <p:txBody>
          <a:bodyPr/>
          <a:lstStyle/>
          <a:p>
            <a:pPr eaLnBrk="1" hangingPunct="1"/>
            <a:r>
              <a:rPr lang="en-US" smtClean="0">
                <a:hlinkClick r:id="rId2"/>
              </a:rPr>
              <a:t>Wooley v. State Farm Fire and Cas. Ins. Co., </a:t>
            </a:r>
            <a:br>
              <a:rPr lang="en-US" smtClean="0">
                <a:hlinkClick r:id="rId2"/>
              </a:rPr>
            </a:br>
            <a:r>
              <a:rPr lang="en-US" smtClean="0">
                <a:hlinkClick r:id="rId2"/>
              </a:rPr>
              <a:t>893 So.2d 746 (La. 2005) </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hangingPunct="1">
              <a:lnSpc>
                <a:spcPct val="90000"/>
              </a:lnSpc>
            </a:pPr>
            <a:r>
              <a:rPr lang="en-US" sz="4800" smtClean="0"/>
              <a:t>** The Regulatory Ratchet **</a:t>
            </a:r>
          </a:p>
        </p:txBody>
      </p:sp>
      <p:sp>
        <p:nvSpPr>
          <p:cNvPr id="12291" name="Content Placeholder 2"/>
          <p:cNvSpPr>
            <a:spLocks noGrp="1"/>
          </p:cNvSpPr>
          <p:nvPr>
            <p:ph type="subTitle" idx="1"/>
          </p:nvPr>
        </p:nvSpPr>
        <p:spPr/>
        <p:txBody>
          <a:bodyPr/>
          <a:lstStyle/>
          <a:p>
            <a:pPr eaLnBrk="1" hangingPunct="1">
              <a:lnSpc>
                <a:spcPct val="90000"/>
              </a:lnSpc>
            </a:pPr>
            <a:r>
              <a:rPr lang="en-US" sz="2800" smtClean="0"/>
              <a:t>What is the effect of having the ALJ bind the agency without appeal, while allowing the regulated party to appeal to the courts?</a:t>
            </a:r>
            <a:endParaRPr lang="en-US" smtClean="0"/>
          </a:p>
        </p:txBody>
      </p:sp>
      <p:sp>
        <p:nvSpPr>
          <p:cNvPr id="12292"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32AE7AD-5111-48E4-AB3C-D92B62984425}" type="slidenum">
              <a:rPr lang="en-US" smtClean="0">
                <a:solidFill>
                  <a:schemeClr val="bg2"/>
                </a:solidFill>
              </a:rPr>
              <a:pPr/>
              <a:t>10</a:t>
            </a:fld>
            <a:endParaRPr lang="en-US" smtClean="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726E24D-A059-480F-8A92-A7077D9D92F0}"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smtClean="0"/>
              <a:t>Realities of Government</a:t>
            </a:r>
          </a:p>
        </p:txBody>
      </p:sp>
      <p:sp>
        <p:nvSpPr>
          <p:cNvPr id="13316" name="Rectangle 3"/>
          <p:cNvSpPr>
            <a:spLocks noGrp="1" noChangeArrowheads="1"/>
          </p:cNvSpPr>
          <p:nvPr>
            <p:ph type="body" idx="1"/>
          </p:nvPr>
        </p:nvSpPr>
        <p:spPr/>
        <p:txBody>
          <a:bodyPr/>
          <a:lstStyle/>
          <a:p>
            <a:pPr eaLnBrk="1" hangingPunct="1"/>
            <a:r>
              <a:rPr lang="en-US" smtClean="0"/>
              <a:t>The rule of (honest) agencies</a:t>
            </a:r>
          </a:p>
          <a:p>
            <a:pPr lvl="1" eaLnBrk="1" hangingPunct="1"/>
            <a:r>
              <a:rPr lang="en-US" smtClean="0"/>
              <a:t>Agencies can do effective regulation</a:t>
            </a:r>
          </a:p>
          <a:p>
            <a:pPr lvl="1" eaLnBrk="1" hangingPunct="1"/>
            <a:r>
              <a:rPr lang="en-US" smtClean="0"/>
              <a:t>Agencies can give extensive due process to regulated parties</a:t>
            </a:r>
          </a:p>
          <a:p>
            <a:pPr lvl="1" eaLnBrk="1" hangingPunct="1"/>
            <a:r>
              <a:rPr lang="en-US" smtClean="0"/>
              <a:t>Agencies can be cheap</a:t>
            </a:r>
          </a:p>
          <a:p>
            <a:pPr lvl="1" eaLnBrk="1" hangingPunct="1"/>
            <a:r>
              <a:rPr lang="en-US" smtClean="0"/>
              <a:t>Agencies can work quickly</a:t>
            </a:r>
          </a:p>
          <a:p>
            <a:pPr eaLnBrk="1" hangingPunct="1"/>
            <a:r>
              <a:rPr lang="en-US" smtClean="0"/>
              <a:t>PICK 2, at most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0E92EFD-7FFC-427C-93F7-39C15DB38AF3}"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smtClean="0"/>
              <a:t>What are the Two Questions Before the Court?</a:t>
            </a:r>
          </a:p>
        </p:txBody>
      </p:sp>
      <p:sp>
        <p:nvSpPr>
          <p:cNvPr id="14340" name="Rectangle 3"/>
          <p:cNvSpPr>
            <a:spLocks noGrp="1" noChangeArrowheads="1"/>
          </p:cNvSpPr>
          <p:nvPr>
            <p:ph type="body" idx="1"/>
          </p:nvPr>
        </p:nvSpPr>
        <p:spPr/>
        <p:txBody>
          <a:bodyPr/>
          <a:lstStyle/>
          <a:p>
            <a:pPr eaLnBrk="1" hangingPunct="1">
              <a:lnSpc>
                <a:spcPct val="90000"/>
              </a:lnSpc>
            </a:pPr>
            <a:r>
              <a:rPr lang="en-US" smtClean="0"/>
              <a:t>Are ALJs unconstitutionally acting as unelected judges?</a:t>
            </a:r>
          </a:p>
          <a:p>
            <a:pPr eaLnBrk="1" hangingPunct="1">
              <a:lnSpc>
                <a:spcPct val="90000"/>
              </a:lnSpc>
            </a:pPr>
            <a:r>
              <a:rPr lang="en-US" smtClean="0"/>
              <a:t>Has the legislature unconstitutionally limited the power of a constitutional officer, the Insurance Commissioner?</a:t>
            </a:r>
          </a:p>
          <a:p>
            <a:pPr eaLnBrk="1" hangingPunct="1">
              <a:lnSpc>
                <a:spcPct val="90000"/>
              </a:lnSpc>
            </a:pPr>
            <a:r>
              <a:rPr lang="en-US" smtClean="0"/>
              <a:t>The District court focused on the ALJs calling themselves judges and using the judges entrance</a:t>
            </a:r>
          </a:p>
          <a:p>
            <a:pPr lvl="1" eaLnBrk="1" hangingPunct="1">
              <a:lnSpc>
                <a:spcPct val="90000"/>
              </a:lnSpc>
            </a:pPr>
            <a:r>
              <a:rPr lang="en-US" smtClean="0"/>
              <a:t>Are these really legal factors?</a:t>
            </a:r>
          </a:p>
          <a:p>
            <a:pPr lvl="1" eaLnBrk="1" hangingPunct="1">
              <a:lnSpc>
                <a:spcPct val="90000"/>
              </a:lnSpc>
            </a:pPr>
            <a:r>
              <a:rPr lang="en-US" smtClean="0"/>
              <a:t>Why are they politically significant?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4371713-3C61-4D4E-B071-EE47D0BF33A1}"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Article V Courts in LA</a:t>
            </a:r>
          </a:p>
        </p:txBody>
      </p:sp>
      <p:sp>
        <p:nvSpPr>
          <p:cNvPr id="15364" name="Rectangle 3"/>
          <p:cNvSpPr>
            <a:spLocks noGrp="1" noChangeArrowheads="1"/>
          </p:cNvSpPr>
          <p:nvPr>
            <p:ph type="body" idx="1"/>
          </p:nvPr>
        </p:nvSpPr>
        <p:spPr/>
        <p:txBody>
          <a:bodyPr/>
          <a:lstStyle/>
          <a:p>
            <a:pPr eaLnBrk="1" hangingPunct="1">
              <a:lnSpc>
                <a:spcPct val="80000"/>
              </a:lnSpc>
            </a:pPr>
            <a:r>
              <a:rPr lang="en-US" sz="2400" smtClean="0"/>
              <a:t>Article V, sec. 1 vests the judicial power of the state in the courts making up the judicial branch of government, the supreme court, courts of appeal, district courts, and other constitutionally-authorized courts. </a:t>
            </a:r>
          </a:p>
          <a:p>
            <a:pPr lvl="1" eaLnBrk="1" hangingPunct="1">
              <a:lnSpc>
                <a:spcPct val="80000"/>
              </a:lnSpc>
            </a:pPr>
            <a:r>
              <a:rPr lang="en-US" sz="2400" smtClean="0"/>
              <a:t>Further, La. Const. art. V, sec. 22(A) provides that all judges shall be elected.</a:t>
            </a:r>
          </a:p>
          <a:p>
            <a:pPr lvl="1" eaLnBrk="1" hangingPunct="1">
              <a:lnSpc>
                <a:spcPct val="80000"/>
              </a:lnSpc>
            </a:pPr>
            <a:r>
              <a:rPr lang="en-US" sz="2400" smtClean="0"/>
              <a:t>Finally, Article V, sec. 16 grants district courts original jurisdiction of all civil and criminal matters and appellate jurisdiction as provided by law. </a:t>
            </a:r>
          </a:p>
          <a:p>
            <a:pPr eaLnBrk="1" hangingPunct="1">
              <a:lnSpc>
                <a:spcPct val="80000"/>
              </a:lnSpc>
            </a:pPr>
            <a:r>
              <a:rPr lang="en-US" sz="2400" smtClean="0"/>
              <a:t>While a court's jurisdiction and judicial power traditionally flow from these constitutional grants, Article II, secs. 1 and 2 also establish the basis for inherent judicial powers which are not specifically enumerated in the constitution.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42BF68A-E2ED-4F8A-A387-73671BC8165F}"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smtClean="0"/>
              <a:t>Original Jurisdiction</a:t>
            </a:r>
          </a:p>
        </p:txBody>
      </p:sp>
      <p:sp>
        <p:nvSpPr>
          <p:cNvPr id="16388" name="Rectangle 3"/>
          <p:cNvSpPr>
            <a:spLocks noGrp="1" noChangeArrowheads="1"/>
          </p:cNvSpPr>
          <p:nvPr>
            <p:ph type="body" idx="1"/>
          </p:nvPr>
        </p:nvSpPr>
        <p:spPr/>
        <p:txBody>
          <a:bodyPr/>
          <a:lstStyle/>
          <a:p>
            <a:pPr eaLnBrk="1" hangingPunct="1"/>
            <a:r>
              <a:rPr lang="en-US" smtClean="0"/>
              <a:t>Turning to the issue of whether Act 739 divests the district courts of original jurisdiction, we find that because the approval of insurance policy forms is not a civil matter within the meaning of La. Const. art. V, sec. 16(A), they are not within the scope of the district courts' constitutional grant of original jurisdiction.</a:t>
            </a:r>
          </a:p>
          <a:p>
            <a:pPr eaLnBrk="1" hangingPunct="1"/>
            <a:r>
              <a:rPr lang="en-US" smtClean="0"/>
              <a:t>Can the legislature change original jurisdiction?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A0EB005-813E-490F-A79F-F1CC4C37E354}"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smtClean="0"/>
              <a:t>How are Agencies Hybrids?</a:t>
            </a:r>
          </a:p>
        </p:txBody>
      </p:sp>
      <p:sp>
        <p:nvSpPr>
          <p:cNvPr id="17412" name="Rectangle 3"/>
          <p:cNvSpPr>
            <a:spLocks noGrp="1" noChangeArrowheads="1"/>
          </p:cNvSpPr>
          <p:nvPr>
            <p:ph type="body" idx="1"/>
          </p:nvPr>
        </p:nvSpPr>
        <p:spPr/>
        <p:txBody>
          <a:bodyPr/>
          <a:lstStyle/>
          <a:p>
            <a:pPr eaLnBrk="1" hangingPunct="1"/>
            <a:r>
              <a:rPr lang="en-US" smtClean="0"/>
              <a:t>(This looks like a 1930s United States Supreme Court delegation case)</a:t>
            </a:r>
          </a:p>
          <a:p>
            <a:pPr eaLnBrk="1" hangingPunct="1"/>
            <a:r>
              <a:rPr lang="en-US" smtClean="0"/>
              <a:t>What are the legislative functions of an agency?</a:t>
            </a:r>
          </a:p>
          <a:p>
            <a:pPr eaLnBrk="1" hangingPunct="1"/>
            <a:r>
              <a:rPr lang="en-US" smtClean="0"/>
              <a:t>What are the executive functions?</a:t>
            </a:r>
          </a:p>
          <a:p>
            <a:pPr eaLnBrk="1" hangingPunct="1"/>
            <a:r>
              <a:rPr lang="en-US" smtClean="0"/>
              <a:t>What are the judicial functions?</a:t>
            </a:r>
          </a:p>
          <a:p>
            <a:pPr eaLnBrk="1" hangingPunct="1"/>
            <a:r>
              <a:rPr lang="en-US" smtClean="0"/>
              <a:t>Why are these only "quasi-judicial"?</a:t>
            </a:r>
          </a:p>
          <a:p>
            <a:pPr eaLnBrk="1" hangingPunct="1"/>
            <a:r>
              <a:rPr lang="en-US" smtClean="0"/>
              <a:t>Does this make "quasi-judicial" a circular definition?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5C4C3B4-DF9B-44F7-86C3-E7B933890AC4}"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smtClean="0"/>
              <a:t>The Holding on Whether ALJs are Judges</a:t>
            </a:r>
          </a:p>
        </p:txBody>
      </p:sp>
      <p:sp>
        <p:nvSpPr>
          <p:cNvPr id="18436" name="Rectangle 3"/>
          <p:cNvSpPr>
            <a:spLocks noGrp="1" noChangeArrowheads="1"/>
          </p:cNvSpPr>
          <p:nvPr>
            <p:ph type="body" idx="1"/>
          </p:nvPr>
        </p:nvSpPr>
        <p:spPr/>
        <p:txBody>
          <a:bodyPr/>
          <a:lstStyle/>
          <a:p>
            <a:pPr eaLnBrk="1" hangingPunct="1">
              <a:lnSpc>
                <a:spcPct val="90000"/>
              </a:lnSpc>
            </a:pPr>
            <a:r>
              <a:rPr lang="en-US" sz="2400" smtClean="0"/>
              <a:t>"Turning now to the issue of whether the Act violates the constitutional mandate of an elected judiciary, we find that because the executive branch ALJs employed by the DAL do not exercise judicial power, they are not required to be elected. Pursuant to our constitutional scheme, the authority to exercise judicial power is vested in elected officials. ... Because we have already determined that the ALJs are authorized to perform quasi-judicial, rather than judicial, functions, there is no constitutional requirement that they be elected."</a:t>
            </a:r>
          </a:p>
          <a:p>
            <a:pPr eaLnBrk="1" hangingPunct="1">
              <a:lnSpc>
                <a:spcPct val="90000"/>
              </a:lnSpc>
            </a:pPr>
            <a:r>
              <a:rPr lang="en-US" sz="2400" smtClean="0"/>
              <a:t>"Because we find the ALJs are not authorized to exercise judicial power, we find the Act 739 does not violate La. Const. art. V, sec. 22(A)."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D340F6A-8E89-4CA4-B494-9B76D0587A08}"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smtClean="0"/>
              <a:t>What does the Court see as defining Judicial Power?</a:t>
            </a:r>
          </a:p>
        </p:txBody>
      </p:sp>
      <p:sp>
        <p:nvSpPr>
          <p:cNvPr id="19460" name="Rectangle 3"/>
          <p:cNvSpPr>
            <a:spLocks noGrp="1" noChangeArrowheads="1"/>
          </p:cNvSpPr>
          <p:nvPr>
            <p:ph type="body" idx="1"/>
          </p:nvPr>
        </p:nvSpPr>
        <p:spPr/>
        <p:txBody>
          <a:bodyPr/>
          <a:lstStyle/>
          <a:p>
            <a:pPr eaLnBrk="1" hangingPunct="1"/>
            <a:r>
              <a:rPr lang="en-US" sz="2800" smtClean="0"/>
              <a:t>[92]...The testimony in the record reveals that ALJs do not have the power to enforce their decisions and orders, a power that unquestionably lies in Article V courts. The ALJs simply are not constitutionally allowed to exercise the judicial power of the state and Act 739 does not impermissibly attempt to authorize the exercise of judicial power.</a:t>
            </a:r>
            <a:r>
              <a:rPr lang="en-US" sz="2800" i="1" smtClean="0"/>
              <a:t> </a:t>
            </a:r>
          </a:p>
          <a:p>
            <a:pPr eaLnBrk="1" hangingPunct="1"/>
            <a:r>
              <a:rPr lang="en-US" sz="2800" i="1" smtClean="0"/>
              <a:t>"The ALJs make administrative law rulings that are not subject to enforcement and do not have the force of law."</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BE102713-0F1D-450A-B9D3-42CEFB13C224}" type="slidenum">
              <a:rPr lang="en-US" smtClean="0"/>
              <a:pPr/>
              <a:t>18</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What is the Effect of an ALJ Ruling if it </a:t>
            </a:r>
            <a:r>
              <a:rPr lang="en-US" dirty="0"/>
              <a:t>C</a:t>
            </a:r>
            <a:r>
              <a:rPr lang="en-US" dirty="0" smtClean="0"/>
              <a:t>annot be Enforced?</a:t>
            </a:r>
          </a:p>
        </p:txBody>
      </p:sp>
      <p:sp>
        <p:nvSpPr>
          <p:cNvPr id="19460" name="Rectangle 3"/>
          <p:cNvSpPr>
            <a:spLocks noGrp="1" noChangeArrowheads="1"/>
          </p:cNvSpPr>
          <p:nvPr>
            <p:ph type="body" idx="1"/>
          </p:nvPr>
        </p:nvSpPr>
        <p:spPr/>
        <p:txBody>
          <a:bodyPr>
            <a:normAutofit fontScale="92500" lnSpcReduction="10000"/>
          </a:bodyPr>
          <a:lstStyle/>
          <a:p>
            <a:pPr eaLnBrk="1" hangingPunct="1">
              <a:defRPr/>
            </a:pPr>
            <a:r>
              <a:rPr lang="en-US" dirty="0" smtClean="0"/>
              <a:t>Who does have the enforcement power?</a:t>
            </a:r>
          </a:p>
          <a:p>
            <a:pPr eaLnBrk="1" hangingPunct="1">
              <a:defRPr/>
            </a:pPr>
            <a:r>
              <a:rPr lang="en-US" dirty="0" smtClean="0"/>
              <a:t>What did the legislature intend for the agency to do with the ALJ's ruling?</a:t>
            </a:r>
          </a:p>
          <a:p>
            <a:pPr eaLnBrk="1" hangingPunct="1">
              <a:defRPr/>
            </a:pPr>
            <a:r>
              <a:rPr lang="en-US" dirty="0" smtClean="0"/>
              <a:t>Did the court ignore the plain language of the DAL enabling law?</a:t>
            </a:r>
          </a:p>
          <a:p>
            <a:pPr lvl="1" eaLnBrk="1" hangingPunct="1">
              <a:defRPr/>
            </a:pPr>
            <a:r>
              <a:rPr lang="en-US" dirty="0" smtClean="0"/>
              <a:t>What did the legislature intend?</a:t>
            </a:r>
          </a:p>
          <a:p>
            <a:pPr eaLnBrk="1" hangingPunct="1">
              <a:defRPr/>
            </a:pPr>
            <a:r>
              <a:rPr lang="en-US" dirty="0" smtClean="0"/>
              <a:t>What would the court have to rule if they read the law the way legislature intended?</a:t>
            </a:r>
          </a:p>
          <a:p>
            <a:pPr lvl="1" eaLnBrk="1" hangingPunct="1">
              <a:defRPr/>
            </a:pPr>
            <a:r>
              <a:rPr lang="en-US" dirty="0" smtClean="0"/>
              <a:t>Why would they dodge this?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D197258-BD09-4B5B-B6F5-C43CEE0812D1}" type="slidenum">
              <a:rPr lang="en-US" smtClean="0"/>
              <a:pPr/>
              <a:t>19</a:t>
            </a:fld>
            <a:endParaRPr lang="en-US" smtClean="0"/>
          </a:p>
        </p:txBody>
      </p:sp>
      <p:sp>
        <p:nvSpPr>
          <p:cNvPr id="21507" name="Rectangle 2"/>
          <p:cNvSpPr>
            <a:spLocks noGrp="1" noChangeArrowheads="1"/>
          </p:cNvSpPr>
          <p:nvPr>
            <p:ph type="title"/>
          </p:nvPr>
        </p:nvSpPr>
        <p:spPr/>
        <p:txBody>
          <a:bodyPr/>
          <a:lstStyle/>
          <a:p>
            <a:pPr eaLnBrk="1" hangingPunct="1"/>
            <a:r>
              <a:rPr lang="en-US" smtClean="0"/>
              <a:t>You Are Counsel for State Farm</a:t>
            </a:r>
          </a:p>
        </p:txBody>
      </p:sp>
      <p:sp>
        <p:nvSpPr>
          <p:cNvPr id="21508" name="Rectangle 3"/>
          <p:cNvSpPr>
            <a:spLocks noGrp="1" noChangeArrowheads="1"/>
          </p:cNvSpPr>
          <p:nvPr>
            <p:ph type="body" idx="1"/>
          </p:nvPr>
        </p:nvSpPr>
        <p:spPr/>
        <p:txBody>
          <a:bodyPr/>
          <a:lstStyle/>
          <a:p>
            <a:pPr eaLnBrk="1" hangingPunct="1"/>
            <a:r>
              <a:rPr lang="en-US" sz="2800" dirty="0" smtClean="0"/>
              <a:t>What are you worried that the agency will do?</a:t>
            </a:r>
          </a:p>
          <a:p>
            <a:pPr lvl="1" eaLnBrk="1" hangingPunct="1"/>
            <a:r>
              <a:rPr lang="en-US" sz="2800" dirty="0" smtClean="0"/>
              <a:t>How would you have to fight that?</a:t>
            </a:r>
          </a:p>
          <a:p>
            <a:pPr lvl="1" eaLnBrk="1" hangingPunct="1"/>
            <a:r>
              <a:rPr lang="en-US" sz="2800" dirty="0" smtClean="0"/>
              <a:t>What court would you end up in?</a:t>
            </a:r>
          </a:p>
          <a:p>
            <a:pPr eaLnBrk="1" hangingPunct="1"/>
            <a:r>
              <a:rPr lang="en-US" sz="2800" dirty="0" smtClean="0"/>
              <a:t>Can you mandamus the agency to approve it?</a:t>
            </a:r>
          </a:p>
          <a:p>
            <a:pPr lvl="1" eaLnBrk="1" hangingPunct="1"/>
            <a:r>
              <a:rPr lang="en-US" sz="2800" dirty="0" smtClean="0"/>
              <a:t>Mandamus is a proceeding to force an agency to act</a:t>
            </a:r>
          </a:p>
          <a:p>
            <a:pPr lvl="1" eaLnBrk="1" hangingPunct="1"/>
            <a:r>
              <a:rPr lang="en-US" sz="2800" dirty="0" smtClean="0"/>
              <a:t>As we will see, it is not a perfect solution</a:t>
            </a:r>
          </a:p>
          <a:p>
            <a:pPr eaLnBrk="1" hangingPunct="1"/>
            <a:r>
              <a:rPr lang="en-US" sz="2800" dirty="0" smtClean="0"/>
              <a:t>Do you tell State Farm to go ahead and use the policy based on the ALJ's ruling?</a:t>
            </a:r>
          </a:p>
          <a:p>
            <a:pPr lvl="1" eaLnBrk="1" hangingPunct="1"/>
            <a:r>
              <a:rPr lang="en-US" sz="2800" dirty="0" smtClean="0"/>
              <a:t>What about the res judicata act?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8EB36A6-DB11-453B-8BE1-CB40E407D9DB}" type="slidenum">
              <a:rPr lang="en-US" smtClean="0">
                <a:solidFill>
                  <a:schemeClr val="bg2"/>
                </a:solidFill>
              </a:rPr>
              <a:pPr/>
              <a:t>2</a:t>
            </a:fld>
            <a:endParaRPr lang="en-US" smtClean="0">
              <a:solidFill>
                <a:schemeClr val="bg2"/>
              </a:solidFill>
            </a:endParaRPr>
          </a:p>
        </p:txBody>
      </p:sp>
      <p:sp>
        <p:nvSpPr>
          <p:cNvPr id="4099" name="Rectangle 2"/>
          <p:cNvSpPr>
            <a:spLocks noGrp="1" noChangeArrowheads="1"/>
          </p:cNvSpPr>
          <p:nvPr>
            <p:ph type="ctrTitle"/>
          </p:nvPr>
        </p:nvSpPr>
        <p:spPr/>
        <p:txBody>
          <a:bodyPr/>
          <a:lstStyle/>
          <a:p>
            <a:pPr eaLnBrk="1" hangingPunct="1"/>
            <a:r>
              <a:rPr lang="en-US" smtClean="0"/>
              <a:t>Background Information</a:t>
            </a:r>
          </a:p>
        </p:txBody>
      </p:sp>
      <p:sp>
        <p:nvSpPr>
          <p:cNvPr id="4100"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6352122-84D2-416E-A7C7-8B585B6FE228}" type="slidenum">
              <a:rPr lang="en-US" smtClean="0"/>
              <a:pPr/>
              <a:t>20</a:t>
            </a:fld>
            <a:endParaRPr lang="en-US" smtClean="0"/>
          </a:p>
        </p:txBody>
      </p:sp>
      <p:sp>
        <p:nvSpPr>
          <p:cNvPr id="22531" name="Rectangle 2"/>
          <p:cNvSpPr>
            <a:spLocks noGrp="1" noChangeArrowheads="1"/>
          </p:cNvSpPr>
          <p:nvPr>
            <p:ph type="title"/>
          </p:nvPr>
        </p:nvSpPr>
        <p:spPr/>
        <p:txBody>
          <a:bodyPr/>
          <a:lstStyle/>
          <a:p>
            <a:pPr eaLnBrk="1" hangingPunct="1"/>
            <a:r>
              <a:rPr lang="en-US" smtClean="0"/>
              <a:t>Does the Res Judicata Statute, La. R.S. 13:4231, Apply to the Agency?</a:t>
            </a:r>
          </a:p>
        </p:txBody>
      </p:sp>
      <p:sp>
        <p:nvSpPr>
          <p:cNvPr id="22532" name="Rectangle 3"/>
          <p:cNvSpPr>
            <a:spLocks noGrp="1" noChangeArrowheads="1"/>
          </p:cNvSpPr>
          <p:nvPr>
            <p:ph type="body" idx="1"/>
          </p:nvPr>
        </p:nvSpPr>
        <p:spPr>
          <a:xfrm>
            <a:off x="152400" y="2057400"/>
            <a:ext cx="8839200" cy="4648200"/>
          </a:xfrm>
        </p:spPr>
        <p:txBody>
          <a:bodyPr/>
          <a:lstStyle/>
          <a:p>
            <a:pPr eaLnBrk="1" hangingPunct="1">
              <a:lnSpc>
                <a:spcPct val="80000"/>
              </a:lnSpc>
            </a:pPr>
            <a:r>
              <a:rPr lang="en-US" sz="2400" smtClean="0"/>
              <a:t>Pursuant to this statute, then, a second action is precluded when all of the following criteria are satisfied: </a:t>
            </a:r>
          </a:p>
          <a:p>
            <a:pPr lvl="1" eaLnBrk="1" hangingPunct="1">
              <a:lnSpc>
                <a:spcPct val="80000"/>
              </a:lnSpc>
            </a:pPr>
            <a:r>
              <a:rPr lang="en-US" sz="2400" smtClean="0"/>
              <a:t>(1) the judgment is valid; </a:t>
            </a:r>
          </a:p>
          <a:p>
            <a:pPr lvl="1" eaLnBrk="1" hangingPunct="1">
              <a:lnSpc>
                <a:spcPct val="80000"/>
              </a:lnSpc>
            </a:pPr>
            <a:r>
              <a:rPr lang="en-US" sz="2400" smtClean="0"/>
              <a:t>(2) the judgment is final; </a:t>
            </a:r>
          </a:p>
          <a:p>
            <a:pPr lvl="1" eaLnBrk="1" hangingPunct="1">
              <a:lnSpc>
                <a:spcPct val="80000"/>
              </a:lnSpc>
            </a:pPr>
            <a:r>
              <a:rPr lang="en-US" sz="2400" smtClean="0"/>
              <a:t>(3) the parties are the same; </a:t>
            </a:r>
          </a:p>
          <a:p>
            <a:pPr lvl="1" eaLnBrk="1" hangingPunct="1">
              <a:lnSpc>
                <a:spcPct val="80000"/>
              </a:lnSpc>
            </a:pPr>
            <a:r>
              <a:rPr lang="en-US" sz="2400" smtClean="0"/>
              <a:t>(4) the cause or causes of action asserted in the second suit existed at the time of final judgment in the first litigation; and </a:t>
            </a:r>
          </a:p>
          <a:p>
            <a:pPr lvl="1" eaLnBrk="1" hangingPunct="1">
              <a:lnSpc>
                <a:spcPct val="80000"/>
              </a:lnSpc>
            </a:pPr>
            <a:r>
              <a:rPr lang="en-US" sz="2400" smtClean="0"/>
              <a:t>(5) the cause or causes of action asserted in the second suit arose out of the transaction or occurrence that was the subject matter of the first litigation. </a:t>
            </a:r>
          </a:p>
          <a:p>
            <a:pPr lvl="1" eaLnBrk="1" hangingPunct="1">
              <a:lnSpc>
                <a:spcPct val="80000"/>
              </a:lnSpc>
            </a:pPr>
            <a:r>
              <a:rPr lang="en-US" sz="2400" smtClean="0"/>
              <a:t>Burguieres v. Pollingue, 02-1385, p. 8 (La. 2/25/03), 843 So.2d 1049, 1053. </a:t>
            </a:r>
          </a:p>
          <a:p>
            <a:pPr eaLnBrk="1" hangingPunct="1">
              <a:lnSpc>
                <a:spcPct val="80000"/>
              </a:lnSpc>
            </a:pPr>
            <a:r>
              <a:rPr lang="en-US" sz="2400" smtClean="0"/>
              <a:t>Judgment by whom? Why does res judicata not apply?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A502A03-90A5-44FC-A70B-46AAF01FFCF3}" type="slidenum">
              <a:rPr lang="en-US" smtClean="0"/>
              <a:pPr/>
              <a:t>21</a:t>
            </a:fld>
            <a:endParaRPr lang="en-US" smtClean="0"/>
          </a:p>
        </p:txBody>
      </p:sp>
      <p:sp>
        <p:nvSpPr>
          <p:cNvPr id="23555" name="Rectangle 2"/>
          <p:cNvSpPr>
            <a:spLocks noGrp="1" noChangeArrowheads="1"/>
          </p:cNvSpPr>
          <p:nvPr>
            <p:ph type="title"/>
          </p:nvPr>
        </p:nvSpPr>
        <p:spPr/>
        <p:txBody>
          <a:bodyPr/>
          <a:lstStyle/>
          <a:p>
            <a:pPr eaLnBrk="1" hangingPunct="1"/>
            <a:r>
              <a:rPr lang="en-US" smtClean="0"/>
              <a:t>Legislative Power over the Insurance Commission</a:t>
            </a:r>
          </a:p>
        </p:txBody>
      </p:sp>
      <p:sp>
        <p:nvSpPr>
          <p:cNvPr id="23556" name="Rectangle 3"/>
          <p:cNvSpPr>
            <a:spLocks noGrp="1" noChangeArrowheads="1"/>
          </p:cNvSpPr>
          <p:nvPr>
            <p:ph type="body" idx="1"/>
          </p:nvPr>
        </p:nvSpPr>
        <p:spPr/>
        <p:txBody>
          <a:bodyPr/>
          <a:lstStyle/>
          <a:p>
            <a:pPr eaLnBrk="1" hangingPunct="1"/>
            <a:r>
              <a:rPr lang="en-US" sz="2800" smtClean="0"/>
              <a:t>What does the court say about the legislature's authority to limit the office of Insurance Commissioner?</a:t>
            </a:r>
          </a:p>
          <a:p>
            <a:pPr lvl="1" eaLnBrk="1" hangingPunct="1"/>
            <a:r>
              <a:rPr lang="en-US" sz="2800" smtClean="0"/>
              <a:t>What is the general rule about the right of an agency to judicially appeal the decision of another agency?</a:t>
            </a:r>
          </a:p>
          <a:p>
            <a:pPr eaLnBrk="1" hangingPunct="1"/>
            <a:r>
              <a:rPr lang="en-US" sz="2800" smtClean="0"/>
              <a:t>What is the commissioner's legal argument for declaring this part of the law unconstitutional?</a:t>
            </a:r>
          </a:p>
          <a:p>
            <a:pPr eaLnBrk="1" hangingPunct="1"/>
            <a:r>
              <a:rPr lang="en-US" sz="2800" smtClean="0"/>
              <a:t>What does basic adlaw tell us the legislature can do?</a:t>
            </a:r>
          </a:p>
          <a:p>
            <a:pPr lvl="1" eaLnBrk="1" hangingPunct="1"/>
            <a:r>
              <a:rPr lang="en-US" sz="2800" smtClean="0"/>
              <a:t>How is this different from changing the original jurisdiction of the courts?</a:t>
            </a:r>
          </a:p>
          <a:p>
            <a:pPr eaLnBrk="1" hangingPunct="1"/>
            <a:endParaRPr lang="en-US" sz="2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ED381C4A-7E11-40E5-A9C6-9DCDAD49B1A3}" type="slidenum">
              <a:rPr lang="en-US" smtClean="0"/>
              <a:pPr/>
              <a:t>22</a:t>
            </a:fld>
            <a:endParaRPr lang="en-US" smtClean="0"/>
          </a:p>
        </p:txBody>
      </p:sp>
      <p:sp>
        <p:nvSpPr>
          <p:cNvPr id="24579" name="Rectangle 2"/>
          <p:cNvSpPr>
            <a:spLocks noGrp="1" noChangeArrowheads="1"/>
          </p:cNvSpPr>
          <p:nvPr>
            <p:ph type="title"/>
          </p:nvPr>
        </p:nvSpPr>
        <p:spPr/>
        <p:txBody>
          <a:bodyPr/>
          <a:lstStyle/>
          <a:p>
            <a:pPr eaLnBrk="1" hangingPunct="1"/>
            <a:r>
              <a:rPr lang="en-US" smtClean="0"/>
              <a:t>Does The Commissioner Have Another Way to Get Into Court?</a:t>
            </a:r>
          </a:p>
        </p:txBody>
      </p:sp>
      <p:sp>
        <p:nvSpPr>
          <p:cNvPr id="24580" name="Rectangle 3"/>
          <p:cNvSpPr>
            <a:spLocks noGrp="1" noChangeArrowheads="1"/>
          </p:cNvSpPr>
          <p:nvPr>
            <p:ph type="body" idx="1"/>
          </p:nvPr>
        </p:nvSpPr>
        <p:spPr/>
        <p:txBody>
          <a:bodyPr/>
          <a:lstStyle/>
          <a:p>
            <a:pPr eaLnBrk="1" hangingPunct="1"/>
            <a:r>
              <a:rPr lang="en-US" smtClean="0"/>
              <a:t>What is a declaratory ruling?</a:t>
            </a:r>
          </a:p>
          <a:p>
            <a:pPr eaLnBrk="1" hangingPunct="1"/>
            <a:r>
              <a:rPr lang="en-US" smtClean="0"/>
              <a:t>Why would it be exactly on point in this case?</a:t>
            </a:r>
          </a:p>
          <a:p>
            <a:pPr eaLnBrk="1" hangingPunct="1"/>
            <a:r>
              <a:rPr lang="en-US" smtClean="0"/>
              <a:t>Has the legislature prevented the commissioner from requesting one?</a:t>
            </a:r>
          </a:p>
          <a:p>
            <a:pPr lvl="1" eaLnBrk="1" hangingPunct="1"/>
            <a:r>
              <a:rPr lang="en-US" smtClean="0"/>
              <a:t>Could the legislature block this avenue of appeal?</a:t>
            </a:r>
          </a:p>
          <a:p>
            <a:pPr eaLnBrk="1" hangingPunct="1"/>
            <a:r>
              <a:rPr lang="en-US" smtClean="0"/>
              <a:t>This was remanded to the Appeals Court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D844CB2-7187-4D6D-9693-45C00735153B}" type="slidenum">
              <a:rPr lang="en-US" smtClean="0"/>
              <a:pPr/>
              <a:t>23</a:t>
            </a:fld>
            <a:endParaRPr lang="en-US" smtClean="0"/>
          </a:p>
        </p:txBody>
      </p:sp>
      <p:sp>
        <p:nvSpPr>
          <p:cNvPr id="25603" name="Rectangle 2"/>
          <p:cNvSpPr>
            <a:spLocks noGrp="1" noChangeArrowheads="1"/>
          </p:cNvSpPr>
          <p:nvPr>
            <p:ph type="title"/>
          </p:nvPr>
        </p:nvSpPr>
        <p:spPr/>
        <p:txBody>
          <a:bodyPr/>
          <a:lstStyle/>
          <a:p>
            <a:pPr eaLnBrk="1" hangingPunct="1"/>
            <a:r>
              <a:rPr lang="en-US" sz="3200" smtClean="0"/>
              <a:t>Remand: Wooley v. State Farm, 928 So.2d 618, 2005-1490 (La.App. 1 Cir. 06) </a:t>
            </a:r>
          </a:p>
        </p:txBody>
      </p:sp>
      <p:sp>
        <p:nvSpPr>
          <p:cNvPr id="25604" name="Rectangle 3"/>
          <p:cNvSpPr>
            <a:spLocks noGrp="1" noChangeArrowheads="1"/>
          </p:cNvSpPr>
          <p:nvPr>
            <p:ph type="body" idx="1"/>
          </p:nvPr>
        </p:nvSpPr>
        <p:spPr>
          <a:xfrm>
            <a:off x="304800" y="2057400"/>
            <a:ext cx="8534400" cy="4648200"/>
          </a:xfrm>
        </p:spPr>
        <p:txBody>
          <a:bodyPr/>
          <a:lstStyle/>
          <a:p>
            <a:pPr eaLnBrk="1" hangingPunct="1">
              <a:lnSpc>
                <a:spcPct val="80000"/>
              </a:lnSpc>
            </a:pPr>
            <a:r>
              <a:rPr lang="en-US" sz="2800" smtClean="0"/>
              <a:t>On Remand:</a:t>
            </a:r>
          </a:p>
          <a:p>
            <a:pPr eaLnBrk="1" hangingPunct="1">
              <a:lnSpc>
                <a:spcPct val="80000"/>
              </a:lnSpc>
            </a:pPr>
            <a:r>
              <a:rPr lang="en-US" sz="2800" smtClean="0"/>
              <a:t>The "existing facts" of the present controversy, for our purposes, are simply these: The ALJ made an adjudication that the RCU form met La. R.S. 22:621's requirement of compliance with law, an adjudication which is not subject to judicial review at the request of the Commissioner and with which the Commissioner is now bound by law to comply. </a:t>
            </a:r>
            <a:r>
              <a:rPr lang="en-US" sz="2800" i="1" smtClean="0"/>
              <a:t>A litigant not asserting a substantial existing legal right is without standing to seek a declaratory judgment, and such lack of standing renders any judicial opinion sought an impermissible advisory opinion.</a:t>
            </a:r>
            <a:r>
              <a:rPr lang="en-US" sz="2800" smtClean="0"/>
              <a:t> Such is the present position of the Commissioner.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071CDFA6-2CF0-49D2-8C22-5F7AABC04ABC}" type="slidenum">
              <a:rPr lang="en-US" smtClean="0"/>
              <a:pPr/>
              <a:t>24</a:t>
            </a:fld>
            <a:endParaRPr lang="en-US" smtClean="0"/>
          </a:p>
        </p:txBody>
      </p:sp>
      <p:sp>
        <p:nvSpPr>
          <p:cNvPr id="26627" name="Rectangle 2"/>
          <p:cNvSpPr>
            <a:spLocks noGrp="1" noChangeArrowheads="1"/>
          </p:cNvSpPr>
          <p:nvPr>
            <p:ph type="title"/>
          </p:nvPr>
        </p:nvSpPr>
        <p:spPr/>
        <p:txBody>
          <a:bodyPr/>
          <a:lstStyle/>
          <a:p>
            <a:pPr eaLnBrk="1" hangingPunct="1"/>
            <a:r>
              <a:rPr lang="en-US" smtClean="0"/>
              <a:t>Changing this Ruling</a:t>
            </a:r>
          </a:p>
        </p:txBody>
      </p:sp>
      <p:sp>
        <p:nvSpPr>
          <p:cNvPr id="26628"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Can the legislature change the </a:t>
            </a:r>
            <a:r>
              <a:rPr lang="en-US" dirty="0" err="1" smtClean="0"/>
              <a:t>Wooley</a:t>
            </a:r>
            <a:r>
              <a:rPr lang="en-US" dirty="0" smtClean="0"/>
              <a:t> decision by statute?</a:t>
            </a:r>
          </a:p>
          <a:p>
            <a:pPr lvl="1" eaLnBrk="1" hangingPunct="1">
              <a:lnSpc>
                <a:spcPct val="90000"/>
              </a:lnSpc>
            </a:pPr>
            <a:r>
              <a:rPr lang="en-US" dirty="0" smtClean="0"/>
              <a:t>What about the law they passed saying we really mean it?</a:t>
            </a:r>
          </a:p>
          <a:p>
            <a:pPr eaLnBrk="1" hangingPunct="1">
              <a:lnSpc>
                <a:spcPct val="90000"/>
              </a:lnSpc>
            </a:pPr>
            <a:r>
              <a:rPr lang="en-US" dirty="0" smtClean="0"/>
              <a:t>The worker compensation law was declared unconstitutional in Moore v. Roemer because the judges were making final decisions</a:t>
            </a:r>
          </a:p>
          <a:p>
            <a:pPr lvl="1" eaLnBrk="1" hangingPunct="1">
              <a:lnSpc>
                <a:spcPct val="90000"/>
              </a:lnSpc>
            </a:pPr>
            <a:r>
              <a:rPr lang="en-US" dirty="0" smtClean="0"/>
              <a:t>How was that fixed?</a:t>
            </a:r>
          </a:p>
          <a:p>
            <a:pPr eaLnBrk="1" hangingPunct="1">
              <a:lnSpc>
                <a:spcPct val="90000"/>
              </a:lnSpc>
            </a:pPr>
            <a:r>
              <a:rPr lang="en-US" dirty="0" smtClean="0"/>
              <a:t>The legislature tried this with </a:t>
            </a:r>
            <a:r>
              <a:rPr lang="en-US" dirty="0" err="1" smtClean="0"/>
              <a:t>Wooley</a:t>
            </a:r>
            <a:r>
              <a:rPr lang="en-US" dirty="0" smtClean="0"/>
              <a:t>, but the voters rejected the amendment.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FDF4017-CC09-416C-B34B-FFD54CED5B6F}" type="slidenum">
              <a:rPr lang="en-US" smtClean="0">
                <a:solidFill>
                  <a:schemeClr val="bg2"/>
                </a:solidFill>
              </a:rPr>
              <a:pPr/>
              <a:t>25</a:t>
            </a:fld>
            <a:endParaRPr lang="en-US" smtClean="0">
              <a:solidFill>
                <a:schemeClr val="bg2"/>
              </a:solidFill>
            </a:endParaRPr>
          </a:p>
        </p:txBody>
      </p:sp>
      <p:sp>
        <p:nvSpPr>
          <p:cNvPr id="27651" name="Rectangle 2"/>
          <p:cNvSpPr>
            <a:spLocks noGrp="1" noChangeArrowheads="1"/>
          </p:cNvSpPr>
          <p:nvPr>
            <p:ph type="ctrTitle"/>
          </p:nvPr>
        </p:nvSpPr>
        <p:spPr/>
        <p:txBody>
          <a:bodyPr/>
          <a:lstStyle/>
          <a:p>
            <a:pPr eaLnBrk="1" hangingPunct="1"/>
            <a:r>
              <a:rPr lang="en-US" smtClean="0"/>
              <a:t>Where does the Remand Leave the Issue of the What Happens after the ALJ Rules?</a:t>
            </a:r>
          </a:p>
        </p:txBody>
      </p:sp>
      <p:sp>
        <p:nvSpPr>
          <p:cNvPr id="27652"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4273D13-8C48-4048-8678-8A10C88A81D3}"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State Regulation of Insurance</a:t>
            </a:r>
            <a:br>
              <a:rPr lang="en-US" smtClean="0"/>
            </a:br>
            <a:r>
              <a:rPr lang="en-US" smtClean="0"/>
              <a:t> McCarron-Ferguson Act - 1945</a:t>
            </a:r>
          </a:p>
        </p:txBody>
      </p:sp>
      <p:sp>
        <p:nvSpPr>
          <p:cNvPr id="5124" name="Rectangle 3"/>
          <p:cNvSpPr>
            <a:spLocks noGrp="1" noChangeArrowheads="1"/>
          </p:cNvSpPr>
          <p:nvPr>
            <p:ph type="body" idx="1"/>
          </p:nvPr>
        </p:nvSpPr>
        <p:spPr/>
        <p:txBody>
          <a:bodyPr/>
          <a:lstStyle/>
          <a:p>
            <a:pPr eaLnBrk="1" hangingPunct="1">
              <a:lnSpc>
                <a:spcPct val="90000"/>
              </a:lnSpc>
            </a:pPr>
            <a:r>
              <a:rPr lang="en-US" sz="2800" dirty="0" smtClean="0"/>
              <a:t>With a few exceptions, leaves the regulation of insurance to the states</a:t>
            </a:r>
          </a:p>
          <a:p>
            <a:pPr lvl="1" eaLnBrk="1" hangingPunct="1">
              <a:lnSpc>
                <a:spcPct val="90000"/>
              </a:lnSpc>
            </a:pPr>
            <a:r>
              <a:rPr lang="en-US" sz="2800" dirty="0" smtClean="0"/>
              <a:t>Insurers are organized by state</a:t>
            </a:r>
          </a:p>
          <a:p>
            <a:pPr lvl="1" eaLnBrk="1" hangingPunct="1">
              <a:lnSpc>
                <a:spcPct val="90000"/>
              </a:lnSpc>
            </a:pPr>
            <a:r>
              <a:rPr lang="en-US" sz="2800" dirty="0" smtClean="0"/>
              <a:t>States do not have the information or expertise to do the job</a:t>
            </a:r>
          </a:p>
          <a:p>
            <a:pPr lvl="1" eaLnBrk="1" hangingPunct="1">
              <a:lnSpc>
                <a:spcPct val="90000"/>
              </a:lnSpc>
            </a:pPr>
            <a:r>
              <a:rPr lang="en-US" sz="2800" dirty="0" smtClean="0"/>
              <a:t>Limits the risk sharing to small pools</a:t>
            </a:r>
          </a:p>
          <a:p>
            <a:pPr lvl="1" eaLnBrk="1" hangingPunct="1">
              <a:lnSpc>
                <a:spcPct val="90000"/>
              </a:lnSpc>
            </a:pPr>
            <a:r>
              <a:rPr lang="en-US" sz="2800" dirty="0" smtClean="0"/>
              <a:t>ERISA is the big exception - </a:t>
            </a:r>
            <a:r>
              <a:rPr lang="en-US" sz="2800" i="1" dirty="0" smtClean="0"/>
              <a:t>no regulation at all</a:t>
            </a:r>
          </a:p>
          <a:p>
            <a:pPr eaLnBrk="1" hangingPunct="1">
              <a:lnSpc>
                <a:spcPct val="90000"/>
              </a:lnSpc>
            </a:pPr>
            <a:r>
              <a:rPr lang="en-US" sz="2800" dirty="0" smtClean="0"/>
              <a:t>Fundamentally changed by the Affordable Care Act</a:t>
            </a:r>
          </a:p>
          <a:p>
            <a:pPr lvl="1" eaLnBrk="1" hangingPunct="1">
              <a:lnSpc>
                <a:spcPct val="90000"/>
              </a:lnSpc>
            </a:pPr>
            <a:r>
              <a:rPr lang="en-US" sz="2800" dirty="0" smtClean="0"/>
              <a:t>There is a big role for state insurance regulators in the insurance exchanges - will ALJs run these in LA?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D98F915-6756-495D-850B-7E7BBEEF37EC}" type="slidenum">
              <a:rPr lang="en-US" smtClean="0">
                <a:solidFill>
                  <a:schemeClr val="bg2"/>
                </a:solidFill>
              </a:rPr>
              <a:pPr/>
              <a:t>4</a:t>
            </a:fld>
            <a:endParaRPr lang="en-US" smtClean="0">
              <a:solidFill>
                <a:schemeClr val="bg2"/>
              </a:solidFill>
            </a:endParaRPr>
          </a:p>
        </p:txBody>
      </p:sp>
      <p:sp>
        <p:nvSpPr>
          <p:cNvPr id="6147" name="Rectangle 2"/>
          <p:cNvSpPr>
            <a:spLocks noGrp="1" noChangeArrowheads="1"/>
          </p:cNvSpPr>
          <p:nvPr>
            <p:ph type="ctrTitle"/>
          </p:nvPr>
        </p:nvSpPr>
        <p:spPr/>
        <p:txBody>
          <a:bodyPr/>
          <a:lstStyle/>
          <a:p>
            <a:pPr eaLnBrk="1" hangingPunct="1"/>
            <a:r>
              <a:rPr lang="en-US" smtClean="0"/>
              <a:t>Wooley</a:t>
            </a:r>
          </a:p>
        </p:txBody>
      </p:sp>
      <p:sp>
        <p:nvSpPr>
          <p:cNvPr id="6148"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7182446-B643-4ACD-A63E-936C6B887FC4}"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Office of Insurance Commissioner </a:t>
            </a:r>
          </a:p>
        </p:txBody>
      </p:sp>
      <p:sp>
        <p:nvSpPr>
          <p:cNvPr id="7172" name="Rectangle 3"/>
          <p:cNvSpPr>
            <a:spLocks noGrp="1" noChangeArrowheads="1"/>
          </p:cNvSpPr>
          <p:nvPr>
            <p:ph type="body" idx="1"/>
          </p:nvPr>
        </p:nvSpPr>
        <p:spPr/>
        <p:txBody>
          <a:bodyPr/>
          <a:lstStyle/>
          <a:p>
            <a:pPr eaLnBrk="1" hangingPunct="1"/>
            <a:r>
              <a:rPr lang="en-US" smtClean="0"/>
              <a:t>Became an elected constitutional office in 1973</a:t>
            </a:r>
          </a:p>
          <a:p>
            <a:pPr eaLnBrk="1" hangingPunct="1"/>
            <a:r>
              <a:rPr lang="en-US" smtClean="0"/>
              <a:t>Did the 1973 constitution provide specific powers and duties for the insurance commissioner?</a:t>
            </a:r>
          </a:p>
          <a:p>
            <a:pPr eaLnBrk="1" hangingPunct="1"/>
            <a:r>
              <a:rPr lang="en-US" smtClean="0"/>
              <a:t>Any problems with the office over the past few commissioners?</a:t>
            </a:r>
          </a:p>
          <a:p>
            <a:pPr lvl="1" eaLnBrk="1" hangingPunct="1"/>
            <a:r>
              <a:rPr lang="en-US" smtClean="0"/>
              <a:t>What are the inherent conflicts with an elected insurance commissioner?</a:t>
            </a:r>
          </a:p>
          <a:p>
            <a:pPr lvl="1" eaLnBrk="1" hangingPunct="1"/>
            <a:r>
              <a:rPr lang="en-US" smtClean="0"/>
              <a:t>Think about hurricane wind coverage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239BC2B-C1CE-45AC-A68E-A49A50DA3AC5}"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ALJs in LA</a:t>
            </a:r>
          </a:p>
        </p:txBody>
      </p:sp>
      <p:sp>
        <p:nvSpPr>
          <p:cNvPr id="8196" name="Rectangle 3"/>
          <p:cNvSpPr>
            <a:spLocks noGrp="1" noChangeArrowheads="1"/>
          </p:cNvSpPr>
          <p:nvPr>
            <p:ph type="body" idx="1"/>
          </p:nvPr>
        </p:nvSpPr>
        <p:spPr/>
        <p:txBody>
          <a:bodyPr/>
          <a:lstStyle/>
          <a:p>
            <a:pPr eaLnBrk="1" hangingPunct="1"/>
            <a:r>
              <a:rPr lang="en-US" smtClean="0"/>
              <a:t>Prior to the creation of DAL the LA APA did not have specific provisions authorizing ALJs or their credentials</a:t>
            </a:r>
          </a:p>
          <a:p>
            <a:pPr eaLnBrk="1" hangingPunct="1"/>
            <a:r>
              <a:rPr lang="en-US" smtClean="0"/>
              <a:t>Who employed them at this time?</a:t>
            </a:r>
          </a:p>
          <a:p>
            <a:pPr eaLnBrk="1" hangingPunct="1"/>
            <a:r>
              <a:rPr lang="en-US" smtClean="0"/>
              <a:t>Were there uniform criteria for selection?</a:t>
            </a:r>
          </a:p>
          <a:p>
            <a:pPr lvl="1" eaLnBrk="1" hangingPunct="1"/>
            <a:r>
              <a:rPr lang="en-US" smtClean="0"/>
              <a:t>Should there be?</a:t>
            </a:r>
          </a:p>
          <a:p>
            <a:pPr lvl="1" eaLnBrk="1" hangingPunct="1"/>
            <a:r>
              <a:rPr lang="en-US" smtClean="0"/>
              <a:t>Should they be lawyers?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2F9B9DF-8AD4-4A8A-A034-4E78C716DA89}"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t>Key Provisions of the DAL - 1995</a:t>
            </a:r>
          </a:p>
        </p:txBody>
      </p:sp>
      <p:sp>
        <p:nvSpPr>
          <p:cNvPr id="9220" name="Rectangle 3"/>
          <p:cNvSpPr>
            <a:spLocks noGrp="1" noChangeArrowheads="1"/>
          </p:cNvSpPr>
          <p:nvPr>
            <p:ph type="body" idx="1"/>
          </p:nvPr>
        </p:nvSpPr>
        <p:spPr/>
        <p:txBody>
          <a:bodyPr>
            <a:normAutofit lnSpcReduction="10000"/>
          </a:bodyPr>
          <a:lstStyle/>
          <a:p>
            <a:pPr eaLnBrk="1" hangingPunct="1">
              <a:lnSpc>
                <a:spcPct val="90000"/>
              </a:lnSpc>
            </a:pPr>
            <a:r>
              <a:rPr lang="en-US" sz="2400" dirty="0" smtClean="0"/>
              <a:t>Modeled on the LA Worker’s Comp Law.</a:t>
            </a:r>
          </a:p>
          <a:p>
            <a:pPr lvl="1" eaLnBrk="1" hangingPunct="1">
              <a:lnSpc>
                <a:spcPct val="90000"/>
              </a:lnSpc>
            </a:pPr>
            <a:r>
              <a:rPr lang="en-US" sz="2400" dirty="0" smtClean="0"/>
              <a:t>Which was a complete disaster.</a:t>
            </a:r>
          </a:p>
          <a:p>
            <a:pPr eaLnBrk="1" hangingPunct="1">
              <a:lnSpc>
                <a:spcPct val="90000"/>
              </a:lnSpc>
            </a:pPr>
            <a:r>
              <a:rPr lang="en-US" sz="2400" dirty="0" smtClean="0"/>
              <a:t>The DAL shall handle all adjudications required by the LAPA, </a:t>
            </a:r>
          </a:p>
          <a:p>
            <a:pPr lvl="1" eaLnBrk="1" hangingPunct="1">
              <a:lnSpc>
                <a:spcPct val="90000"/>
              </a:lnSpc>
            </a:pPr>
            <a:r>
              <a:rPr lang="en-US" sz="2400" dirty="0" smtClean="0"/>
              <a:t>that the ALJ shall issue the final decision or order and </a:t>
            </a:r>
          </a:p>
          <a:p>
            <a:pPr lvl="1" eaLnBrk="1" hangingPunct="1">
              <a:lnSpc>
                <a:spcPct val="90000"/>
              </a:lnSpc>
            </a:pPr>
            <a:r>
              <a:rPr lang="en-US" sz="2400" dirty="0" smtClean="0"/>
              <a:t>the agency shall have no authority to override the decision or order, </a:t>
            </a:r>
          </a:p>
          <a:p>
            <a:pPr lvl="1" eaLnBrk="1" hangingPunct="1">
              <a:lnSpc>
                <a:spcPct val="90000"/>
              </a:lnSpc>
            </a:pPr>
            <a:r>
              <a:rPr lang="en-US" sz="2400" dirty="0" smtClean="0"/>
              <a:t>no agency or official thereof shall be entitled to judicial review of an adjudication.</a:t>
            </a:r>
          </a:p>
          <a:p>
            <a:pPr eaLnBrk="1" hangingPunct="1">
              <a:lnSpc>
                <a:spcPct val="90000"/>
              </a:lnSpc>
            </a:pPr>
            <a:r>
              <a:rPr lang="en-US" sz="2400" dirty="0" smtClean="0"/>
              <a:t>that the governor shall appoint, and the Senate confirm, a director for DAL, who, in turn, shall employ the ALJs, and that the current ALJs employed by the various affected agencies shall be transferred to and employed in the DAL. </a:t>
            </a:r>
          </a:p>
          <a:p>
            <a:pPr eaLnBrk="1" hangingPunct="1">
              <a:lnSpc>
                <a:spcPct val="90000"/>
              </a:lnSpc>
            </a:pPr>
            <a:r>
              <a:rPr lang="en-US" sz="2400" dirty="0" smtClean="0"/>
              <a:t>(Some agencies such as medical licensing are excluded)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818E379-635F-4478-A070-76241FF1619B}"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The Big Picture</a:t>
            </a:r>
          </a:p>
        </p:txBody>
      </p:sp>
      <p:sp>
        <p:nvSpPr>
          <p:cNvPr id="10244" name="Rectangle 3"/>
          <p:cNvSpPr>
            <a:spLocks noGrp="1" noChangeArrowheads="1"/>
          </p:cNvSpPr>
          <p:nvPr>
            <p:ph type="body" idx="1"/>
          </p:nvPr>
        </p:nvSpPr>
        <p:spPr/>
        <p:txBody>
          <a:bodyPr/>
          <a:lstStyle/>
          <a:p>
            <a:pPr eaLnBrk="1" hangingPunct="1">
              <a:lnSpc>
                <a:spcPct val="90000"/>
              </a:lnSpc>
            </a:pPr>
            <a:r>
              <a:rPr lang="en-US" sz="2800" smtClean="0"/>
              <a:t>Pushed by concerns about fairness to the regulated parties</a:t>
            </a:r>
          </a:p>
          <a:p>
            <a:pPr lvl="1" eaLnBrk="1" hangingPunct="1">
              <a:lnSpc>
                <a:spcPct val="90000"/>
              </a:lnSpc>
            </a:pPr>
            <a:r>
              <a:rPr lang="en-US" sz="2800" smtClean="0"/>
              <a:t>Smoke screen to pass the law</a:t>
            </a:r>
          </a:p>
          <a:p>
            <a:pPr lvl="1" eaLnBrk="1" hangingPunct="1">
              <a:lnSpc>
                <a:spcPct val="90000"/>
              </a:lnSpc>
            </a:pPr>
            <a:r>
              <a:rPr lang="en-US" sz="2800" smtClean="0"/>
              <a:t>Like family farming and the farm bill</a:t>
            </a:r>
          </a:p>
          <a:p>
            <a:pPr lvl="1" eaLnBrk="1" hangingPunct="1">
              <a:lnSpc>
                <a:spcPct val="90000"/>
              </a:lnSpc>
            </a:pPr>
            <a:r>
              <a:rPr lang="en-US" sz="2800" smtClean="0"/>
              <a:t>Protects little guys, like Exxon</a:t>
            </a:r>
          </a:p>
          <a:p>
            <a:pPr eaLnBrk="1" hangingPunct="1">
              <a:lnSpc>
                <a:spcPct val="90000"/>
              </a:lnSpc>
            </a:pPr>
            <a:r>
              <a:rPr lang="en-US" sz="2800" smtClean="0"/>
              <a:t>But there are big problems in a lot of little agencies</a:t>
            </a:r>
          </a:p>
          <a:p>
            <a:pPr lvl="1" eaLnBrk="1" hangingPunct="1">
              <a:lnSpc>
                <a:spcPct val="90000"/>
              </a:lnSpc>
            </a:pPr>
            <a:r>
              <a:rPr lang="en-US" sz="2800" smtClean="0"/>
              <a:t>LA has 300+ boards and agencies</a:t>
            </a:r>
          </a:p>
          <a:p>
            <a:pPr lvl="1" eaLnBrk="1" hangingPunct="1">
              <a:lnSpc>
                <a:spcPct val="90000"/>
              </a:lnSpc>
            </a:pPr>
            <a:r>
              <a:rPr lang="en-US" sz="2800" smtClean="0"/>
              <a:t>No  systematic staffing or procedure</a:t>
            </a:r>
          </a:p>
          <a:p>
            <a:pPr lvl="1" eaLnBrk="1" hangingPunct="1">
              <a:lnSpc>
                <a:spcPct val="90000"/>
              </a:lnSpc>
            </a:pPr>
            <a:r>
              <a:rPr lang="en-US" sz="2800" smtClean="0"/>
              <a:t>Gresham's law in the big agencies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C698B5F-FCC7-4140-9973-DE3173CC183F}"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smtClean="0"/>
              <a:t>Key Questions</a:t>
            </a:r>
          </a:p>
        </p:txBody>
      </p:sp>
      <p:sp>
        <p:nvSpPr>
          <p:cNvPr id="11268" name="Rectangle 3"/>
          <p:cNvSpPr>
            <a:spLocks noGrp="1" noChangeArrowheads="1"/>
          </p:cNvSpPr>
          <p:nvPr>
            <p:ph type="body" idx="1"/>
          </p:nvPr>
        </p:nvSpPr>
        <p:spPr/>
        <p:txBody>
          <a:bodyPr/>
          <a:lstStyle/>
          <a:p>
            <a:pPr eaLnBrk="1" hangingPunct="1">
              <a:lnSpc>
                <a:spcPct val="90000"/>
              </a:lnSpc>
            </a:pPr>
            <a:r>
              <a:rPr lang="en-US" sz="2800" smtClean="0"/>
              <a:t>How does a central panel improve fairness?</a:t>
            </a:r>
          </a:p>
          <a:p>
            <a:pPr lvl="1" eaLnBrk="1" hangingPunct="1">
              <a:lnSpc>
                <a:spcPct val="90000"/>
              </a:lnSpc>
            </a:pPr>
            <a:r>
              <a:rPr lang="en-US" sz="2800" smtClean="0"/>
              <a:t>Fairness to whom - who is the agency representing?</a:t>
            </a:r>
          </a:p>
          <a:p>
            <a:pPr lvl="1" eaLnBrk="1" hangingPunct="1">
              <a:lnSpc>
                <a:spcPct val="90000"/>
              </a:lnSpc>
            </a:pPr>
            <a:r>
              <a:rPr lang="en-US" sz="2800" smtClean="0"/>
              <a:t>What core agency attribute do you lose?</a:t>
            </a:r>
          </a:p>
          <a:p>
            <a:pPr eaLnBrk="1" hangingPunct="1">
              <a:lnSpc>
                <a:spcPct val="90000"/>
              </a:lnSpc>
            </a:pPr>
            <a:r>
              <a:rPr lang="en-US" sz="2800" smtClean="0"/>
              <a:t>Why does finality mean that the ALJs are deciding legal and not just factual questions?</a:t>
            </a:r>
          </a:p>
          <a:p>
            <a:pPr eaLnBrk="1" hangingPunct="1">
              <a:lnSpc>
                <a:spcPct val="90000"/>
              </a:lnSpc>
            </a:pPr>
            <a:r>
              <a:rPr lang="en-US" sz="2800" smtClean="0"/>
              <a:t>What do other states and the feds do?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440</TotalTime>
  <Words>1747</Words>
  <Application>Microsoft Office PowerPoint</Application>
  <PresentationFormat>On-screen Show (4:3)</PresentationFormat>
  <Paragraphs>156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Blends</vt:lpstr>
      <vt:lpstr>State Separation of Powers</vt:lpstr>
      <vt:lpstr>Background Information</vt:lpstr>
      <vt:lpstr>State Regulation of Insurance  McCarron-Ferguson Act - 1945</vt:lpstr>
      <vt:lpstr>Wooley</vt:lpstr>
      <vt:lpstr>Office of Insurance Commissioner </vt:lpstr>
      <vt:lpstr>ALJs in LA</vt:lpstr>
      <vt:lpstr>Key Provisions of the DAL - 1995</vt:lpstr>
      <vt:lpstr>The Big Picture</vt:lpstr>
      <vt:lpstr>Key Questions</vt:lpstr>
      <vt:lpstr>** The Regulatory Ratchet **</vt:lpstr>
      <vt:lpstr>Realities of Government</vt:lpstr>
      <vt:lpstr>What are the Two Questions Before the Court?</vt:lpstr>
      <vt:lpstr>Article V Courts in LA</vt:lpstr>
      <vt:lpstr>Original Jurisdiction</vt:lpstr>
      <vt:lpstr>How are Agencies Hybrids?</vt:lpstr>
      <vt:lpstr>The Holding on Whether ALJs are Judges</vt:lpstr>
      <vt:lpstr>What does the Court see as defining Judicial Power?</vt:lpstr>
      <vt:lpstr>What is the Effect of an ALJ Ruling if it Cannot be Enforced?</vt:lpstr>
      <vt:lpstr>You Are Counsel for State Farm</vt:lpstr>
      <vt:lpstr>Does the Res Judicata Statute, La. R.S. 13:4231, Apply to the Agency?</vt:lpstr>
      <vt:lpstr>Legislative Power over the Insurance Commission</vt:lpstr>
      <vt:lpstr>Does The Commissioner Have Another Way to Get Into Court?</vt:lpstr>
      <vt:lpstr>Remand: Wooley v. State Farm, 928 So.2d 618, 2005-1490 (La.App. 1 Cir. 06) </vt:lpstr>
      <vt:lpstr>Changing this Ruling</vt:lpstr>
      <vt:lpstr>Where does the Remand Leave the Issue of the What Happens after the ALJ Rules?</vt:lpstr>
    </vt:vector>
  </TitlesOfParts>
  <Company>Law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P Richards</dc:creator>
  <cp:lastModifiedBy>Edward Richards</cp:lastModifiedBy>
  <cp:revision>126</cp:revision>
  <dcterms:created xsi:type="dcterms:W3CDTF">2005-09-13T16:44:03Z</dcterms:created>
  <dcterms:modified xsi:type="dcterms:W3CDTF">2014-01-23T21:11:37Z</dcterms:modified>
</cp:coreProperties>
</file>