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sldIdLst>
    <p:sldId id="256" r:id="rId2"/>
    <p:sldId id="294" r:id="rId3"/>
    <p:sldId id="293"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85" r:id="rId20"/>
    <p:sldId id="287" r:id="rId21"/>
    <p:sldId id="295"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5" autoAdjust="0"/>
    <p:restoredTop sz="86380" autoAdjust="0"/>
  </p:normalViewPr>
  <p:slideViewPr>
    <p:cSldViewPr>
      <p:cViewPr varScale="1">
        <p:scale>
          <a:sx n="94" d="100"/>
          <a:sy n="94" d="100"/>
        </p:scale>
        <p:origin x="-84" y="-12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0.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19.xml"/><Relationship Id="rId2" Type="http://schemas.openxmlformats.org/officeDocument/2006/relationships/slide" Target="slides/slide4.xml"/><Relationship Id="rId16" Type="http://schemas.openxmlformats.org/officeDocument/2006/relationships/slide" Target="slides/slide18.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5" Type="http://schemas.openxmlformats.org/officeDocument/2006/relationships/slide" Target="slides/slide1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i="1" dirty="0" smtClean="0"/>
              <a:t>Massachusetts v. E.P.A.</a:t>
            </a:r>
            <a:r>
              <a:rPr lang="en-US" dirty="0" smtClean="0"/>
              <a:t>, 127 S.Ct. 1438 (2007) </a:t>
            </a:r>
          </a:p>
        </p:txBody>
      </p:sp>
      <p:sp>
        <p:nvSpPr>
          <p:cNvPr id="3075" name="Rectangle 3"/>
          <p:cNvSpPr>
            <a:spLocks noGrp="1" noChangeArrowheads="1"/>
          </p:cNvSpPr>
          <p:nvPr>
            <p:ph type="subTitle" idx="1"/>
          </p:nvPr>
        </p:nvSpPr>
        <p:spPr/>
        <p:txBody>
          <a:bodyPr/>
          <a:lstStyle/>
          <a:p>
            <a:pPr eaLnBrk="1" hangingPunct="1"/>
            <a:r>
              <a:rPr lang="en-US" dirty="0" smtClean="0"/>
              <a:t>Chevron Analysis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10</a:t>
            </a:fld>
            <a:endParaRPr lang="en-US" smtClean="0"/>
          </a:p>
        </p:txBody>
      </p:sp>
      <p:sp>
        <p:nvSpPr>
          <p:cNvPr id="12291" name="Rectangle 2"/>
          <p:cNvSpPr>
            <a:spLocks noGrp="1" noChangeArrowheads="1"/>
          </p:cNvSpPr>
          <p:nvPr>
            <p:ph type="title"/>
          </p:nvPr>
        </p:nvSpPr>
        <p:spPr>
          <a:xfrm>
            <a:off x="1066800" y="304800"/>
            <a:ext cx="7793037" cy="1462087"/>
          </a:xfrm>
        </p:spPr>
        <p:txBody>
          <a:bodyPr/>
          <a:lstStyle/>
          <a:p>
            <a:pPr eaLnBrk="1" hangingPunct="1"/>
            <a:r>
              <a:rPr lang="en-US" dirty="0"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smtClean="0"/>
              <a:t>Are they regulated in other areas?</a:t>
            </a:r>
          </a:p>
          <a:p>
            <a:pPr lvl="1" eaLnBrk="1" hangingPunct="1"/>
            <a:r>
              <a:rPr lang="en-US" smtClean="0"/>
              <a:t>Where would CO2 pose an acute threat? </a:t>
            </a:r>
          </a:p>
          <a:p>
            <a:pPr eaLnBrk="1" hangingPunct="1"/>
            <a:r>
              <a:rPr lang="en-US" smtClean="0"/>
              <a:t>Whose EPA was this?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Did EPA seek public comment on the petition?</a:t>
            </a:r>
            <a:endParaRPr lang="en-US" sz="3200" dirty="0" smtClean="0"/>
          </a:p>
        </p:txBody>
      </p:sp>
      <p:sp>
        <p:nvSpPr>
          <p:cNvPr id="13316" name="Rectangle 3"/>
          <p:cNvSpPr>
            <a:spLocks noGrp="1" noChangeArrowheads="1"/>
          </p:cNvSpPr>
          <p:nvPr>
            <p:ph type="body" idx="1"/>
          </p:nvPr>
        </p:nvSpPr>
        <p:spPr/>
        <p:txBody>
          <a:bodyPr/>
          <a:lstStyle/>
          <a:p>
            <a:pPr eaLnBrk="1" hangingPunct="1"/>
            <a:r>
              <a:rPr lang="en-US" dirty="0"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a:p>
            <a:pPr eaLnBrk="1" hangingPunct="1"/>
            <a:r>
              <a:rPr lang="en-US" dirty="0" smtClean="0"/>
              <a:t>Who is president now?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3B3A6B-186D-4221-91A3-60E64917ABDE}" type="slidenum">
              <a:rPr lang="en-US" smtClean="0"/>
              <a:pPr/>
              <a:t>12</a:t>
            </a:fld>
            <a:endParaRPr lang="en-US" smtClean="0"/>
          </a:p>
        </p:txBody>
      </p:sp>
      <p:sp>
        <p:nvSpPr>
          <p:cNvPr id="14339" name="Rectangle 2"/>
          <p:cNvSpPr>
            <a:spLocks noGrp="1" noChangeArrowheads="1"/>
          </p:cNvSpPr>
          <p:nvPr>
            <p:ph type="title"/>
          </p:nvPr>
        </p:nvSpPr>
        <p:spPr>
          <a:xfrm>
            <a:off x="1143000" y="152400"/>
            <a:ext cx="7793037" cy="1462087"/>
          </a:xfrm>
        </p:spPr>
        <p:txBody>
          <a:bodyPr/>
          <a:lstStyle/>
          <a:p>
            <a:pPr eaLnBrk="1" hangingPunct="1"/>
            <a:r>
              <a:rPr lang="en-US" dirty="0" smtClean="0"/>
              <a:t>What were EPA's two findings when it finally ruled on the petition in 2003? </a:t>
            </a:r>
          </a:p>
        </p:txBody>
      </p:sp>
      <p:sp>
        <p:nvSpPr>
          <p:cNvPr id="14340" name="Rectangle 3"/>
          <p:cNvSpPr>
            <a:spLocks noGrp="1" noChangeArrowheads="1"/>
          </p:cNvSpPr>
          <p:nvPr>
            <p:ph type="body" idx="1"/>
          </p:nvPr>
        </p:nvSpPr>
        <p:spPr/>
        <p:txBody>
          <a:bodyPr/>
          <a:lstStyle/>
          <a:p>
            <a:pPr eaLnBrk="1" hangingPunct="1">
              <a:lnSpc>
                <a:spcPct val="90000"/>
              </a:lnSpc>
            </a:pPr>
            <a:r>
              <a:rPr lang="en-US" dirty="0" smtClean="0"/>
              <a:t> (1) that contrary to the opinions of its former general counsels, the Clean Air Act does not authorize EPA to issue mandatory regulations to address global climate change, see id., at 52925-52929; and </a:t>
            </a:r>
          </a:p>
          <a:p>
            <a:pPr eaLnBrk="1" hangingPunct="1">
              <a:lnSpc>
                <a:spcPct val="90000"/>
              </a:lnSpc>
            </a:pPr>
            <a:r>
              <a:rPr lang="en-US" dirty="0" smtClean="0"/>
              <a:t>(2) that even if the agency had the authority to set greenhouse gas emission standards, it would be unwise to do so at this time</a:t>
            </a:r>
            <a:r>
              <a:rPr lang="en-US" dirty="0"/>
              <a:t>.</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B2D13D-E984-40D3-ADC1-94B7864FEB28}"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What was the EPA evidence of Congressional intent? </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[48] In concluding that it lacked statutory authority over greenhouse gases, EPA observed that Congress "was well aware of the global climate change issue when it last comprehensively amended the [Clean Air Act] in 1990," yet it declined to adopt a proposed amendment establishing binding emissions limitations. Id., at 52926. Congress instead chose to authorize further investigation into climate change.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A633C-96BC-4FBD-8120-76FA32C86ED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Was there specific legislation on global atmospheric issues?</a:t>
            </a:r>
          </a:p>
        </p:txBody>
      </p:sp>
      <p:sp>
        <p:nvSpPr>
          <p:cNvPr id="1638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EPA further reasoned that Congress' "specially tailored solutions to global atmospheric issues," 68 Fed. Reg. 52926 -- in particular, its 1990 enactment of a comprehensive scheme to regulate pollutants that depleted the ozone layer -- counseled against reading the general authorization of §202(a)(1) to confer regulatory authority over greenhouse gases. </a:t>
            </a:r>
          </a:p>
          <a:p>
            <a:pPr lvl="1" eaLnBrk="1" hangingPunct="1">
              <a:lnSpc>
                <a:spcPct val="90000"/>
              </a:lnSpc>
            </a:pPr>
            <a:r>
              <a:rPr lang="en-US" dirty="0" smtClean="0"/>
              <a:t>Is ozone the same issue as CO2?</a:t>
            </a:r>
          </a:p>
          <a:p>
            <a:pPr eaLnBrk="1" hangingPunct="1">
              <a:lnSpc>
                <a:spcPct val="90000"/>
              </a:lnSpc>
            </a:pPr>
            <a:r>
              <a:rPr lang="en-US" dirty="0" smtClean="0"/>
              <a:t>When does the specific rule out the general?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1D1366-DDA8-4433-BDA7-152C2F76BD7E}"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How was this position strengthened by the political history of the Clean Air Act? </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[50] EPA reasoned that climate change had its own "political history": Congress designed the original Clean Air Act to address local air pollutants rather than a substance that "is fairly consistent in its concentration throughout the world's atmosphere," declined in 1990 to enact proposed amendments to force EPA to set carbon dioxide emission standards for motor vehicles, ibid.  and addressed global climate change in other legislation, 68 Fed. Reg. 52927.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6E13A9-EB3F-4671-BBA8-BF113383CA97}"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Administrative Policy Rationale for the EPA Position</a:t>
            </a:r>
          </a:p>
        </p:txBody>
      </p:sp>
      <p:sp>
        <p:nvSpPr>
          <p:cNvPr id="18436" name="Rectangle 3"/>
          <p:cNvSpPr>
            <a:spLocks noGrp="1" noChangeArrowheads="1"/>
          </p:cNvSpPr>
          <p:nvPr>
            <p:ph type="body" idx="1"/>
          </p:nvPr>
        </p:nvSpPr>
        <p:spPr/>
        <p:txBody>
          <a:bodyPr/>
          <a:lstStyle/>
          <a:p>
            <a:pPr eaLnBrk="1" hangingPunct="1"/>
            <a:r>
              <a:rPr lang="en-US" smtClean="0"/>
              <a:t>What did EPA want from Congress before regulating green house gasses?</a:t>
            </a:r>
          </a:p>
          <a:p>
            <a:pPr eaLnBrk="1" hangingPunct="1"/>
            <a:r>
              <a:rPr lang="en-US" smtClean="0"/>
              <a:t>What is the regulatory conflicts problem with the EPA regulating gasoline mileage? </a:t>
            </a:r>
          </a:p>
          <a:p>
            <a:pPr eaLnBrk="1" hangingPunct="1"/>
            <a:r>
              <a:rPr lang="en-US" smtClean="0"/>
              <a:t>What does the EPA think of the association between global warming and human production of greenhouse gases? </a:t>
            </a:r>
          </a:p>
          <a:p>
            <a:pPr lvl="1" eaLnBrk="1" hangingPunct="1"/>
            <a:r>
              <a:rPr lang="en-US" smtClean="0"/>
              <a:t>Is this really a technical decision?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4C177D-AC7F-4933-9CA7-F933945239E4}"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Impact of Unilateral EPA Regs on Global Warming Treaties</a:t>
            </a:r>
          </a:p>
        </p:txBody>
      </p:sp>
      <p:sp>
        <p:nvSpPr>
          <p:cNvPr id="19460" name="Rectangle 3"/>
          <p:cNvSpPr>
            <a:spLocks noGrp="1" noChangeArrowheads="1"/>
          </p:cNvSpPr>
          <p:nvPr>
            <p:ph type="body" idx="1"/>
          </p:nvPr>
        </p:nvSpPr>
        <p:spPr/>
        <p:txBody>
          <a:bodyPr/>
          <a:lstStyle/>
          <a:p>
            <a:pPr eaLnBrk="1" hangingPunct="1"/>
            <a:r>
              <a:rPr lang="en-US" smtClean="0"/>
              <a:t>Why would motor vehicle regulations conflict with the goal of a comprehensive approach to global warming? </a:t>
            </a:r>
          </a:p>
          <a:p>
            <a:pPr eaLnBrk="1" hangingPunct="1"/>
            <a:r>
              <a:rPr lang="en-US" smtClean="0"/>
              <a:t>Why would such regulations weaken the president's ability to persuade developing countries to lower their emissions?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18</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Is this a Political Question?</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redressability?</a:t>
            </a:r>
          </a:p>
          <a:p>
            <a:pPr eaLnBrk="1" hangingPunct="1"/>
            <a:r>
              <a:rPr lang="en-US" sz="2800" dirty="0" smtClean="0"/>
              <a:t>This was a 5-4 case on standing - will it survive?</a:t>
            </a:r>
          </a:p>
          <a:p>
            <a:pPr lvl="1" eaLnBrk="1" hangingPunct="1"/>
            <a:r>
              <a:rPr lang="en-US" sz="2800" dirty="0" smtClean="0"/>
              <a:t>The statutory interpretation question is more mainstream adlaw.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19</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smtClean="0"/>
              <a:t>What does the EPA need to do to support its refusal to make a rule so that the courts cannot find the refusal arbitrary and capricious?</a:t>
            </a:r>
          </a:p>
          <a:p>
            <a:pPr eaLnBrk="1" hangingPunct="1"/>
            <a:r>
              <a:rPr lang="en-US" smtClean="0"/>
              <a:t>Given the broad language of the Clear Air Act, what should EPA have done to avoid this case?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Court has determined that the plaintiffs have standing.</a:t>
            </a:r>
          </a:p>
          <a:p>
            <a:r>
              <a:rPr lang="en-US" dirty="0" smtClean="0"/>
              <a:t>The court now</a:t>
            </a:r>
            <a:r>
              <a:rPr lang="en-US" baseline="0" dirty="0" smtClean="0"/>
              <a:t> addresses whether the agency was correct in finding that the Clean Air Act does not give it regulatory authority over green house gases </a:t>
            </a:r>
            <a:r>
              <a:rPr lang="en-US" baseline="0" smtClean="0"/>
              <a:t>from automobiles. </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a:t>
            </a:fld>
            <a:endParaRPr lang="en-US"/>
          </a:p>
        </p:txBody>
      </p:sp>
    </p:spTree>
    <p:extLst>
      <p:ext uri="{BB962C8B-B14F-4D97-AF65-F5344CB8AC3E}">
        <p14:creationId xmlns:p14="http://schemas.microsoft.com/office/powerpoint/2010/main" val="3401012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20</a:t>
            </a:fld>
            <a:endParaRPr lang="en-US" smtClean="0"/>
          </a:p>
        </p:txBody>
      </p:sp>
      <p:sp>
        <p:nvSpPr>
          <p:cNvPr id="32771" name="Rectangle 2"/>
          <p:cNvSpPr>
            <a:spLocks noGrp="1" noChangeArrowheads="1"/>
          </p:cNvSpPr>
          <p:nvPr>
            <p:ph type="title"/>
          </p:nvPr>
        </p:nvSpPr>
        <p:spPr/>
        <p:txBody>
          <a:bodyPr/>
          <a:lstStyle/>
          <a:p>
            <a:pPr eaLnBrk="1" hangingPunct="1"/>
            <a:r>
              <a:rPr lang="en-US"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the ultimate procedural injury case?</a:t>
            </a:r>
          </a:p>
          <a:p>
            <a:pPr eaLnBrk="1" hangingPunct="1"/>
            <a:r>
              <a:rPr lang="en-US" dirty="0" smtClean="0"/>
              <a:t>Does this opinion imply that there is standing for private claims against 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Comer v. Murphy Oil USA, Inc.</a:t>
            </a:r>
            <a:r>
              <a:rPr lang="en-US" dirty="0"/>
              <a:t>, 839 F. Supp. 2d 849 (S.D. Miss. 2012</a:t>
            </a:r>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Background</a:t>
            </a:r>
            <a:r>
              <a:rPr lang="en-US" dirty="0"/>
              <a:t>: Property owners brought action, individually and on behalf of all persons similarly situated, against oil companies, asserting public and private nuisance, trespass, and negligence claims based on oil companies' alleged release of by-products that increased global warming, led to development of conditions that formed hurricanes and resulted in higher insurance premiums, and caused sea level to rise. Oil companies filed motions to dismiss.</a:t>
            </a:r>
          </a:p>
          <a:p>
            <a:endParaRPr lang="en-US" smtClean="0"/>
          </a:p>
          <a:p>
            <a:r>
              <a:rPr lang="en-US" smtClean="0"/>
              <a:t>Holdings</a:t>
            </a:r>
            <a:r>
              <a:rPr lang="en-US" dirty="0"/>
              <a:t>: The District Court, Louis </a:t>
            </a:r>
            <a:r>
              <a:rPr lang="en-US" dirty="0" err="1"/>
              <a:t>Guirola</a:t>
            </a:r>
            <a:r>
              <a:rPr lang="en-US" dirty="0"/>
              <a:t>, Jr., Chief Judge, held that:</a:t>
            </a:r>
          </a:p>
          <a:p>
            <a:endParaRPr lang="en-US" dirty="0" smtClean="0"/>
          </a:p>
          <a:p>
            <a:r>
              <a:rPr lang="en-US" dirty="0" smtClean="0"/>
              <a:t>1 </a:t>
            </a:r>
            <a:r>
              <a:rPr lang="en-US" dirty="0"/>
              <a:t>doctrines of res judicata and collateral estoppel barred the action;</a:t>
            </a:r>
          </a:p>
          <a:p>
            <a:r>
              <a:rPr lang="en-US" dirty="0"/>
              <a:t>2 owners lacked standing to assert global warming claims;</a:t>
            </a:r>
          </a:p>
          <a:p>
            <a:r>
              <a:rPr lang="en-US" dirty="0"/>
              <a:t>3 owners' claims presented non-justiciable political questions;</a:t>
            </a:r>
          </a:p>
          <a:p>
            <a:r>
              <a:rPr lang="en-US" dirty="0"/>
              <a:t>4 the Clean Air Act preempted owners' state law claims;</a:t>
            </a:r>
          </a:p>
          <a:p>
            <a:r>
              <a:rPr lang="en-US" dirty="0"/>
              <a:t>5 Mississippi's savings statute did not apply so as to permit property owners to file new action asserting their time-barred claims;</a:t>
            </a:r>
          </a:p>
          <a:p>
            <a:r>
              <a:rPr lang="en-US" dirty="0"/>
              <a:t>6 owners' claims pertaining to future risk of more severe storms and loss of property were not vested; and</a:t>
            </a:r>
          </a:p>
          <a:p>
            <a:r>
              <a:rPr lang="en-US" dirty="0"/>
              <a:t>7 companies' emissions were too remote to be proximate cause of owners' damages.</a:t>
            </a:r>
          </a:p>
          <a:p>
            <a:r>
              <a:rPr lang="en-US" dirty="0"/>
              <a:t>Motions granted</a:t>
            </a:r>
            <a:r>
              <a:rPr lang="en-US" dirty="0" smtClean="0"/>
              <a: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21</a:t>
            </a:fld>
            <a:endParaRPr lang="en-US"/>
          </a:p>
        </p:txBody>
      </p:sp>
    </p:spTree>
    <p:extLst>
      <p:ext uri="{BB962C8B-B14F-4D97-AF65-F5344CB8AC3E}">
        <p14:creationId xmlns:p14="http://schemas.microsoft.com/office/powerpoint/2010/main" val="2263523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clear air act §7521(a)(1) require the EPA to issue regulations on? </a:t>
            </a:r>
            <a:endParaRPr lang="en-US" dirty="0"/>
          </a:p>
        </p:txBody>
      </p:sp>
      <p:sp>
        <p:nvSpPr>
          <p:cNvPr id="3" name="Content Placeholder 2"/>
          <p:cNvSpPr>
            <a:spLocks noGrp="1"/>
          </p:cNvSpPr>
          <p:nvPr>
            <p:ph idx="1"/>
          </p:nvPr>
        </p:nvSpPr>
        <p:spPr/>
        <p:txBody>
          <a:bodyPr/>
          <a:lstStyle/>
          <a:p>
            <a:r>
              <a:rPr lang="en-US" dirty="0"/>
              <a:t>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a:t>
            </a:r>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3</a:t>
            </a:fld>
            <a:endParaRPr lang="en-US"/>
          </a:p>
        </p:txBody>
      </p:sp>
    </p:spTree>
    <p:extLst>
      <p:ext uri="{BB962C8B-B14F-4D97-AF65-F5344CB8AC3E}">
        <p14:creationId xmlns:p14="http://schemas.microsoft.com/office/powerpoint/2010/main" val="4061182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What is the definition of pollutant in the act? </a:t>
            </a:r>
          </a:p>
        </p:txBody>
      </p:sp>
      <p:sp>
        <p:nvSpPr>
          <p:cNvPr id="6148" name="Rectangle 3"/>
          <p:cNvSpPr>
            <a:spLocks noGrp="1" noChangeArrowheads="1"/>
          </p:cNvSpPr>
          <p:nvPr>
            <p:ph type="body" idx="1"/>
          </p:nvPr>
        </p:nvSpPr>
        <p:spPr/>
        <p:txBody>
          <a:bodyPr/>
          <a:lstStyle/>
          <a:p>
            <a:pPr eaLnBrk="1" hangingPunct="1"/>
            <a:r>
              <a:rPr lang="en-US" smtClean="0"/>
              <a:t>[36] The Act defines "air pollutant" to include "any air pollution agent or combination of such agents, including any physical, chemical, biological, radioactive ... substance or matter which is emitted into or otherwise enters the ambient air." §7602(g). "Welfare" is also defined broadly: among other things, it includes "effects on ... weather ... and climate." §7602(h). </a:t>
            </a:r>
          </a:p>
          <a:p>
            <a:pPr eaLnBrk="1" hangingPunct="1"/>
            <a:r>
              <a:rPr lang="en-US" smtClean="0"/>
              <a:t>Can you be a polluter under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What was the National Climate Program Act of 1978? </a:t>
            </a:r>
          </a:p>
        </p:txBody>
      </p:sp>
      <p:sp>
        <p:nvSpPr>
          <p:cNvPr id="7172" name="Rectangle 3"/>
          <p:cNvSpPr>
            <a:spLocks noGrp="1" noChangeArrowheads="1"/>
          </p:cNvSpPr>
          <p:nvPr>
            <p:ph type="body" idx="1"/>
          </p:nvPr>
        </p:nvSpPr>
        <p:spPr/>
        <p:txBody>
          <a:bodyPr/>
          <a:lstStyle/>
          <a:p>
            <a:pPr eaLnBrk="1" hangingPunct="1"/>
            <a:r>
              <a:rPr lang="en-US" smtClean="0"/>
              <a:t>In 1978, Congress enacted the National Climate Program Act, 92 Stat. 601, which required the President to establish a program to "...assist the Nation and the world to understand and respond to natural and man-induced climate processes and their implications..."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"[n]ecessary actions must be identified and implemented in time to protect the climate." </a:t>
            </a:r>
          </a:p>
          <a:p>
            <a:pPr eaLnBrk="1" hangingPunct="1">
              <a:lnSpc>
                <a:spcPct val="80000"/>
              </a:lnSpc>
            </a:pPr>
            <a:r>
              <a:rPr lang="en-US" sz="2800" smtClean="0"/>
              <a:t>Who was president in 1987? Is this really a liberal plot?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What is the Kyoto Protocol?</a:t>
            </a:r>
          </a:p>
          <a:p>
            <a:pPr eaLnBrk="1" hangingPunct="1">
              <a:lnSpc>
                <a:spcPct val="90000"/>
              </a:lnSpc>
            </a:pPr>
            <a:r>
              <a:rPr lang="en-US" dirty="0" smtClean="0"/>
              <a:t>Why did the senate say it would reject it?</a:t>
            </a:r>
          </a:p>
          <a:p>
            <a:pPr lvl="1" eaLnBrk="1" hangingPunct="1">
              <a:lnSpc>
                <a:spcPct val="90000"/>
              </a:lnSpc>
            </a:pPr>
            <a:r>
              <a:rPr lang="en-US" dirty="0" smtClean="0"/>
              <a:t>Did it apply equally to all countries?</a:t>
            </a:r>
          </a:p>
          <a:p>
            <a:pPr eaLnBrk="1" hangingPunct="1">
              <a:lnSpc>
                <a:spcPct val="90000"/>
              </a:lnSpc>
            </a:pPr>
            <a:r>
              <a:rPr lang="en-US" dirty="0" smtClean="0"/>
              <a:t>What was Congress worried about?</a:t>
            </a:r>
          </a:p>
          <a:p>
            <a:pPr lvl="1" eaLnBrk="1" hangingPunct="1">
              <a:lnSpc>
                <a:spcPct val="90000"/>
              </a:lnSpc>
            </a:pPr>
            <a:r>
              <a:rPr lang="en-US" dirty="0" smtClean="0"/>
              <a:t>What is the potential economic consequence of the treaty for the US?</a:t>
            </a:r>
          </a:p>
          <a:p>
            <a:pPr eaLnBrk="1" hangingPunct="1">
              <a:lnSpc>
                <a:spcPct val="90000"/>
              </a:lnSpc>
            </a:pPr>
            <a:r>
              <a:rPr lang="en-US" dirty="0" smtClean="0"/>
              <a:t>Was this a partisan vote?</a:t>
            </a:r>
          </a:p>
          <a:p>
            <a:pPr lvl="1" eaLnBrk="1" hangingPunct="1">
              <a:lnSpc>
                <a:spcPct val="90000"/>
              </a:lnSpc>
            </a:pPr>
            <a:r>
              <a:rPr lang="en-US" dirty="0" smtClean="0"/>
              <a:t>Who was President? (1995)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200</TotalTime>
  <Words>1665</Words>
  <Application>Microsoft Office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Blends</vt:lpstr>
      <vt:lpstr>Massachusetts v. E.P.A., 127 S.Ct. 1438 (2007) </vt:lpstr>
      <vt:lpstr>Background</vt:lpstr>
      <vt:lpstr>What does the clear air act §7521(a)(1) require the EPA to issue regulations on? </vt:lpstr>
      <vt:lpstr>What is the definition of pollutant in the act? </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did the petition of October 20, 1999 ask the EPA to do? </vt:lpstr>
      <vt:lpstr>What had the EPA said about its authority over CO2 in the past? </vt:lpstr>
      <vt:lpstr>Did EPA seek public comment on the petition?</vt:lpstr>
      <vt:lpstr>What were EPA's two findings when it finally ruled on the petition in 2003? </vt:lpstr>
      <vt:lpstr>What was the EPA evidence of Congressional intent? </vt:lpstr>
      <vt:lpstr>Was there specific legislation on global atmospheric issues?</vt:lpstr>
      <vt:lpstr>How was this position strengthened by the political history of the Clean Air Act? </vt:lpstr>
      <vt:lpstr>Administrative Policy Rationale for the EPA Position</vt:lpstr>
      <vt:lpstr>Impact of Unilateral EPA Regs on Global Warming Treaties</vt:lpstr>
      <vt:lpstr>Is this a Political Question?</vt:lpstr>
      <vt:lpstr>What could EPA have done differently?</vt:lpstr>
      <vt:lpstr>Application to Private Suits</vt:lpstr>
      <vt:lpstr>Comer v. Murphy Oil USA, Inc., 839 F. Supp. 2d 849 (S.D. Miss. 2012)</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Richards</cp:lastModifiedBy>
  <cp:revision>90</cp:revision>
  <dcterms:created xsi:type="dcterms:W3CDTF">2009-10-27T12:28:23Z</dcterms:created>
  <dcterms:modified xsi:type="dcterms:W3CDTF">2014-03-06T12:57:25Z</dcterms:modified>
</cp:coreProperties>
</file>