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8"/>
  </p:notesMasterIdLst>
  <p:sldIdLst>
    <p:sldId id="354" r:id="rId2"/>
    <p:sldId id="434" r:id="rId3"/>
    <p:sldId id="433" r:id="rId4"/>
    <p:sldId id="386" r:id="rId5"/>
    <p:sldId id="387" r:id="rId6"/>
    <p:sldId id="388" r:id="rId7"/>
    <p:sldId id="389" r:id="rId8"/>
    <p:sldId id="390" r:id="rId9"/>
    <p:sldId id="391" r:id="rId10"/>
    <p:sldId id="392" r:id="rId11"/>
    <p:sldId id="396" r:id="rId12"/>
    <p:sldId id="393" r:id="rId13"/>
    <p:sldId id="394" r:id="rId14"/>
    <p:sldId id="395" r:id="rId15"/>
    <p:sldId id="415" r:id="rId16"/>
    <p:sldId id="418" r:id="rId17"/>
    <p:sldId id="417" r:id="rId18"/>
    <p:sldId id="429" r:id="rId19"/>
    <p:sldId id="416" r:id="rId20"/>
    <p:sldId id="401" r:id="rId21"/>
    <p:sldId id="405" r:id="rId22"/>
    <p:sldId id="406" r:id="rId23"/>
    <p:sldId id="403" r:id="rId24"/>
    <p:sldId id="430" r:id="rId25"/>
    <p:sldId id="431" r:id="rId26"/>
    <p:sldId id="420" r:id="rId27"/>
    <p:sldId id="421" r:id="rId28"/>
    <p:sldId id="422" r:id="rId29"/>
    <p:sldId id="423" r:id="rId30"/>
    <p:sldId id="424" r:id="rId31"/>
    <p:sldId id="432" r:id="rId32"/>
    <p:sldId id="425" r:id="rId33"/>
    <p:sldId id="426" r:id="rId34"/>
    <p:sldId id="427" r:id="rId35"/>
    <p:sldId id="428" r:id="rId36"/>
    <p:sldId id="436"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86410" autoAdjust="0"/>
  </p:normalViewPr>
  <p:slideViewPr>
    <p:cSldViewPr>
      <p:cViewPr varScale="1">
        <p:scale>
          <a:sx n="73" d="100"/>
          <a:sy n="73" d="100"/>
        </p:scale>
        <p:origin x="-84" y="-640"/>
      </p:cViewPr>
      <p:guideLst>
        <p:guide orient="horz" pos="2160"/>
        <p:guide pos="2880"/>
      </p:guideLst>
    </p:cSldViewPr>
  </p:slideViewPr>
  <p:outlineViewPr>
    <p:cViewPr>
      <p:scale>
        <a:sx n="33" d="100"/>
        <a:sy n="33" d="100"/>
      </p:scale>
      <p:origin x="0" y="1633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20.xml"/><Relationship Id="rId18" Type="http://schemas.openxmlformats.org/officeDocument/2006/relationships/slide" Target="slides/slide32.xml"/><Relationship Id="rId3" Type="http://schemas.openxmlformats.org/officeDocument/2006/relationships/slide" Target="slides/slide5.xml"/><Relationship Id="rId7" Type="http://schemas.openxmlformats.org/officeDocument/2006/relationships/slide" Target="slides/slide9.xml"/><Relationship Id="rId12" Type="http://schemas.openxmlformats.org/officeDocument/2006/relationships/slide" Target="slides/slide14.xml"/><Relationship Id="rId17" Type="http://schemas.openxmlformats.org/officeDocument/2006/relationships/slide" Target="slides/slide29.xml"/><Relationship Id="rId2" Type="http://schemas.openxmlformats.org/officeDocument/2006/relationships/slide" Target="slides/slide2.xml"/><Relationship Id="rId16" Type="http://schemas.openxmlformats.org/officeDocument/2006/relationships/slide" Target="slides/slide23.xml"/><Relationship Id="rId20" Type="http://schemas.openxmlformats.org/officeDocument/2006/relationships/slide" Target="slides/slide34.xml"/><Relationship Id="rId1" Type="http://schemas.openxmlformats.org/officeDocument/2006/relationships/slide" Target="slides/slide1.xml"/><Relationship Id="rId6" Type="http://schemas.openxmlformats.org/officeDocument/2006/relationships/slide" Target="slides/slide8.xml"/><Relationship Id="rId11" Type="http://schemas.openxmlformats.org/officeDocument/2006/relationships/slide" Target="slides/slide13.xml"/><Relationship Id="rId5" Type="http://schemas.openxmlformats.org/officeDocument/2006/relationships/slide" Target="slides/slide7.xml"/><Relationship Id="rId15" Type="http://schemas.openxmlformats.org/officeDocument/2006/relationships/slide" Target="slides/slide22.xml"/><Relationship Id="rId10" Type="http://schemas.openxmlformats.org/officeDocument/2006/relationships/slide" Target="slides/slide12.xml"/><Relationship Id="rId19" Type="http://schemas.openxmlformats.org/officeDocument/2006/relationships/slide" Target="slides/slide33.xml"/><Relationship Id="rId4" Type="http://schemas.openxmlformats.org/officeDocument/2006/relationships/slide" Target="slides/slide6.xml"/><Relationship Id="rId9" Type="http://schemas.openxmlformats.org/officeDocument/2006/relationships/slide" Target="slides/slide11.xml"/><Relationship Id="rId14" Type="http://schemas.openxmlformats.org/officeDocument/2006/relationships/slide" Target="slides/slide2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031FC4D-6393-4E22-83C0-BF07CA89D2EA}" type="slidenum">
              <a:rPr lang="en-US"/>
              <a:pPr>
                <a:defRPr/>
              </a:pPr>
              <a:t>‹#›</a:t>
            </a:fld>
            <a:endParaRPr lang="en-US"/>
          </a:p>
        </p:txBody>
      </p:sp>
    </p:spTree>
    <p:extLst>
      <p:ext uri="{BB962C8B-B14F-4D97-AF65-F5344CB8AC3E}">
        <p14:creationId xmlns:p14="http://schemas.microsoft.com/office/powerpoint/2010/main" val="6731882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96A556A-BE6E-4B02-B7B0-09A0514DE250}" type="slidenum">
              <a:rPr lang="en-US"/>
              <a:pPr>
                <a:defRPr/>
              </a:pPr>
              <a:t>‹#›</a:t>
            </a:fld>
            <a:endParaRPr lang="en-US"/>
          </a:p>
        </p:txBody>
      </p:sp>
    </p:spTree>
    <p:extLst>
      <p:ext uri="{BB962C8B-B14F-4D97-AF65-F5344CB8AC3E}">
        <p14:creationId xmlns:p14="http://schemas.microsoft.com/office/powerpoint/2010/main" val="613604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EC0A048-2D24-45A6-B4B1-F68B1F1E702B}" type="slidenum">
              <a:rPr lang="en-US"/>
              <a:pPr>
                <a:defRPr/>
              </a:pPr>
              <a:t>‹#›</a:t>
            </a:fld>
            <a:endParaRPr lang="en-US"/>
          </a:p>
        </p:txBody>
      </p:sp>
    </p:spTree>
    <p:extLst>
      <p:ext uri="{BB962C8B-B14F-4D97-AF65-F5344CB8AC3E}">
        <p14:creationId xmlns:p14="http://schemas.microsoft.com/office/powerpoint/2010/main" val="413092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B667CB2-544F-4A5E-B866-12C315D44CA9}" type="slidenum">
              <a:rPr lang="en-US"/>
              <a:pPr>
                <a:defRPr/>
              </a:pPr>
              <a:t>‹#›</a:t>
            </a:fld>
            <a:endParaRPr lang="en-US"/>
          </a:p>
        </p:txBody>
      </p:sp>
    </p:spTree>
    <p:extLst>
      <p:ext uri="{BB962C8B-B14F-4D97-AF65-F5344CB8AC3E}">
        <p14:creationId xmlns:p14="http://schemas.microsoft.com/office/powerpoint/2010/main" val="48138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B5FBD0C-456B-4089-8171-BBE4B2305EDC}" type="slidenum">
              <a:rPr lang="en-US"/>
              <a:pPr>
                <a:defRPr/>
              </a:pPr>
              <a:t>‹#›</a:t>
            </a:fld>
            <a:endParaRPr lang="en-US"/>
          </a:p>
        </p:txBody>
      </p:sp>
    </p:spTree>
    <p:extLst>
      <p:ext uri="{BB962C8B-B14F-4D97-AF65-F5344CB8AC3E}">
        <p14:creationId xmlns:p14="http://schemas.microsoft.com/office/powerpoint/2010/main" val="270241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C92382D-CA60-48AA-A521-4F2BFEEA7503}" type="slidenum">
              <a:rPr lang="en-US"/>
              <a:pPr>
                <a:defRPr/>
              </a:pPr>
              <a:t>‹#›</a:t>
            </a:fld>
            <a:endParaRPr lang="en-US"/>
          </a:p>
        </p:txBody>
      </p:sp>
    </p:spTree>
    <p:extLst>
      <p:ext uri="{BB962C8B-B14F-4D97-AF65-F5344CB8AC3E}">
        <p14:creationId xmlns:p14="http://schemas.microsoft.com/office/powerpoint/2010/main" val="2365883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3EF15B-F02A-4902-896A-F30F0F6746A9}" type="slidenum">
              <a:rPr lang="en-US"/>
              <a:pPr>
                <a:defRPr/>
              </a:pPr>
              <a:t>‹#›</a:t>
            </a:fld>
            <a:endParaRPr lang="en-US"/>
          </a:p>
        </p:txBody>
      </p:sp>
    </p:spTree>
    <p:extLst>
      <p:ext uri="{BB962C8B-B14F-4D97-AF65-F5344CB8AC3E}">
        <p14:creationId xmlns:p14="http://schemas.microsoft.com/office/powerpoint/2010/main" val="312195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DA7359F-7341-4457-94A1-5743D137423C}" type="slidenum">
              <a:rPr lang="en-US"/>
              <a:pPr>
                <a:defRPr/>
              </a:pPr>
              <a:t>‹#›</a:t>
            </a:fld>
            <a:endParaRPr lang="en-US"/>
          </a:p>
        </p:txBody>
      </p:sp>
    </p:spTree>
    <p:extLst>
      <p:ext uri="{BB962C8B-B14F-4D97-AF65-F5344CB8AC3E}">
        <p14:creationId xmlns:p14="http://schemas.microsoft.com/office/powerpoint/2010/main" val="322307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6B4DDDD-EAEF-45C5-ABC0-3FFB88E86C6A}" type="slidenum">
              <a:rPr lang="en-US"/>
              <a:pPr>
                <a:defRPr/>
              </a:pPr>
              <a:t>‹#›</a:t>
            </a:fld>
            <a:endParaRPr lang="en-US"/>
          </a:p>
        </p:txBody>
      </p:sp>
    </p:spTree>
    <p:extLst>
      <p:ext uri="{BB962C8B-B14F-4D97-AF65-F5344CB8AC3E}">
        <p14:creationId xmlns:p14="http://schemas.microsoft.com/office/powerpoint/2010/main" val="352781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151FE32-BE3E-4F16-AC85-FECCBFD1D4A1}" type="slidenum">
              <a:rPr lang="en-US"/>
              <a:pPr>
                <a:defRPr/>
              </a:pPr>
              <a:t>‹#›</a:t>
            </a:fld>
            <a:endParaRPr lang="en-US"/>
          </a:p>
        </p:txBody>
      </p:sp>
    </p:spTree>
    <p:extLst>
      <p:ext uri="{BB962C8B-B14F-4D97-AF65-F5344CB8AC3E}">
        <p14:creationId xmlns:p14="http://schemas.microsoft.com/office/powerpoint/2010/main" val="1060982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3505728-0CEA-40CC-86EB-8D42B61BEC9B}" type="slidenum">
              <a:rPr lang="en-US"/>
              <a:pPr>
                <a:defRPr/>
              </a:pPr>
              <a:t>‹#›</a:t>
            </a:fld>
            <a:endParaRPr lang="en-US"/>
          </a:p>
        </p:txBody>
      </p:sp>
    </p:spTree>
    <p:extLst>
      <p:ext uri="{BB962C8B-B14F-4D97-AF65-F5344CB8AC3E}">
        <p14:creationId xmlns:p14="http://schemas.microsoft.com/office/powerpoint/2010/main" val="411756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2F9E6C9-E5DC-4EFB-9D4C-7A49934A56BD}" type="slidenum">
              <a:rPr lang="en-US"/>
              <a:pPr>
                <a:defRPr/>
              </a:pPr>
              <a:t>‹#›</a:t>
            </a:fld>
            <a:endParaRPr lang="en-US"/>
          </a:p>
        </p:txBody>
      </p:sp>
    </p:spTree>
    <p:extLst>
      <p:ext uri="{BB962C8B-B14F-4D97-AF65-F5344CB8AC3E}">
        <p14:creationId xmlns:p14="http://schemas.microsoft.com/office/powerpoint/2010/main" val="174922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AC2FED1-2ADB-4E37-9922-752360EB8F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a:t>
            </a:r>
          </a:p>
        </p:txBody>
      </p:sp>
      <p:sp>
        <p:nvSpPr>
          <p:cNvPr id="3075" name="Rectangle 3"/>
          <p:cNvSpPr>
            <a:spLocks noGrp="1" noChangeArrowheads="1"/>
          </p:cNvSpPr>
          <p:nvPr>
            <p:ph type="subTitle" idx="1"/>
          </p:nvPr>
        </p:nvSpPr>
        <p:spPr/>
        <p:txBody>
          <a:bodyPr/>
          <a:lstStyle/>
          <a:p>
            <a:pPr eaLnBrk="1" hangingPunct="1"/>
            <a:r>
              <a:rPr lang="en-US" dirty="0" smtClean="0"/>
              <a:t>Part III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3C7CFF-AF69-4AA4-82C9-34A1E26CEDF5}" type="slidenum">
              <a:rPr lang="en-US" smtClean="0"/>
              <a:pPr/>
              <a:t>10</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Substantial Evidence - Informal Adjudications and Rulemaking</a:t>
            </a:r>
          </a:p>
        </p:txBody>
      </p:sp>
      <p:sp>
        <p:nvSpPr>
          <p:cNvPr id="26628" name="Rectangle 3"/>
          <p:cNvSpPr>
            <a:spLocks noGrp="1" noChangeArrowheads="1"/>
          </p:cNvSpPr>
          <p:nvPr>
            <p:ph type="body" idx="1"/>
          </p:nvPr>
        </p:nvSpPr>
        <p:spPr/>
        <p:txBody>
          <a:bodyPr/>
          <a:lstStyle/>
          <a:p>
            <a:pPr eaLnBrk="1" hangingPunct="1"/>
            <a:r>
              <a:rPr lang="en-US" smtClean="0"/>
              <a:t>706(2)(A)</a:t>
            </a:r>
          </a:p>
          <a:p>
            <a:pPr lvl="1" eaLnBrk="1" hangingPunct="1"/>
            <a:r>
              <a:rPr lang="en-US" smtClean="0"/>
              <a:t>Arbitrary and capricious or abuse of discretion</a:t>
            </a:r>
          </a:p>
          <a:p>
            <a:pPr lvl="1" eaLnBrk="1" hangingPunct="1"/>
            <a:r>
              <a:rPr lang="en-US" smtClean="0"/>
              <a:t>Same assessment of reasonableness as 706(2)(E), so the result is about the same as the substantial evidence test used for formal proceedings</a:t>
            </a:r>
          </a:p>
          <a:p>
            <a:pPr eaLnBrk="1" hangingPunct="1"/>
            <a:r>
              <a:rPr lang="en-US" smtClean="0"/>
              <a:t>This is the most common standard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3753F0B-6E42-431F-94EA-2B66E9DE161F}" type="slidenum">
              <a:rPr lang="en-US" smtClean="0"/>
              <a:pPr/>
              <a:t>11</a:t>
            </a:fld>
            <a:endParaRPr lang="en-US" smtClean="0"/>
          </a:p>
        </p:txBody>
      </p:sp>
      <p:sp>
        <p:nvSpPr>
          <p:cNvPr id="30723" name="Rectangle 2"/>
          <p:cNvSpPr>
            <a:spLocks noGrp="1" noChangeArrowheads="1"/>
          </p:cNvSpPr>
          <p:nvPr>
            <p:ph type="title"/>
          </p:nvPr>
        </p:nvSpPr>
        <p:spPr/>
        <p:txBody>
          <a:bodyPr/>
          <a:lstStyle/>
          <a:p>
            <a:pPr eaLnBrk="1" hangingPunct="1"/>
            <a:r>
              <a:rPr lang="en-US" i="1" dirty="0" smtClean="0"/>
              <a:t>Substantial Evidence - Universal Camera v. NLRB</a:t>
            </a:r>
            <a:r>
              <a:rPr lang="en-US" dirty="0" smtClean="0"/>
              <a:t>, 340 US 474 (1951)</a:t>
            </a:r>
          </a:p>
        </p:txBody>
      </p:sp>
      <p:sp>
        <p:nvSpPr>
          <p:cNvPr id="30724" name="Rectangle 3"/>
          <p:cNvSpPr>
            <a:spLocks noGrp="1" noChangeArrowheads="1"/>
          </p:cNvSpPr>
          <p:nvPr>
            <p:ph type="body" idx="1"/>
          </p:nvPr>
        </p:nvSpPr>
        <p:spPr/>
        <p:txBody>
          <a:bodyPr>
            <a:normAutofit fontScale="85000" lnSpcReduction="20000"/>
          </a:bodyPr>
          <a:lstStyle/>
          <a:p>
            <a:pPr eaLnBrk="1" hangingPunct="1"/>
            <a:r>
              <a:rPr lang="en-US" dirty="0"/>
              <a:t>it is ‘‘such relevant evidence as a reasonable mind might accept as adequate to support a conclusion’’; it is evidence sufficient to withstand a motion for a directed verdict. It is a less rigorous standard than ‘‘clearly erroneous,’’ the standard by which appellate courts review factual findings made by a trial judge. It is more rigorous than ‘‘no basis in fact.’’ </a:t>
            </a:r>
            <a:r>
              <a:rPr lang="en-US" i="1" u="sng" dirty="0"/>
              <a:t>The agency’s ‘‘findings are entitled to respect, but they must nonetheless be set aside when the record before a [court] clearly precludes the [agency’s] decision from being justified by a fair estimate of the worth of the testimony of witnesses or its informed judgment on matters within its special competence or both. . . .’’</a:t>
            </a:r>
            <a:endParaRPr lang="en-US" i="1" u="sng"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52A9F9-FF59-4BFA-ADAB-69D9D35D79ED}" type="slidenum">
              <a:rPr lang="en-US" smtClean="0"/>
              <a:pPr/>
              <a:t>12</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Some Evidence</a:t>
            </a:r>
          </a:p>
        </p:txBody>
      </p:sp>
      <p:sp>
        <p:nvSpPr>
          <p:cNvPr id="27652" name="Rectangle 3"/>
          <p:cNvSpPr>
            <a:spLocks noGrp="1" noChangeArrowheads="1"/>
          </p:cNvSpPr>
          <p:nvPr>
            <p:ph type="body" idx="1"/>
          </p:nvPr>
        </p:nvSpPr>
        <p:spPr/>
        <p:txBody>
          <a:bodyPr/>
          <a:lstStyle/>
          <a:p>
            <a:pPr eaLnBrk="1" hangingPunct="1"/>
            <a:r>
              <a:rPr lang="en-US" smtClean="0"/>
              <a:t>Scintilla test</a:t>
            </a:r>
          </a:p>
          <a:p>
            <a:pPr eaLnBrk="1" hangingPunct="1"/>
            <a:r>
              <a:rPr lang="en-US" smtClean="0"/>
              <a:t>The agency needs to show even less than in the substantial evidence standard</a:t>
            </a:r>
          </a:p>
          <a:p>
            <a:pPr eaLnBrk="1" hangingPunct="1"/>
            <a:r>
              <a:rPr lang="en-US" smtClean="0"/>
              <a:t>Only limited use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A166353-5260-4002-A3E3-45374C792FAB}" type="slidenum">
              <a:rPr lang="en-US" smtClean="0"/>
              <a:pPr/>
              <a:t>13</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Facts Not Reviewable At All</a:t>
            </a:r>
          </a:p>
        </p:txBody>
      </p:sp>
      <p:sp>
        <p:nvSpPr>
          <p:cNvPr id="28676" name="Rectangle 3"/>
          <p:cNvSpPr>
            <a:spLocks noGrp="1" noChangeArrowheads="1"/>
          </p:cNvSpPr>
          <p:nvPr>
            <p:ph type="body" idx="1"/>
          </p:nvPr>
        </p:nvSpPr>
        <p:spPr/>
        <p:txBody>
          <a:bodyPr/>
          <a:lstStyle/>
          <a:p>
            <a:pPr eaLnBrk="1" hangingPunct="1"/>
            <a:r>
              <a:rPr lang="en-US" smtClean="0"/>
              <a:t>Congress can prevent certain types of judicial review</a:t>
            </a:r>
          </a:p>
          <a:p>
            <a:pPr lvl="1" eaLnBrk="1" hangingPunct="1"/>
            <a:r>
              <a:rPr lang="en-US" smtClean="0"/>
              <a:t>Compensation decisions under the Smallpox Vaccine Compensation Act are not reviewable</a:t>
            </a:r>
          </a:p>
          <a:p>
            <a:pPr eaLnBrk="1" hangingPunct="1"/>
            <a:r>
              <a:rPr lang="en-US" smtClean="0"/>
              <a:t>Enabling law is always reviewable unless Congress has taken away the court's subject matter jurisdiction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8FC2B84-04E2-4833-A197-5272459AEE41}" type="slidenum">
              <a:rPr lang="en-US" smtClean="0"/>
              <a:pPr/>
              <a:t>14</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What if the Court thinks the Agency's Policy Choice is Wrong?</a:t>
            </a:r>
          </a:p>
        </p:txBody>
      </p:sp>
      <p:sp>
        <p:nvSpPr>
          <p:cNvPr id="29700" name="Rectangle 3"/>
          <p:cNvSpPr>
            <a:spLocks noGrp="1" noChangeArrowheads="1"/>
          </p:cNvSpPr>
          <p:nvPr>
            <p:ph type="body" idx="1"/>
          </p:nvPr>
        </p:nvSpPr>
        <p:spPr/>
        <p:txBody>
          <a:bodyPr/>
          <a:lstStyle/>
          <a:p>
            <a:pPr eaLnBrk="1" hangingPunct="1">
              <a:lnSpc>
                <a:spcPct val="80000"/>
              </a:lnSpc>
            </a:pPr>
            <a:r>
              <a:rPr lang="en-US" sz="2800" smtClean="0"/>
              <a:t>Should the court defer to findings which it believes are clearly erroneous, but are supported by substantial evidence?</a:t>
            </a:r>
          </a:p>
          <a:p>
            <a:pPr lvl="1" eaLnBrk="1" hangingPunct="1">
              <a:lnSpc>
                <a:spcPct val="80000"/>
              </a:lnSpc>
            </a:pPr>
            <a:r>
              <a:rPr lang="en-US" sz="2800" smtClean="0"/>
              <a:t>Why is this consistent with the political control of agencies?</a:t>
            </a:r>
          </a:p>
          <a:p>
            <a:pPr lvl="1" eaLnBrk="1" hangingPunct="1">
              <a:lnSpc>
                <a:spcPct val="80000"/>
              </a:lnSpc>
            </a:pPr>
            <a:r>
              <a:rPr lang="en-US" sz="2800" smtClean="0"/>
              <a:t>When the legislature gives the agency the power, it is also saying that it only wants agency decisions overturned in the most serious cases</a:t>
            </a:r>
          </a:p>
          <a:p>
            <a:pPr eaLnBrk="1" hangingPunct="1">
              <a:lnSpc>
                <a:spcPct val="80000"/>
              </a:lnSpc>
            </a:pPr>
            <a:r>
              <a:rPr lang="en-US" sz="2800" smtClean="0"/>
              <a:t>Courts have different political views than agencies and thus they should be esp. careful about reversing agency decisions.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Agency/ALJ</a:t>
            </a:r>
            <a:r>
              <a:rPr lang="en-US" baseline="0" dirty="0" smtClean="0"/>
              <a:t> Conflicts</a:t>
            </a:r>
            <a:endParaRPr lang="en-US" dirty="0"/>
          </a:p>
        </p:txBody>
      </p:sp>
      <p:sp>
        <p:nvSpPr>
          <p:cNvPr id="3" name="Content Placeholder 2"/>
          <p:cNvSpPr>
            <a:spLocks noGrp="1"/>
          </p:cNvSpPr>
          <p:nvPr>
            <p:ph idx="1"/>
          </p:nvPr>
        </p:nvSpPr>
        <p:spPr/>
        <p:txBody>
          <a:bodyPr>
            <a:normAutofit lnSpcReduction="10000"/>
          </a:bodyPr>
          <a:lstStyle/>
          <a:p>
            <a:r>
              <a:rPr lang="en-US" dirty="0" smtClean="0"/>
              <a:t>Assume there is a hearing before an ALJ, the ALJ prepares a recommended opinion, and the agency wants to overrule the ALJ.</a:t>
            </a:r>
          </a:p>
          <a:p>
            <a:r>
              <a:rPr lang="en-US" dirty="0" smtClean="0"/>
              <a:t>May the agency substitute its decision for that of the ALJ?</a:t>
            </a:r>
          </a:p>
          <a:p>
            <a:pPr lvl="1"/>
            <a:r>
              <a:rPr lang="en-US" dirty="0" smtClean="0"/>
              <a:t>Why is the agency in a different position than the court when reconsidering an ALJ decision?</a:t>
            </a:r>
          </a:p>
          <a:p>
            <a:r>
              <a:rPr lang="en-US" dirty="0" smtClean="0"/>
              <a:t>What</a:t>
            </a:r>
            <a:r>
              <a:rPr lang="en-US" baseline="0" dirty="0" smtClean="0"/>
              <a:t> must the agency do when it wants to overrule an ALJ?</a:t>
            </a:r>
          </a:p>
          <a:p>
            <a:pPr lvl="1"/>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15</a:t>
            </a:fld>
            <a:endParaRPr lang="en-US"/>
          </a:p>
        </p:txBody>
      </p:sp>
    </p:spTree>
    <p:extLst>
      <p:ext uri="{BB962C8B-B14F-4D97-AF65-F5344CB8AC3E}">
        <p14:creationId xmlns:p14="http://schemas.microsoft.com/office/powerpoint/2010/main" val="2222723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ALJ Expertise</a:t>
            </a:r>
            <a:endParaRPr lang="en-US" dirty="0"/>
          </a:p>
        </p:txBody>
      </p:sp>
      <p:sp>
        <p:nvSpPr>
          <p:cNvPr id="3" name="Content Placeholder 2"/>
          <p:cNvSpPr>
            <a:spLocks noGrp="1"/>
          </p:cNvSpPr>
          <p:nvPr>
            <p:ph idx="1"/>
          </p:nvPr>
        </p:nvSpPr>
        <p:spPr/>
        <p:txBody>
          <a:bodyPr>
            <a:normAutofit fontScale="92500" lnSpcReduction="10000"/>
          </a:bodyPr>
          <a:lstStyle/>
          <a:p>
            <a:r>
              <a:rPr lang="en-US" baseline="0" dirty="0" smtClean="0"/>
              <a:t>Which ALJ decisions are entitled to the most deference?</a:t>
            </a:r>
          </a:p>
          <a:p>
            <a:pPr lvl="1"/>
            <a:r>
              <a:rPr lang="en-US" dirty="0" smtClean="0"/>
              <a:t>Can the agency really reevaluate witness credibility decisions by the ALJ? </a:t>
            </a:r>
            <a:endParaRPr lang="en-US" baseline="0" dirty="0" smtClean="0"/>
          </a:p>
          <a:p>
            <a:r>
              <a:rPr lang="en-US" baseline="0" dirty="0" smtClean="0"/>
              <a:t>What ALJ decisions are entitled to the least deference?</a:t>
            </a:r>
          </a:p>
          <a:p>
            <a:r>
              <a:rPr lang="en-US" dirty="0" smtClean="0"/>
              <a:t>In the firing of the union organizer caught smoking, why would evidence of an anti-smoking policy and enforcement reduce the deference to the ALJ’s determination of credibility of the witnesses?</a:t>
            </a:r>
            <a:endParaRPr lang="en-US" baseline="0"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16</a:t>
            </a:fld>
            <a:endParaRPr lang="en-US"/>
          </a:p>
        </p:txBody>
      </p:sp>
    </p:spTree>
    <p:extLst>
      <p:ext uri="{BB962C8B-B14F-4D97-AF65-F5344CB8AC3E}">
        <p14:creationId xmlns:p14="http://schemas.microsoft.com/office/powerpoint/2010/main" val="1960963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O’Leary v. Brown-Pacific-</a:t>
            </a:r>
            <a:r>
              <a:rPr lang="en-US" i="1" dirty="0" err="1" smtClean="0"/>
              <a:t>Maxon</a:t>
            </a:r>
            <a:r>
              <a:rPr lang="en-US" i="1" dirty="0" smtClean="0"/>
              <a:t>,</a:t>
            </a:r>
            <a:r>
              <a:rPr lang="en-US" dirty="0" smtClean="0"/>
              <a:t> 340 U.S. 504 (1951)</a:t>
            </a:r>
            <a:endParaRPr lang="en-US" dirty="0"/>
          </a:p>
        </p:txBody>
      </p:sp>
      <p:sp>
        <p:nvSpPr>
          <p:cNvPr id="3" name="Content Placeholder 2"/>
          <p:cNvSpPr>
            <a:spLocks noGrp="1"/>
          </p:cNvSpPr>
          <p:nvPr>
            <p:ph idx="1"/>
          </p:nvPr>
        </p:nvSpPr>
        <p:spPr/>
        <p:txBody>
          <a:bodyPr>
            <a:normAutofit/>
          </a:bodyPr>
          <a:lstStyle/>
          <a:p>
            <a:r>
              <a:rPr lang="en-US" dirty="0" smtClean="0"/>
              <a:t>Was a worker within course and scope of employment when he drowned trying to save a foundering swimmer?</a:t>
            </a:r>
          </a:p>
          <a:p>
            <a:r>
              <a:rPr lang="en-US" dirty="0" smtClean="0"/>
              <a:t>Were there any disputed facts?</a:t>
            </a:r>
          </a:p>
          <a:p>
            <a:r>
              <a:rPr lang="en-US" dirty="0" smtClean="0"/>
              <a:t>Is this a legal question, entitled to less deference, or a factual one, entitled to more deference?</a:t>
            </a:r>
          </a:p>
          <a:p>
            <a:endParaRPr lang="en-US"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17</a:t>
            </a:fld>
            <a:endParaRPr lang="en-US"/>
          </a:p>
        </p:txBody>
      </p:sp>
    </p:spTree>
    <p:extLst>
      <p:ext uri="{BB962C8B-B14F-4D97-AF65-F5344CB8AC3E}">
        <p14:creationId xmlns:p14="http://schemas.microsoft.com/office/powerpoint/2010/main" val="291403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Frankfurter’s Hybrid</a:t>
            </a:r>
            <a:r>
              <a:rPr lang="en-US" baseline="0" dirty="0" smtClean="0"/>
              <a:t> Decision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only serves to illustrate once more the variety of ascertainments covered by the blanket term ‘‘fact.’’ Here of course it does not connote a simple, external, physical event as to which there is conflicting testimony. The conclusion concerns a combination of happenings and the inferences drawn from them. In part at least, the inferences presuppose applicable standards for assessing the simple, external facts. Yet the standards are not so severable from the experience of industry nor of such a nature as to be peculiarly appropriate for independent judicial ascertainment as ‘‘questions of law.’’</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18</a:t>
            </a:fld>
            <a:endParaRPr lang="en-US"/>
          </a:p>
        </p:txBody>
      </p:sp>
    </p:spTree>
    <p:extLst>
      <p:ext uri="{BB962C8B-B14F-4D97-AF65-F5344CB8AC3E}">
        <p14:creationId xmlns:p14="http://schemas.microsoft.com/office/powerpoint/2010/main" val="1179654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NLRB v. Bell Aerospace Co.</a:t>
            </a:r>
            <a:r>
              <a:rPr lang="en-US" dirty="0" smtClean="0"/>
              <a:t>, 416 U.S. 267 (1974)</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Company refuses to bargain with buyers, saying they are managers.</a:t>
            </a:r>
          </a:p>
          <a:p>
            <a:r>
              <a:rPr lang="en-US" dirty="0" smtClean="0"/>
              <a:t>Agency</a:t>
            </a:r>
            <a:r>
              <a:rPr lang="en-US" baseline="0" dirty="0" smtClean="0"/>
              <a:t> finds that only managers whose interests align with the company are exempted from unionization.</a:t>
            </a:r>
          </a:p>
          <a:p>
            <a:r>
              <a:rPr lang="en-US" dirty="0" smtClean="0"/>
              <a:t>The court overruled the agency, holding that the law exempted all managers.</a:t>
            </a:r>
          </a:p>
          <a:p>
            <a:pPr lvl="1"/>
            <a:r>
              <a:rPr lang="en-US" dirty="0" smtClean="0"/>
              <a:t>Why no substantial evidence review and </a:t>
            </a:r>
            <a:r>
              <a:rPr lang="en-US" i="1" dirty="0" smtClean="0"/>
              <a:t>Hearst/</a:t>
            </a:r>
            <a:r>
              <a:rPr lang="en-US" dirty="0" smtClean="0"/>
              <a:t> </a:t>
            </a:r>
            <a:r>
              <a:rPr lang="en-US" i="1" dirty="0" smtClean="0"/>
              <a:t>Chevron</a:t>
            </a:r>
            <a:r>
              <a:rPr lang="en-US" dirty="0" smtClean="0"/>
              <a:t> deference?</a:t>
            </a:r>
          </a:p>
          <a:p>
            <a:pPr lvl="1"/>
            <a:r>
              <a:rPr lang="en-US" dirty="0" smtClean="0"/>
              <a:t>How might the agency still get deference on the remand to determine whether buyers are managers?</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19</a:t>
            </a:fld>
            <a:endParaRPr lang="en-US"/>
          </a:p>
        </p:txBody>
      </p:sp>
    </p:spTree>
    <p:extLst>
      <p:ext uri="{BB962C8B-B14F-4D97-AF65-F5344CB8AC3E}">
        <p14:creationId xmlns:p14="http://schemas.microsoft.com/office/powerpoint/2010/main" val="366162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BFC386-861D-4AFA-8A75-355C1AA54DEC}" type="slidenum">
              <a:rPr lang="en-US" smtClean="0"/>
              <a:pPr/>
              <a:t>2</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ABA Adlaw Conference 2008 - Justice Garland, 2nd Cir, on Chevron:</a:t>
            </a:r>
          </a:p>
        </p:txBody>
      </p:sp>
      <p:sp>
        <p:nvSpPr>
          <p:cNvPr id="19460" name="Rectangle 3"/>
          <p:cNvSpPr>
            <a:spLocks noGrp="1" noChangeArrowheads="1"/>
          </p:cNvSpPr>
          <p:nvPr>
            <p:ph type="body" idx="1"/>
          </p:nvPr>
        </p:nvSpPr>
        <p:spPr/>
        <p:txBody>
          <a:bodyPr/>
          <a:lstStyle/>
          <a:p>
            <a:pPr eaLnBrk="1" hangingPunct="1"/>
            <a:r>
              <a:rPr lang="en-US" dirty="0" smtClean="0"/>
              <a:t>If you have an ambiguous statute, and need </a:t>
            </a:r>
            <a:r>
              <a:rPr lang="en-US" i="1" dirty="0" smtClean="0"/>
              <a:t>Chevron</a:t>
            </a:r>
            <a:r>
              <a:rPr lang="en-US" dirty="0" smtClean="0"/>
              <a:t> deference, do not say that the interpretation is clear and there is no other way to construe the law. Say it is ambiguous and you are making a reasonable interpretation based on your knowledge of the statute and the regulatory circumstances.</a:t>
            </a:r>
          </a:p>
        </p:txBody>
      </p:sp>
    </p:spTree>
    <p:extLst>
      <p:ext uri="{BB962C8B-B14F-4D97-AF65-F5344CB8AC3E}">
        <p14:creationId xmlns:p14="http://schemas.microsoft.com/office/powerpoint/2010/main" val="1003253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7FFA3C1-5096-4C16-BCBF-E2353D5D94A5}" type="slidenum">
              <a:rPr lang="en-US" smtClean="0"/>
              <a:pPr/>
              <a:t>20</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Cabining Arbitrary and Capricious Review</a:t>
            </a:r>
          </a:p>
        </p:txBody>
      </p:sp>
      <p:sp>
        <p:nvSpPr>
          <p:cNvPr id="33796"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dirty="0"/>
              <a:t>Old definition</a:t>
            </a:r>
          </a:p>
          <a:p>
            <a:pPr lvl="1" eaLnBrk="1" hangingPunct="1">
              <a:lnSpc>
                <a:spcPct val="90000"/>
              </a:lnSpc>
            </a:pPr>
            <a:r>
              <a:rPr lang="en-US" dirty="0"/>
              <a:t>Highly deferential to the agency</a:t>
            </a:r>
          </a:p>
          <a:p>
            <a:pPr lvl="1" eaLnBrk="1" hangingPunct="1">
              <a:lnSpc>
                <a:spcPct val="90000"/>
              </a:lnSpc>
            </a:pPr>
            <a:r>
              <a:rPr lang="en-US" dirty="0"/>
              <a:t>Same as rational relationship test in constitutional law</a:t>
            </a:r>
          </a:p>
          <a:p>
            <a:pPr eaLnBrk="1" hangingPunct="1">
              <a:lnSpc>
                <a:spcPct val="90000"/>
              </a:lnSpc>
            </a:pPr>
            <a:r>
              <a:rPr lang="en-US" dirty="0"/>
              <a:t>Citizens to Preserve Overton Park, Inc. v. Volpe, 401 U.S. 402 (1971) </a:t>
            </a:r>
          </a:p>
          <a:p>
            <a:pPr lvl="1" eaLnBrk="1" hangingPunct="1">
              <a:lnSpc>
                <a:spcPct val="90000"/>
              </a:lnSpc>
            </a:pPr>
            <a:r>
              <a:rPr lang="en-US" dirty="0"/>
              <a:t>Added the notion of looking at the administrative record before the agency</a:t>
            </a:r>
          </a:p>
          <a:p>
            <a:pPr lvl="1" eaLnBrk="1" hangingPunct="1">
              <a:lnSpc>
                <a:spcPct val="90000"/>
              </a:lnSpc>
            </a:pPr>
            <a:r>
              <a:rPr lang="en-US" i="1" dirty="0"/>
              <a:t>‘‘a substantial inquiry,’’ ‘‘a thorough, probing, in-depth review, and [a] searching and careful [inquiry into the facts].’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117298-5E09-4F4D-9A22-E94EFA86059C}" type="slidenum">
              <a:rPr lang="en-US" smtClean="0"/>
              <a:pPr/>
              <a:t>21</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"Hard Look" - </a:t>
            </a:r>
            <a:r>
              <a:rPr lang="en-US" i="1" dirty="0" smtClean="0"/>
              <a:t>National Lime Assn. v. EPA</a:t>
            </a:r>
            <a:r>
              <a:rPr lang="en-US" dirty="0" smtClean="0"/>
              <a:t>, 627 F.2d 416, 453 (D.C. Cir. 1980) </a:t>
            </a:r>
          </a:p>
        </p:txBody>
      </p:sp>
      <p:sp>
        <p:nvSpPr>
          <p:cNvPr id="37892" name="Rectangle 3"/>
          <p:cNvSpPr>
            <a:spLocks noGrp="1" noChangeArrowheads="1"/>
          </p:cNvSpPr>
          <p:nvPr>
            <p:ph type="body" idx="1"/>
          </p:nvPr>
        </p:nvSpPr>
        <p:spPr/>
        <p:txBody>
          <a:bodyPr/>
          <a:lstStyle/>
          <a:p>
            <a:pPr eaLnBrk="1" hangingPunct="1">
              <a:lnSpc>
                <a:spcPct val="90000"/>
              </a:lnSpc>
            </a:pPr>
            <a:r>
              <a:rPr lang="en-US" sz="2400" dirty="0" smtClean="0"/>
              <a:t>[judicial review should] evince a concern that variables be accounted for, that the representativeness of test conditions be ascertained, that the validity of tests be assured and the statistical significance of results determined. Collectively, these concerns have sometimes been expressed as a need for “reasoned decision-making.” . . . However expressed, these more substantive concerns have been coupled with a requirement that assumptions be stated, that process be revealed, that the rejection of alternate theories or abandonment of alternate course of action be explained and that the rationale for the ultimate decision be set forth in a manner which permits the . . . courts to exercise their statutory responsibility upon review.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EA2064-E0CF-4501-927D-4F731DA8C3AD}" type="slidenum">
              <a:rPr lang="en-US" smtClean="0"/>
              <a:pPr/>
              <a:t>22</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Hard Look at What?</a:t>
            </a:r>
          </a:p>
        </p:txBody>
      </p:sp>
      <p:sp>
        <p:nvSpPr>
          <p:cNvPr id="38916"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The courts cannot use hard look to change the underlying requirement that they defer to agency decisionmaking on facts and policy.</a:t>
            </a:r>
          </a:p>
          <a:p>
            <a:pPr eaLnBrk="1" hangingPunct="1">
              <a:lnSpc>
                <a:spcPct val="90000"/>
              </a:lnSpc>
            </a:pPr>
            <a:r>
              <a:rPr lang="en-US" dirty="0" smtClean="0"/>
              <a:t>Hard look analysis requires agencies to make sure that the record for the case provides a clear basis for their </a:t>
            </a:r>
            <a:r>
              <a:rPr lang="en-US" dirty="0" err="1" smtClean="0"/>
              <a:t>factfinding</a:t>
            </a:r>
            <a:r>
              <a:rPr lang="en-US" smtClean="0"/>
              <a:t> </a:t>
            </a:r>
            <a:r>
              <a:rPr lang="en-US" dirty="0" smtClean="0"/>
              <a:t>and their policy decisions.</a:t>
            </a:r>
          </a:p>
          <a:p>
            <a:pPr eaLnBrk="1" hangingPunct="1">
              <a:lnSpc>
                <a:spcPct val="90000"/>
              </a:lnSpc>
            </a:pPr>
            <a:r>
              <a:rPr lang="en-US" dirty="0" smtClean="0"/>
              <a:t>The court cannot change the decision, but it can require the agency to provide better support for its decisions.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0CB04F-9DA0-4A0A-8C29-5B3D10B83097}" type="slidenum">
              <a:rPr lang="en-US" smtClean="0"/>
              <a:pPr/>
              <a:t>23</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When Should the Court Allow the Record to be Supplemented by the Agency?</a:t>
            </a:r>
          </a:p>
        </p:txBody>
      </p:sp>
      <p:sp>
        <p:nvSpPr>
          <p:cNvPr id="35844" name="Rectangle 3"/>
          <p:cNvSpPr>
            <a:spLocks noGrp="1" noChangeArrowheads="1"/>
          </p:cNvSpPr>
          <p:nvPr>
            <p:ph type="body" idx="1"/>
          </p:nvPr>
        </p:nvSpPr>
        <p:spPr/>
        <p:txBody>
          <a:bodyPr>
            <a:normAutofit fontScale="85000" lnSpcReduction="10000"/>
          </a:bodyPr>
          <a:lstStyle/>
          <a:p>
            <a:pPr eaLnBrk="1" hangingPunct="1">
              <a:lnSpc>
                <a:spcPct val="80000"/>
              </a:lnSpc>
            </a:pPr>
            <a:r>
              <a:rPr lang="en-US" dirty="0"/>
              <a:t>This would result in de novo review of the new material</a:t>
            </a:r>
          </a:p>
          <a:p>
            <a:pPr lvl="1" eaLnBrk="1" hangingPunct="1">
              <a:lnSpc>
                <a:spcPct val="80000"/>
              </a:lnSpc>
            </a:pPr>
            <a:r>
              <a:rPr lang="en-US" dirty="0"/>
              <a:t>Like a trial transcript on appeal, the record is usually closed</a:t>
            </a:r>
          </a:p>
          <a:p>
            <a:pPr eaLnBrk="1" hangingPunct="1">
              <a:lnSpc>
                <a:spcPct val="80000"/>
              </a:lnSpc>
            </a:pPr>
            <a:r>
              <a:rPr lang="en-US" dirty="0"/>
              <a:t>There can be an exception if the issue being appealed to the courts is the agency's failure to allow outside input and thus failing to consider all relevant factors.</a:t>
            </a:r>
          </a:p>
          <a:p>
            <a:pPr lvl="1" eaLnBrk="1" hangingPunct="1">
              <a:lnSpc>
                <a:spcPct val="80000"/>
              </a:lnSpc>
            </a:pPr>
            <a:r>
              <a:rPr lang="en-US" dirty="0"/>
              <a:t>The court can allow the new material and give the agency a chance to supplement its record in response</a:t>
            </a:r>
          </a:p>
          <a:p>
            <a:pPr eaLnBrk="1" hangingPunct="1">
              <a:lnSpc>
                <a:spcPct val="80000"/>
              </a:lnSpc>
            </a:pPr>
            <a:r>
              <a:rPr lang="en-US" dirty="0"/>
              <a:t>There can also be an exception if the plaintiff makes a credible showing of significant bias by the agency and the court needs to evaluate it.</a:t>
            </a:r>
          </a:p>
          <a:p>
            <a:pPr lvl="1" eaLnBrk="1" hangingPunct="1">
              <a:lnSpc>
                <a:spcPct val="80000"/>
              </a:lnSpc>
            </a:pPr>
            <a:r>
              <a:rPr lang="en-US" dirty="0"/>
              <a:t>The court can ask the agency to appoint an ALJ to take evidence and present it to the court - RARE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Motor Vehicle Manufacturers v State Farm Mutual Auto</a:t>
            </a:r>
            <a:r>
              <a:rPr lang="en-US" dirty="0" smtClean="0"/>
              <a:t>, 463 U.S. 29 (1983)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Who are the real parties at interest?</a:t>
            </a:r>
          </a:p>
          <a:p>
            <a:r>
              <a:rPr lang="en-US" dirty="0" smtClean="0"/>
              <a:t>What are these parties in the case?</a:t>
            </a:r>
          </a:p>
          <a:p>
            <a:r>
              <a:rPr lang="en-US" dirty="0" smtClean="0"/>
              <a:t>DOT had previously justified the need for a rule on seatbelts.</a:t>
            </a:r>
          </a:p>
          <a:p>
            <a:r>
              <a:rPr lang="en-US" dirty="0" smtClean="0"/>
              <a:t>Now DOT wants to rescind that rule.</a:t>
            </a:r>
          </a:p>
          <a:p>
            <a:pPr lvl="1"/>
            <a:r>
              <a:rPr lang="en-US" dirty="0" smtClean="0"/>
              <a:t>Why is a rescission subject to the same record requirements as the promulgation of a rule?</a:t>
            </a:r>
          </a:p>
          <a:p>
            <a:pPr lvl="1"/>
            <a:r>
              <a:rPr lang="en-US" dirty="0" smtClean="0"/>
              <a:t>Why does rescission so soon after the promulgation of the rule undermine deference arguments?</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24</a:t>
            </a:fld>
            <a:endParaRPr lang="en-US"/>
          </a:p>
        </p:txBody>
      </p:sp>
    </p:spTree>
    <p:extLst>
      <p:ext uri="{BB962C8B-B14F-4D97-AF65-F5344CB8AC3E}">
        <p14:creationId xmlns:p14="http://schemas.microsoft.com/office/powerpoint/2010/main" val="37068368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chemeClr val="tx1"/>
                </a:solidFill>
                <a:effectLst/>
                <a:latin typeface="+mj-lt"/>
                <a:ea typeface="+mj-ea"/>
                <a:cs typeface="+mj-cs"/>
              </a:rPr>
              <a:t>NRDC, Inc. v. Herrington</a:t>
            </a:r>
            <a:r>
              <a:rPr lang="en-US" sz="3600" b="1" dirty="0" smtClean="0">
                <a:solidFill>
                  <a:schemeClr val="tx1"/>
                </a:solidFill>
                <a:effectLst/>
                <a:latin typeface="+mj-lt"/>
                <a:ea typeface="+mj-ea"/>
                <a:cs typeface="+mj-cs"/>
              </a:rPr>
              <a:t>, 768 F.2d 1355 (D.C. Cir. 1985)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DOE has the power to set a standard for appliance efficiency that preempts stricter state standards</a:t>
            </a:r>
          </a:p>
          <a:p>
            <a:pPr lvl="1"/>
            <a:r>
              <a:rPr lang="en-US" dirty="0" smtClean="0"/>
              <a:t>DOE has a rulemaking for a non-rule, i.e., it publishes the support for its conclusion that there should not be a rule.</a:t>
            </a:r>
          </a:p>
          <a:p>
            <a:pPr lvl="1"/>
            <a:r>
              <a:rPr lang="en-US" dirty="0" smtClean="0"/>
              <a:t>NRDC challenges the explanation of the model it used and the DOE’s assumption that increased energy use under its non-rule would not have environmental consequences.</a:t>
            </a:r>
          </a:p>
          <a:p>
            <a:r>
              <a:rPr lang="en-US" dirty="0" smtClean="0"/>
              <a:t>Why did the court find that the assumption that more energy consumption would not have an environmental impact to be arbitrary and capricious?</a:t>
            </a:r>
          </a:p>
          <a:p>
            <a:pPr lvl="1"/>
            <a:r>
              <a:rPr lang="en-US" dirty="0" smtClean="0"/>
              <a:t>What will the agency need to do to overcome this?</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25</a:t>
            </a:fld>
            <a:endParaRPr lang="en-US" dirty="0"/>
          </a:p>
        </p:txBody>
      </p:sp>
    </p:spTree>
    <p:extLst>
      <p:ext uri="{BB962C8B-B14F-4D97-AF65-F5344CB8AC3E}">
        <p14:creationId xmlns:p14="http://schemas.microsoft.com/office/powerpoint/2010/main" val="30417622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chemeClr val="tx1"/>
                </a:solidFill>
                <a:effectLst/>
                <a:latin typeface="+mj-lt"/>
                <a:ea typeface="+mj-ea"/>
                <a:cs typeface="+mj-cs"/>
              </a:rPr>
              <a:t>American Dental Assn. v. Martin</a:t>
            </a:r>
            <a:r>
              <a:rPr lang="en-US" sz="3600" b="1" dirty="0" smtClean="0">
                <a:solidFill>
                  <a:schemeClr val="tx1"/>
                </a:solidFill>
                <a:effectLst/>
                <a:latin typeface="+mj-lt"/>
                <a:ea typeface="+mj-ea"/>
                <a:cs typeface="+mj-cs"/>
              </a:rPr>
              <a:t>, 984 F.2d 823 (7th Cir. 1993)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OSHA bloodborne</a:t>
            </a:r>
            <a:r>
              <a:rPr lang="en-US" baseline="0" dirty="0" smtClean="0"/>
              <a:t> pathogens rule</a:t>
            </a:r>
          </a:p>
          <a:p>
            <a:pPr lvl="1"/>
            <a:r>
              <a:rPr lang="en-US" dirty="0" smtClean="0"/>
              <a:t>Require</a:t>
            </a:r>
            <a:r>
              <a:rPr lang="en-US" baseline="0" dirty="0" smtClean="0"/>
              <a:t>s </a:t>
            </a:r>
            <a:r>
              <a:rPr lang="en-US" baseline="0" smtClean="0"/>
              <a:t>universal precautions </a:t>
            </a:r>
            <a:r>
              <a:rPr lang="en-US" baseline="0" dirty="0" smtClean="0"/>
              <a:t>in all health care workplaces</a:t>
            </a:r>
          </a:p>
          <a:p>
            <a:pPr lvl="1"/>
            <a:r>
              <a:rPr lang="en-US" baseline="0" dirty="0" smtClean="0"/>
              <a:t>These include gloves, sharps management, eye protection, and other controls to reduce exposure to blood</a:t>
            </a:r>
          </a:p>
          <a:p>
            <a:pPr lvl="0"/>
            <a:r>
              <a:rPr lang="en-US" dirty="0" smtClean="0"/>
              <a:t>Dentists</a:t>
            </a:r>
            <a:r>
              <a:rPr lang="en-US" baseline="0" dirty="0" smtClean="0"/>
              <a:t> charge that the agency did not show specific risks in dentistry and thus the rule was arbitrary and capricious</a:t>
            </a:r>
          </a:p>
          <a:p>
            <a:pPr lvl="1"/>
            <a:r>
              <a:rPr lang="en-US" dirty="0" smtClean="0"/>
              <a:t>Were</a:t>
            </a:r>
            <a:r>
              <a:rPr lang="en-US" baseline="0" dirty="0" smtClean="0"/>
              <a:t> they right?</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26</a:t>
            </a:fld>
            <a:endParaRPr lang="en-US"/>
          </a:p>
        </p:txBody>
      </p:sp>
    </p:spTree>
    <p:extLst>
      <p:ext uri="{BB962C8B-B14F-4D97-AF65-F5344CB8AC3E}">
        <p14:creationId xmlns:p14="http://schemas.microsoft.com/office/powerpoint/2010/main" val="8468407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the Agency Promise to not Enforce the Rule for Home Health Workers?</a:t>
            </a:r>
            <a:endParaRPr lang="en-US" dirty="0"/>
          </a:p>
        </p:txBody>
      </p:sp>
      <p:sp>
        <p:nvSpPr>
          <p:cNvPr id="3" name="Content Placeholder 2"/>
          <p:cNvSpPr>
            <a:spLocks noGrp="1"/>
          </p:cNvSpPr>
          <p:nvPr>
            <p:ph idx="1"/>
          </p:nvPr>
        </p:nvSpPr>
        <p:spPr/>
        <p:txBody>
          <a:bodyPr/>
          <a:lstStyle/>
          <a:p>
            <a:r>
              <a:rPr lang="en-US" sz="2800" dirty="0" smtClean="0"/>
              <a:t>The bloodborne pathogens rule required employers to control exposure</a:t>
            </a:r>
            <a:r>
              <a:rPr lang="en-US" sz="2800" baseline="0" dirty="0" smtClean="0"/>
              <a:t> in the</a:t>
            </a:r>
            <a:r>
              <a:rPr lang="en-US" sz="2800" dirty="0" smtClean="0"/>
              <a:t> workplaces</a:t>
            </a:r>
          </a:p>
          <a:p>
            <a:pPr lvl="1"/>
            <a:r>
              <a:rPr lang="en-US" sz="2800" dirty="0" smtClean="0"/>
              <a:t>In all health care workplaces except home health, the employer had control over the employee</a:t>
            </a:r>
          </a:p>
          <a:p>
            <a:pPr lvl="1"/>
            <a:r>
              <a:rPr lang="en-US" sz="2800" dirty="0" smtClean="0"/>
              <a:t>Home health agencies said they could not comply with the rule because they did not have enough control</a:t>
            </a:r>
          </a:p>
          <a:p>
            <a:r>
              <a:rPr lang="en-US" sz="2800" dirty="0" smtClean="0"/>
              <a:t>OSHA says it will not enforce the rule against them</a:t>
            </a:r>
          </a:p>
          <a:p>
            <a:pPr lvl="1"/>
            <a:r>
              <a:rPr lang="en-US" sz="2800" dirty="0" smtClean="0"/>
              <a:t>Is this enough to save the rule from being arbitrary and capricious?</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27</a:t>
            </a:fld>
            <a:endParaRPr lang="en-US"/>
          </a:p>
        </p:txBody>
      </p:sp>
    </p:spTree>
    <p:extLst>
      <p:ext uri="{BB962C8B-B14F-4D97-AF65-F5344CB8AC3E}">
        <p14:creationId xmlns:p14="http://schemas.microsoft.com/office/powerpoint/2010/main" val="530066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94402-5F6C-43CD-9597-C6E81A7144C2}" type="slidenum">
              <a:rPr lang="en-US" smtClean="0"/>
              <a:pPr/>
              <a:t>28</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Challenging Agency Action - Review</a:t>
            </a:r>
          </a:p>
        </p:txBody>
      </p:sp>
      <p:sp>
        <p:nvSpPr>
          <p:cNvPr id="36868" name="Rectangle 3"/>
          <p:cNvSpPr>
            <a:spLocks noGrp="1" noChangeArrowheads="1"/>
          </p:cNvSpPr>
          <p:nvPr>
            <p:ph type="body" idx="1"/>
          </p:nvPr>
        </p:nvSpPr>
        <p:spPr/>
        <p:txBody>
          <a:bodyPr/>
          <a:lstStyle/>
          <a:p>
            <a:pPr eaLnBrk="1" hangingPunct="1"/>
            <a:r>
              <a:rPr lang="en-US" sz="2800" dirty="0" smtClean="0"/>
              <a:t>First, you have to show it is a final agency action</a:t>
            </a:r>
          </a:p>
          <a:p>
            <a:pPr lvl="1" eaLnBrk="1" hangingPunct="1"/>
            <a:r>
              <a:rPr lang="en-US" sz="2800" dirty="0" smtClean="0"/>
              <a:t>Rules</a:t>
            </a:r>
          </a:p>
          <a:p>
            <a:pPr lvl="1" eaLnBrk="1" hangingPunct="1"/>
            <a:r>
              <a:rPr lang="en-US" sz="2800" dirty="0" smtClean="0"/>
              <a:t>Orders</a:t>
            </a:r>
          </a:p>
          <a:p>
            <a:pPr lvl="1" eaLnBrk="1" hangingPunct="1"/>
            <a:r>
              <a:rPr lang="en-US" sz="2800" dirty="0" smtClean="0"/>
              <a:t>Everything else</a:t>
            </a:r>
          </a:p>
          <a:p>
            <a:pPr eaLnBrk="1" hangingPunct="1"/>
            <a:r>
              <a:rPr lang="en-US" sz="2800" dirty="0" smtClean="0"/>
              <a:t>Then you argue about standard of review</a:t>
            </a:r>
          </a:p>
          <a:p>
            <a:pPr lvl="1" eaLnBrk="1" hangingPunct="1"/>
            <a:r>
              <a:rPr lang="en-US" sz="2800" dirty="0" smtClean="0"/>
              <a:t>The more agency process, the more deference</a:t>
            </a:r>
          </a:p>
          <a:p>
            <a:pPr lvl="1" eaLnBrk="1" hangingPunct="1"/>
            <a:r>
              <a:rPr lang="en-US" sz="2800" dirty="0" smtClean="0"/>
              <a:t>Unless the statute or congressional intent conflicts with the agency action or interpretation</a:t>
            </a:r>
          </a:p>
        </p:txBody>
      </p:sp>
    </p:spTree>
    <p:extLst>
      <p:ext uri="{BB962C8B-B14F-4D97-AF65-F5344CB8AC3E}">
        <p14:creationId xmlns:p14="http://schemas.microsoft.com/office/powerpoint/2010/main" val="13538788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6FCA80-7EBF-4B66-B9B8-ECE79B35B942}" type="slidenum">
              <a:rPr lang="en-US" smtClean="0"/>
              <a:pPr/>
              <a:t>29</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De Novo Review Under the APA</a:t>
            </a:r>
          </a:p>
        </p:txBody>
      </p:sp>
      <p:sp>
        <p:nvSpPr>
          <p:cNvPr id="41988" name="Rectangle 3"/>
          <p:cNvSpPr>
            <a:spLocks noGrp="1" noChangeArrowheads="1"/>
          </p:cNvSpPr>
          <p:nvPr>
            <p:ph type="body" idx="1"/>
          </p:nvPr>
        </p:nvSpPr>
        <p:spPr/>
        <p:txBody>
          <a:bodyPr/>
          <a:lstStyle/>
          <a:p>
            <a:pPr eaLnBrk="1" hangingPunct="1">
              <a:lnSpc>
                <a:spcPct val="90000"/>
              </a:lnSpc>
            </a:pPr>
            <a:r>
              <a:rPr lang="en-US" dirty="0" smtClean="0"/>
              <a:t>Section 706(2)(F) provides for setting aside agency action found to be “unwarranted by the facts to the extent that the facts are subject to trial de novo by the reviewing court.” </a:t>
            </a:r>
          </a:p>
          <a:p>
            <a:pPr eaLnBrk="1" hangingPunct="1">
              <a:lnSpc>
                <a:spcPct val="90000"/>
              </a:lnSpc>
            </a:pPr>
            <a:r>
              <a:rPr lang="en-US" i="1" dirty="0" smtClean="0"/>
              <a:t>Overton Park </a:t>
            </a:r>
            <a:r>
              <a:rPr lang="en-US" dirty="0" smtClean="0"/>
              <a:t>- such de novo review is authorized when the action is adjudicatory in nature and the agency </a:t>
            </a:r>
            <a:r>
              <a:rPr lang="en-US" dirty="0" err="1" smtClean="0"/>
              <a:t>factfinding</a:t>
            </a:r>
            <a:r>
              <a:rPr lang="en-US" dirty="0" smtClean="0"/>
              <a:t> </a:t>
            </a:r>
            <a:r>
              <a:rPr lang="en-US" i="1" dirty="0" smtClean="0"/>
              <a:t>procedures</a:t>
            </a:r>
            <a:r>
              <a:rPr lang="en-US" dirty="0" smtClean="0"/>
              <a:t> are inadequate </a:t>
            </a:r>
          </a:p>
          <a:p>
            <a:pPr lvl="1" eaLnBrk="1" hangingPunct="1">
              <a:lnSpc>
                <a:spcPct val="90000"/>
              </a:lnSpc>
            </a:pPr>
            <a:r>
              <a:rPr lang="en-US" dirty="0" smtClean="0"/>
              <a:t>Absent bad faith, the court never finds this</a:t>
            </a:r>
          </a:p>
          <a:p>
            <a:pPr lvl="1" eaLnBrk="1" hangingPunct="1">
              <a:lnSpc>
                <a:spcPct val="90000"/>
              </a:lnSpc>
            </a:pPr>
            <a:r>
              <a:rPr lang="en-US" dirty="0" smtClean="0"/>
              <a:t>In real life, you only get de novo rule by statute</a:t>
            </a:r>
          </a:p>
        </p:txBody>
      </p:sp>
    </p:spTree>
    <p:extLst>
      <p:ext uri="{BB962C8B-B14F-4D97-AF65-F5344CB8AC3E}">
        <p14:creationId xmlns:p14="http://schemas.microsoft.com/office/powerpoint/2010/main" val="613123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Implications of Ambiguous Standards</a:t>
            </a:r>
            <a:endParaRPr lang="en-US" dirty="0"/>
          </a:p>
        </p:txBody>
      </p:sp>
      <p:sp>
        <p:nvSpPr>
          <p:cNvPr id="3" name="Content Placeholder 2"/>
          <p:cNvSpPr>
            <a:spLocks noGrp="1"/>
          </p:cNvSpPr>
          <p:nvPr>
            <p:ph idx="1"/>
          </p:nvPr>
        </p:nvSpPr>
        <p:spPr/>
        <p:txBody>
          <a:bodyPr/>
          <a:lstStyle/>
          <a:p>
            <a:r>
              <a:rPr lang="en-US" dirty="0" smtClean="0"/>
              <a:t>Assume you are agency council.</a:t>
            </a:r>
          </a:p>
          <a:p>
            <a:pPr lvl="1"/>
            <a:r>
              <a:rPr lang="en-US" dirty="0" smtClean="0"/>
              <a:t>Assume you have an ambiguous statute and the agency wants to propose a new rule</a:t>
            </a:r>
          </a:p>
          <a:p>
            <a:pPr lvl="1"/>
            <a:r>
              <a:rPr lang="en-US" dirty="0" smtClean="0"/>
              <a:t>Also assume that you want to avoid reversal in the courts because of the delay and cost</a:t>
            </a:r>
          </a:p>
          <a:p>
            <a:r>
              <a:rPr lang="en-US" dirty="0" smtClean="0"/>
              <a:t>How does your advice differ if you are sure you will get </a:t>
            </a:r>
            <a:r>
              <a:rPr lang="en-US" i="1" dirty="0" smtClean="0"/>
              <a:t>Chevron</a:t>
            </a:r>
            <a:r>
              <a:rPr lang="en-US" dirty="0" smtClean="0"/>
              <a:t>, versus if there is a significant chance you will get </a:t>
            </a:r>
            <a:r>
              <a:rPr lang="en-US" i="1" dirty="0" smtClean="0"/>
              <a:t>Mead?</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3</a:t>
            </a:fld>
            <a:endParaRPr lang="en-US"/>
          </a:p>
        </p:txBody>
      </p:sp>
    </p:spTree>
    <p:extLst>
      <p:ext uri="{BB962C8B-B14F-4D97-AF65-F5344CB8AC3E}">
        <p14:creationId xmlns:p14="http://schemas.microsoft.com/office/powerpoint/2010/main" val="19639461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08D888-4BB9-4D46-A477-2FC71354C14E}" type="slidenum">
              <a:rPr lang="en-US" smtClean="0"/>
              <a:pPr/>
              <a:t>30</a:t>
            </a:fld>
            <a:endParaRPr lang="en-US" smtClean="0"/>
          </a:p>
        </p:txBody>
      </p:sp>
      <p:sp>
        <p:nvSpPr>
          <p:cNvPr id="43011" name="Rectangle 2"/>
          <p:cNvSpPr>
            <a:spLocks noGrp="1" noChangeArrowheads="1"/>
          </p:cNvSpPr>
          <p:nvPr>
            <p:ph type="title"/>
          </p:nvPr>
        </p:nvSpPr>
        <p:spPr/>
        <p:txBody>
          <a:bodyPr/>
          <a:lstStyle/>
          <a:p>
            <a:pPr eaLnBrk="1" hangingPunct="1"/>
            <a:r>
              <a:rPr lang="en-US" dirty="0" smtClean="0"/>
              <a:t>Forcing Agencies to Act</a:t>
            </a:r>
          </a:p>
        </p:txBody>
      </p:sp>
      <p:sp>
        <p:nvSpPr>
          <p:cNvPr id="43012" name="Rectangle 3"/>
          <p:cNvSpPr>
            <a:spLocks noGrp="1" noChangeArrowheads="1"/>
          </p:cNvSpPr>
          <p:nvPr>
            <p:ph type="body" idx="1"/>
          </p:nvPr>
        </p:nvSpPr>
        <p:spPr/>
        <p:txBody>
          <a:bodyPr/>
          <a:lstStyle/>
          <a:p>
            <a:pPr eaLnBrk="1" hangingPunct="1">
              <a:lnSpc>
                <a:spcPct val="90000"/>
              </a:lnSpc>
            </a:pPr>
            <a:r>
              <a:rPr lang="en-US" sz="2400" dirty="0" smtClean="0"/>
              <a:t>Section 706(1) provides that a court is to compel agency action unlawfully withheld or unreasonably delayed. </a:t>
            </a:r>
          </a:p>
          <a:p>
            <a:pPr lvl="1" eaLnBrk="1" hangingPunct="1">
              <a:lnSpc>
                <a:spcPct val="90000"/>
              </a:lnSpc>
            </a:pPr>
            <a:r>
              <a:rPr lang="en-US" sz="2400" dirty="0" smtClean="0"/>
              <a:t>Sometimes the court will find that there has been too much delay, such as in OSHA's decade long refusal to address drinking water standards for workers</a:t>
            </a:r>
          </a:p>
          <a:p>
            <a:pPr eaLnBrk="1" hangingPunct="1">
              <a:lnSpc>
                <a:spcPct val="90000"/>
              </a:lnSpc>
            </a:pPr>
            <a:r>
              <a:rPr lang="en-US" sz="2400" dirty="0" smtClean="0"/>
              <a:t>Courts recognize that agencies have limited resources</a:t>
            </a:r>
          </a:p>
          <a:p>
            <a:pPr lvl="1" eaLnBrk="1" hangingPunct="1">
              <a:lnSpc>
                <a:spcPct val="90000"/>
              </a:lnSpc>
            </a:pPr>
            <a:r>
              <a:rPr lang="en-US" sz="2400" dirty="0" smtClean="0"/>
              <a:t>Usually you have to have a statutory deadline or other limit on discretion to force agency action</a:t>
            </a:r>
          </a:p>
        </p:txBody>
      </p:sp>
    </p:spTree>
    <p:extLst>
      <p:ext uri="{BB962C8B-B14F-4D97-AF65-F5344CB8AC3E}">
        <p14:creationId xmlns:p14="http://schemas.microsoft.com/office/powerpoint/2010/main" val="11775215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Attacking a Rule after the Deadline</a:t>
            </a:r>
            <a:endParaRPr lang="en-US" dirty="0"/>
          </a:p>
        </p:txBody>
      </p:sp>
      <p:sp>
        <p:nvSpPr>
          <p:cNvPr id="3" name="Content Placeholder 2"/>
          <p:cNvSpPr>
            <a:spLocks noGrp="1"/>
          </p:cNvSpPr>
          <p:nvPr>
            <p:ph idx="1"/>
          </p:nvPr>
        </p:nvSpPr>
        <p:spPr/>
        <p:txBody>
          <a:bodyPr>
            <a:normAutofit fontScale="92500"/>
          </a:bodyPr>
          <a:lstStyle/>
          <a:p>
            <a:r>
              <a:rPr lang="en-US" dirty="0" smtClean="0"/>
              <a:t>Once the deadline for attacking the substance of a rule has passed, you cannot attack the rule directly.</a:t>
            </a:r>
          </a:p>
          <a:p>
            <a:pPr lvl="1"/>
            <a:r>
              <a:rPr lang="en-US" dirty="0" smtClean="0"/>
              <a:t>(Constitutional and ultra vires attacks aside)</a:t>
            </a:r>
          </a:p>
          <a:p>
            <a:r>
              <a:rPr lang="en-US" dirty="0" smtClean="0"/>
              <a:t>You are entitled to an answer on a petition requesting a rulemaking or the amendment of a rule</a:t>
            </a:r>
          </a:p>
          <a:p>
            <a:pPr lvl="1"/>
            <a:r>
              <a:rPr lang="en-US" dirty="0" smtClean="0"/>
              <a:t>If the agency gives you an unsatisfactory answer, you can litigate that –</a:t>
            </a:r>
            <a:r>
              <a:rPr lang="en-US" i="1" dirty="0" smtClean="0"/>
              <a:t> Mass v. EPA</a:t>
            </a:r>
          </a:p>
          <a:p>
            <a:pPr lvl="1"/>
            <a:r>
              <a:rPr lang="en-US" dirty="0" smtClean="0"/>
              <a:t>This can be a way to air the issues in court</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31</a:t>
            </a:fld>
            <a:endParaRPr lang="en-US"/>
          </a:p>
        </p:txBody>
      </p:sp>
    </p:spTree>
    <p:extLst>
      <p:ext uri="{BB962C8B-B14F-4D97-AF65-F5344CB8AC3E}">
        <p14:creationId xmlns:p14="http://schemas.microsoft.com/office/powerpoint/2010/main" val="32048283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04852C-1F4C-48C7-A1E6-9C8D8FB258E6}" type="slidenum">
              <a:rPr lang="en-US" smtClean="0"/>
              <a:pPr/>
              <a:t>32</a:t>
            </a:fld>
            <a:endParaRPr lang="en-US" smtClean="0"/>
          </a:p>
        </p:txBody>
      </p:sp>
      <p:sp>
        <p:nvSpPr>
          <p:cNvPr id="44035" name="Rectangle 2"/>
          <p:cNvSpPr>
            <a:spLocks noGrp="1" noChangeArrowheads="1"/>
          </p:cNvSpPr>
          <p:nvPr>
            <p:ph type="title"/>
          </p:nvPr>
        </p:nvSpPr>
        <p:spPr/>
        <p:txBody>
          <a:bodyPr/>
          <a:lstStyle/>
          <a:p>
            <a:pPr eaLnBrk="1" hangingPunct="1"/>
            <a:r>
              <a:rPr lang="en-US" dirty="0" smtClean="0"/>
              <a:t>Judicial Remedies for Improper Rules</a:t>
            </a:r>
          </a:p>
        </p:txBody>
      </p:sp>
      <p:sp>
        <p:nvSpPr>
          <p:cNvPr id="44036" name="Rectangle 3"/>
          <p:cNvSpPr>
            <a:spLocks noGrp="1" noChangeArrowheads="1"/>
          </p:cNvSpPr>
          <p:nvPr>
            <p:ph type="body" idx="1"/>
          </p:nvPr>
        </p:nvSpPr>
        <p:spPr/>
        <p:txBody>
          <a:bodyPr/>
          <a:lstStyle/>
          <a:p>
            <a:pPr eaLnBrk="1" hangingPunct="1">
              <a:lnSpc>
                <a:spcPct val="90000"/>
              </a:lnSpc>
            </a:pPr>
            <a:r>
              <a:rPr lang="en-US" sz="2800" smtClean="0"/>
              <a:t>Remand but leave the rule in force</a:t>
            </a:r>
          </a:p>
          <a:p>
            <a:pPr lvl="1" eaLnBrk="1" hangingPunct="1">
              <a:lnSpc>
                <a:spcPct val="90000"/>
              </a:lnSpc>
            </a:pPr>
            <a:r>
              <a:rPr lang="en-US" sz="2800" smtClean="0"/>
              <a:t>Cannot do this for unconstitutional rules or rules that exceed agency authority</a:t>
            </a:r>
          </a:p>
          <a:p>
            <a:pPr eaLnBrk="1" hangingPunct="1">
              <a:lnSpc>
                <a:spcPct val="90000"/>
              </a:lnSpc>
            </a:pPr>
            <a:r>
              <a:rPr lang="en-US" sz="2800" smtClean="0"/>
              <a:t>What is the impact of staying the rule?</a:t>
            </a:r>
          </a:p>
          <a:p>
            <a:pPr lvl="1" eaLnBrk="1" hangingPunct="1">
              <a:lnSpc>
                <a:spcPct val="90000"/>
              </a:lnSpc>
            </a:pPr>
            <a:r>
              <a:rPr lang="en-US" sz="2800" smtClean="0"/>
              <a:t>Pulling a diabetes drug off the market?</a:t>
            </a:r>
          </a:p>
          <a:p>
            <a:pPr eaLnBrk="1" hangingPunct="1">
              <a:lnSpc>
                <a:spcPct val="90000"/>
              </a:lnSpc>
            </a:pPr>
            <a:r>
              <a:rPr lang="en-US" sz="2800" smtClean="0"/>
              <a:t>Remand and stay the rule</a:t>
            </a:r>
          </a:p>
          <a:p>
            <a:pPr lvl="1" eaLnBrk="1" hangingPunct="1">
              <a:lnSpc>
                <a:spcPct val="90000"/>
              </a:lnSpc>
            </a:pPr>
            <a:r>
              <a:rPr lang="en-US" sz="2800" smtClean="0"/>
              <a:t>Will wild animals escape?</a:t>
            </a:r>
          </a:p>
          <a:p>
            <a:pPr lvl="1" eaLnBrk="1" hangingPunct="1">
              <a:lnSpc>
                <a:spcPct val="90000"/>
              </a:lnSpc>
            </a:pPr>
            <a:r>
              <a:rPr lang="en-US" sz="2800" smtClean="0"/>
              <a:t>Will there be risks?</a:t>
            </a:r>
          </a:p>
          <a:p>
            <a:pPr lvl="1" eaLnBrk="1" hangingPunct="1">
              <a:lnSpc>
                <a:spcPct val="90000"/>
              </a:lnSpc>
            </a:pPr>
            <a:r>
              <a:rPr lang="en-US" sz="2800" smtClean="0"/>
              <a:t>Is the court defeating agency policy making?</a:t>
            </a:r>
          </a:p>
        </p:txBody>
      </p:sp>
    </p:spTree>
    <p:extLst>
      <p:ext uri="{BB962C8B-B14F-4D97-AF65-F5344CB8AC3E}">
        <p14:creationId xmlns:p14="http://schemas.microsoft.com/office/powerpoint/2010/main" val="14804147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3657C5-1FC5-4EF9-96D9-99B34D2B1FF1}" type="slidenum">
              <a:rPr lang="en-US" smtClean="0"/>
              <a:pPr/>
              <a:t>33</a:t>
            </a:fld>
            <a:endParaRPr lang="en-US" smtClean="0"/>
          </a:p>
        </p:txBody>
      </p:sp>
      <p:sp>
        <p:nvSpPr>
          <p:cNvPr id="45059" name="Rectangle 2"/>
          <p:cNvSpPr>
            <a:spLocks noGrp="1" noChangeArrowheads="1"/>
          </p:cNvSpPr>
          <p:nvPr>
            <p:ph type="title"/>
          </p:nvPr>
        </p:nvSpPr>
        <p:spPr/>
        <p:txBody>
          <a:bodyPr/>
          <a:lstStyle/>
          <a:p>
            <a:pPr eaLnBrk="1" hangingPunct="1"/>
            <a:r>
              <a:rPr lang="en-US" dirty="0" smtClean="0"/>
              <a:t>Relying on Agency Advice - Equitable Estoppel </a:t>
            </a:r>
          </a:p>
        </p:txBody>
      </p:sp>
      <p:sp>
        <p:nvSpPr>
          <p:cNvPr id="45060" name="Rectangle 3"/>
          <p:cNvSpPr>
            <a:spLocks noGrp="1" noChangeArrowheads="1"/>
          </p:cNvSpPr>
          <p:nvPr>
            <p:ph type="body" idx="1"/>
          </p:nvPr>
        </p:nvSpPr>
        <p:spPr/>
        <p:txBody>
          <a:bodyPr/>
          <a:lstStyle/>
          <a:p>
            <a:pPr eaLnBrk="1" hangingPunct="1"/>
            <a:r>
              <a:rPr lang="en-US" sz="2800" dirty="0" smtClean="0"/>
              <a:t>You cannot get money damages - no appropriations</a:t>
            </a:r>
          </a:p>
          <a:p>
            <a:pPr lvl="1" eaLnBrk="1" hangingPunct="1"/>
            <a:r>
              <a:rPr lang="en-US" sz="2800" dirty="0" smtClean="0"/>
              <a:t>Not under the tort claims act</a:t>
            </a:r>
          </a:p>
          <a:p>
            <a:pPr eaLnBrk="1" hangingPunct="1"/>
            <a:r>
              <a:rPr lang="en-US" sz="2800" dirty="0" smtClean="0"/>
              <a:t>It is a defense to criminal claims</a:t>
            </a:r>
          </a:p>
          <a:p>
            <a:pPr eaLnBrk="1" hangingPunct="1"/>
            <a:r>
              <a:rPr lang="en-US" sz="2800" dirty="0" smtClean="0"/>
              <a:t>Can be a defense to civil enforcement fines</a:t>
            </a:r>
          </a:p>
          <a:p>
            <a:pPr lvl="1" eaLnBrk="1" hangingPunct="1"/>
            <a:r>
              <a:rPr lang="en-US" sz="2800" dirty="0" smtClean="0"/>
              <a:t>How did you get the advice?</a:t>
            </a:r>
          </a:p>
          <a:p>
            <a:pPr lvl="1" eaLnBrk="1" hangingPunct="1"/>
            <a:r>
              <a:rPr lang="en-US" sz="2800" dirty="0" smtClean="0"/>
              <a:t>IRS letter ruling v. advice over the phone?</a:t>
            </a:r>
          </a:p>
          <a:p>
            <a:pPr eaLnBrk="1" hangingPunct="1"/>
            <a:r>
              <a:rPr lang="en-US" sz="2800" dirty="0" smtClean="0"/>
              <a:t>Relying on an agency mistake that you know about or an agency failure to enforce a law does not work</a:t>
            </a:r>
          </a:p>
        </p:txBody>
      </p:sp>
    </p:spTree>
    <p:extLst>
      <p:ext uri="{BB962C8B-B14F-4D97-AF65-F5344CB8AC3E}">
        <p14:creationId xmlns:p14="http://schemas.microsoft.com/office/powerpoint/2010/main" val="7914185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4A27340-FF95-453B-A8D6-BE6DF2D5DA5B}" type="slidenum">
              <a:rPr lang="en-US" smtClean="0"/>
              <a:pPr/>
              <a:t>34</a:t>
            </a:fld>
            <a:endParaRPr lang="en-US" smtClean="0"/>
          </a:p>
        </p:txBody>
      </p:sp>
      <p:sp>
        <p:nvSpPr>
          <p:cNvPr id="46083" name="Rectangle 2"/>
          <p:cNvSpPr>
            <a:spLocks noGrp="1" noChangeArrowheads="1"/>
          </p:cNvSpPr>
          <p:nvPr>
            <p:ph type="title"/>
          </p:nvPr>
        </p:nvSpPr>
        <p:spPr/>
        <p:txBody>
          <a:bodyPr/>
          <a:lstStyle/>
          <a:p>
            <a:pPr eaLnBrk="1" hangingPunct="1"/>
            <a:r>
              <a:rPr lang="en-US" dirty="0" smtClean="0"/>
              <a:t>Collateral Estoppel - Relying on Previous Court Decisions</a:t>
            </a:r>
          </a:p>
        </p:txBody>
      </p:sp>
      <p:sp>
        <p:nvSpPr>
          <p:cNvPr id="46084" name="Rectangle 3"/>
          <p:cNvSpPr>
            <a:spLocks noGrp="1" noChangeArrowheads="1"/>
          </p:cNvSpPr>
          <p:nvPr>
            <p:ph type="body" idx="1"/>
          </p:nvPr>
        </p:nvSpPr>
        <p:spPr/>
        <p:txBody>
          <a:bodyPr/>
          <a:lstStyle/>
          <a:p>
            <a:pPr eaLnBrk="1" hangingPunct="1">
              <a:lnSpc>
                <a:spcPct val="90000"/>
              </a:lnSpc>
            </a:pPr>
            <a:r>
              <a:rPr lang="en-US" sz="2400" smtClean="0"/>
              <a:t>Same facts, same parties</a:t>
            </a:r>
          </a:p>
          <a:p>
            <a:pPr lvl="1" eaLnBrk="1" hangingPunct="1">
              <a:lnSpc>
                <a:spcPct val="90000"/>
              </a:lnSpc>
            </a:pPr>
            <a:r>
              <a:rPr lang="en-US" sz="2400" smtClean="0"/>
              <a:t>Government is bound</a:t>
            </a:r>
          </a:p>
          <a:p>
            <a:pPr eaLnBrk="1" hangingPunct="1">
              <a:lnSpc>
                <a:spcPct val="90000"/>
              </a:lnSpc>
            </a:pPr>
            <a:r>
              <a:rPr lang="en-US" sz="2400" smtClean="0"/>
              <a:t>Same facts, different parties</a:t>
            </a:r>
          </a:p>
          <a:p>
            <a:pPr lvl="1" eaLnBrk="1" hangingPunct="1">
              <a:lnSpc>
                <a:spcPct val="90000"/>
              </a:lnSpc>
            </a:pPr>
            <a:r>
              <a:rPr lang="en-US" sz="2400" smtClean="0"/>
              <a:t>Government is not bound</a:t>
            </a:r>
          </a:p>
          <a:p>
            <a:pPr eaLnBrk="1" hangingPunct="1">
              <a:lnSpc>
                <a:spcPct val="90000"/>
              </a:lnSpc>
            </a:pPr>
            <a:r>
              <a:rPr lang="en-US" sz="2400" smtClean="0"/>
              <a:t>What if they are close?</a:t>
            </a:r>
          </a:p>
          <a:p>
            <a:pPr lvl="1" eaLnBrk="1" hangingPunct="1">
              <a:lnSpc>
                <a:spcPct val="90000"/>
              </a:lnSpc>
            </a:pPr>
            <a:r>
              <a:rPr lang="en-US" sz="2400" smtClean="0"/>
              <a:t>Fred loses on a FOIA claim, gets his friend Taylor to ask for the same document</a:t>
            </a:r>
          </a:p>
          <a:p>
            <a:pPr lvl="1" eaLnBrk="1" hangingPunct="1">
              <a:lnSpc>
                <a:spcPct val="90000"/>
              </a:lnSpc>
            </a:pPr>
            <a:r>
              <a:rPr lang="en-US" sz="2400" smtClean="0"/>
              <a:t>10 Cir says close enough, estoppel</a:t>
            </a:r>
          </a:p>
          <a:p>
            <a:pPr eaLnBrk="1" hangingPunct="1">
              <a:lnSpc>
                <a:spcPct val="90000"/>
              </a:lnSpc>
            </a:pPr>
            <a:r>
              <a:rPr lang="en-US" sz="2400" smtClean="0"/>
              <a:t>United States Supreme Court says no exception to identity of the parties for virtual representation - no estoppel</a:t>
            </a:r>
          </a:p>
          <a:p>
            <a:pPr lvl="1" eaLnBrk="1" hangingPunct="1">
              <a:lnSpc>
                <a:spcPct val="90000"/>
              </a:lnSpc>
            </a:pPr>
            <a:r>
              <a:rPr lang="en-US" sz="2400" smtClean="0"/>
              <a:t> </a:t>
            </a:r>
            <a:r>
              <a:rPr lang="en-US" sz="2400" i="1" u="sng" smtClean="0"/>
              <a:t>Taylor v. Sturgell</a:t>
            </a:r>
            <a:r>
              <a:rPr lang="en-US" sz="2400" u="sng" smtClean="0"/>
              <a:t>, 128 S. Ct. 2161 (2008)</a:t>
            </a:r>
            <a:r>
              <a:rPr lang="en-US" sz="2400" smtClean="0"/>
              <a:t> </a:t>
            </a:r>
          </a:p>
        </p:txBody>
      </p:sp>
    </p:spTree>
    <p:extLst>
      <p:ext uri="{BB962C8B-B14F-4D97-AF65-F5344CB8AC3E}">
        <p14:creationId xmlns:p14="http://schemas.microsoft.com/office/powerpoint/2010/main" val="25178951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6D4793F-9102-4468-9D73-7D45BCFA2B3C}" type="slidenum">
              <a:rPr lang="en-US" smtClean="0"/>
              <a:pPr/>
              <a:t>35</a:t>
            </a:fld>
            <a:endParaRPr lang="en-US" smtClean="0"/>
          </a:p>
        </p:txBody>
      </p:sp>
      <p:sp>
        <p:nvSpPr>
          <p:cNvPr id="47107" name="Rectangle 2"/>
          <p:cNvSpPr>
            <a:spLocks noGrp="1" noChangeArrowheads="1"/>
          </p:cNvSpPr>
          <p:nvPr>
            <p:ph type="title"/>
          </p:nvPr>
        </p:nvSpPr>
        <p:spPr/>
        <p:txBody>
          <a:bodyPr/>
          <a:lstStyle/>
          <a:p>
            <a:pPr eaLnBrk="1" hangingPunct="1"/>
            <a:r>
              <a:rPr lang="en-US" dirty="0" smtClean="0"/>
              <a:t>Non-Acquiesce - Adjudications</a:t>
            </a:r>
          </a:p>
        </p:txBody>
      </p:sp>
      <p:sp>
        <p:nvSpPr>
          <p:cNvPr id="47108" name="Rectangle 3"/>
          <p:cNvSpPr>
            <a:spLocks noGrp="1" noChangeArrowheads="1"/>
          </p:cNvSpPr>
          <p:nvPr>
            <p:ph type="body" idx="1"/>
          </p:nvPr>
        </p:nvSpPr>
        <p:spPr/>
        <p:txBody>
          <a:bodyPr>
            <a:normAutofit lnSpcReduction="10000"/>
          </a:bodyPr>
          <a:lstStyle/>
          <a:p>
            <a:pPr eaLnBrk="1" hangingPunct="1">
              <a:lnSpc>
                <a:spcPct val="80000"/>
              </a:lnSpc>
            </a:pPr>
            <a:r>
              <a:rPr lang="en-US" dirty="0" smtClean="0"/>
              <a:t>The government can </a:t>
            </a:r>
            <a:r>
              <a:rPr lang="en-US" dirty="0" err="1" smtClean="0"/>
              <a:t>relitigate</a:t>
            </a:r>
            <a:r>
              <a:rPr lang="en-US" dirty="0" smtClean="0"/>
              <a:t> the same facts (different parties) in different circuits to get better results</a:t>
            </a:r>
          </a:p>
          <a:p>
            <a:pPr lvl="1" eaLnBrk="1" hangingPunct="1">
              <a:lnSpc>
                <a:spcPct val="80000"/>
              </a:lnSpc>
            </a:pPr>
            <a:r>
              <a:rPr lang="en-US" dirty="0" smtClean="0"/>
              <a:t>Or to get a split to get United States Supreme Court review</a:t>
            </a:r>
          </a:p>
          <a:p>
            <a:pPr eaLnBrk="1" hangingPunct="1">
              <a:lnSpc>
                <a:spcPct val="80000"/>
              </a:lnSpc>
            </a:pPr>
            <a:r>
              <a:rPr lang="en-US" dirty="0" smtClean="0"/>
              <a:t>Intra-circuit non-acquiesce is more controversial</a:t>
            </a:r>
          </a:p>
          <a:p>
            <a:pPr lvl="1" eaLnBrk="1" hangingPunct="1">
              <a:lnSpc>
                <a:spcPct val="80000"/>
              </a:lnSpc>
            </a:pPr>
            <a:r>
              <a:rPr lang="en-US" dirty="0" smtClean="0"/>
              <a:t>Agency loses in the circuit in a specific case, but continues to apply the same law to other parties</a:t>
            </a:r>
          </a:p>
          <a:p>
            <a:pPr lvl="1" eaLnBrk="1" hangingPunct="1">
              <a:lnSpc>
                <a:spcPct val="80000"/>
              </a:lnSpc>
            </a:pPr>
            <a:r>
              <a:rPr lang="en-US" dirty="0" smtClean="0"/>
              <a:t>How would you argue that you are not bound by the earlier determination?</a:t>
            </a:r>
          </a:p>
        </p:txBody>
      </p:sp>
    </p:spTree>
    <p:extLst>
      <p:ext uri="{BB962C8B-B14F-4D97-AF65-F5344CB8AC3E}">
        <p14:creationId xmlns:p14="http://schemas.microsoft.com/office/powerpoint/2010/main" val="37558768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Non-Acquiesce</a:t>
            </a:r>
            <a:r>
              <a:rPr lang="en-US" baseline="0" dirty="0" smtClean="0"/>
              <a:t> - Rules</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believe that an agency rule is not supported by the record, or is otherwise invalid, what do you usually ask the court to do?</a:t>
            </a:r>
          </a:p>
          <a:p>
            <a:r>
              <a:rPr lang="en-US" dirty="0" smtClean="0"/>
              <a:t>If the court agrees with you and does this, why does it prevent the agency from applying the rule in other cases, unlike the adjudication situation?</a:t>
            </a:r>
          </a:p>
          <a:p>
            <a:r>
              <a:rPr lang="en-US" dirty="0" smtClean="0"/>
              <a:t>What is the agency's recourse?</a:t>
            </a:r>
          </a:p>
          <a:p>
            <a:r>
              <a:rPr lang="en-US" dirty="0" smtClean="0"/>
              <a:t>If the court upholds the rule, why can litigants still challenge it in other cases?</a:t>
            </a:r>
          </a:p>
          <a:p>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36</a:t>
            </a:fld>
            <a:endParaRPr lang="en-US"/>
          </a:p>
        </p:txBody>
      </p:sp>
    </p:spTree>
    <p:extLst>
      <p:ext uri="{BB962C8B-B14F-4D97-AF65-F5344CB8AC3E}">
        <p14:creationId xmlns:p14="http://schemas.microsoft.com/office/powerpoint/2010/main" val="1211308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r>
              <a:rPr lang="en-US" dirty="0" smtClean="0"/>
              <a:t>Judicial Review of Facts</a:t>
            </a:r>
          </a:p>
        </p:txBody>
      </p:sp>
      <p:sp>
        <p:nvSpPr>
          <p:cNvPr id="20483"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78A458-75DC-44A1-AA62-50E07019D1F3}" type="slidenum">
              <a:rPr lang="en-US" smtClean="0"/>
              <a:pPr/>
              <a:t>5</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Scope of Judicial Review of Facts</a:t>
            </a:r>
          </a:p>
        </p:txBody>
      </p:sp>
      <p:sp>
        <p:nvSpPr>
          <p:cNvPr id="21508" name="Rectangle 3"/>
          <p:cNvSpPr>
            <a:spLocks noGrp="1" noChangeArrowheads="1"/>
          </p:cNvSpPr>
          <p:nvPr>
            <p:ph type="body" idx="1"/>
          </p:nvPr>
        </p:nvSpPr>
        <p:spPr/>
        <p:txBody>
          <a:bodyPr/>
          <a:lstStyle/>
          <a:p>
            <a:pPr eaLnBrk="1" hangingPunct="1">
              <a:lnSpc>
                <a:spcPct val="90000"/>
              </a:lnSpc>
            </a:pPr>
            <a:r>
              <a:rPr lang="en-US" smtClean="0"/>
              <a:t>Congress sets scope of review, within constitutional boundaries.</a:t>
            </a:r>
          </a:p>
          <a:p>
            <a:pPr eaLnBrk="1" hangingPunct="1">
              <a:lnSpc>
                <a:spcPct val="90000"/>
              </a:lnSpc>
            </a:pPr>
            <a:r>
              <a:rPr lang="en-US" smtClean="0"/>
              <a:t>Since the Constitution is silent on agencies, Congress has a pretty free hand</a:t>
            </a:r>
          </a:p>
          <a:p>
            <a:pPr eaLnBrk="1" hangingPunct="1">
              <a:lnSpc>
                <a:spcPct val="90000"/>
              </a:lnSpc>
            </a:pPr>
            <a:r>
              <a:rPr lang="en-US" smtClean="0"/>
              <a:t>Congress can allow anything from a trial de novo to no review, unless such an action otherwise runs afoul of the constitution.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A7ADCE-1676-4F93-A636-F615C5541DC4}" type="slidenum">
              <a:rPr lang="en-US" smtClean="0"/>
              <a:pPr/>
              <a:t>6</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Trial De Novo</a:t>
            </a:r>
          </a:p>
        </p:txBody>
      </p:sp>
      <p:sp>
        <p:nvSpPr>
          <p:cNvPr id="22532" name="Rectangle 3"/>
          <p:cNvSpPr>
            <a:spLocks noGrp="1" noChangeArrowheads="1"/>
          </p:cNvSpPr>
          <p:nvPr>
            <p:ph type="body" idx="1"/>
          </p:nvPr>
        </p:nvSpPr>
        <p:spPr/>
        <p:txBody>
          <a:bodyPr/>
          <a:lstStyle/>
          <a:p>
            <a:pPr eaLnBrk="1" hangingPunct="1"/>
            <a:r>
              <a:rPr lang="en-US" smtClean="0"/>
              <a:t>You start over at the trial court</a:t>
            </a:r>
          </a:p>
          <a:p>
            <a:pPr eaLnBrk="1" hangingPunct="1"/>
            <a:r>
              <a:rPr lang="en-US" smtClean="0"/>
              <a:t>Agency findings can be used as evidence, but there is no deference to the agency</a:t>
            </a:r>
          </a:p>
          <a:p>
            <a:pPr eaLnBrk="1" hangingPunct="1"/>
            <a:r>
              <a:rPr lang="en-US" smtClean="0"/>
              <a:t>FOIA</a:t>
            </a:r>
          </a:p>
          <a:p>
            <a:pPr eaLnBrk="1" hangingPunct="1"/>
            <a:r>
              <a:rPr lang="en-US" smtClean="0"/>
              <a:t>Used more by the states than the feds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FB09B8C-82D1-405F-804D-8D81A396F34C}" type="slidenum">
              <a:rPr lang="en-US" smtClean="0"/>
              <a:pPr/>
              <a:t>7</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Independent Judgment on the Evidence</a:t>
            </a:r>
          </a:p>
        </p:txBody>
      </p:sp>
      <p:sp>
        <p:nvSpPr>
          <p:cNvPr id="23556" name="Rectangle 3"/>
          <p:cNvSpPr>
            <a:spLocks noGrp="1" noChangeArrowheads="1"/>
          </p:cNvSpPr>
          <p:nvPr>
            <p:ph type="body" idx="1"/>
          </p:nvPr>
        </p:nvSpPr>
        <p:spPr/>
        <p:txBody>
          <a:bodyPr/>
          <a:lstStyle/>
          <a:p>
            <a:pPr eaLnBrk="1" hangingPunct="1"/>
            <a:r>
              <a:rPr lang="en-US" smtClean="0"/>
              <a:t>Decide on the agency record, but do not defer to the agency's interpretation of the record.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643C13E-1AF5-494A-A3E3-630304974725}" type="slidenum">
              <a:rPr lang="en-US" smtClean="0"/>
              <a:pPr/>
              <a:t>8</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Clearly Erroneous</a:t>
            </a:r>
          </a:p>
        </p:txBody>
      </p:sp>
      <p:sp>
        <p:nvSpPr>
          <p:cNvPr id="24580" name="Rectangle 3"/>
          <p:cNvSpPr>
            <a:spLocks noGrp="1" noChangeArrowheads="1"/>
          </p:cNvSpPr>
          <p:nvPr>
            <p:ph type="body" idx="1"/>
          </p:nvPr>
        </p:nvSpPr>
        <p:spPr/>
        <p:txBody>
          <a:bodyPr/>
          <a:lstStyle/>
          <a:p>
            <a:pPr eaLnBrk="1" hangingPunct="1"/>
            <a:r>
              <a:rPr lang="en-US" smtClean="0"/>
              <a:t>Definite and firm conviction that a mistake has been made on the facts or policy</a:t>
            </a:r>
          </a:p>
          <a:p>
            <a:pPr eaLnBrk="1" hangingPunct="1"/>
            <a:r>
              <a:rPr lang="en-US" smtClean="0"/>
              <a:t>Same as reviewing a verdict by a trial judge without a jury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618B6-4F9A-4F3B-B826-E551295CE887}" type="slidenum">
              <a:rPr lang="en-US" smtClean="0"/>
              <a:pPr/>
              <a:t>9</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Substantial Evidence - Formal Adjudications</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706(2)(E) - only applies to formal adjudications and formal rulemaking</a:t>
            </a:r>
          </a:p>
          <a:p>
            <a:pPr eaLnBrk="1" hangingPunct="1">
              <a:lnSpc>
                <a:spcPct val="90000"/>
              </a:lnSpc>
            </a:pPr>
            <a:r>
              <a:rPr lang="en-US" sz="2800" smtClean="0"/>
              <a:t>Could a reasonable person have reached the same conclusion?</a:t>
            </a:r>
          </a:p>
          <a:p>
            <a:pPr lvl="1" eaLnBrk="1" hangingPunct="1">
              <a:lnSpc>
                <a:spcPct val="90000"/>
              </a:lnSpc>
            </a:pPr>
            <a:r>
              <a:rPr lang="en-US" sz="2800" smtClean="0"/>
              <a:t>Standard for reviewing a jury verdict or for taking a case from the jury</a:t>
            </a:r>
          </a:p>
          <a:p>
            <a:pPr lvl="1" eaLnBrk="1" hangingPunct="1">
              <a:lnSpc>
                <a:spcPct val="90000"/>
              </a:lnSpc>
            </a:pPr>
            <a:r>
              <a:rPr lang="en-US" sz="2800" smtClean="0"/>
              <a:t>Should a jury get more or less deference than an agency?</a:t>
            </a:r>
          </a:p>
          <a:p>
            <a:pPr eaLnBrk="1" hangingPunct="1">
              <a:lnSpc>
                <a:spcPct val="90000"/>
              </a:lnSpc>
            </a:pPr>
            <a:r>
              <a:rPr lang="en-US" sz="2800" smtClean="0"/>
              <a:t>Hint - substantial means some, not a lot, when you are the agency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3141</TotalTime>
  <Words>2513</Words>
  <Application>Microsoft Office PowerPoint</Application>
  <PresentationFormat>On-screen Show (4:3)</PresentationFormat>
  <Paragraphs>213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Blends</vt:lpstr>
      <vt:lpstr>Chapter 7</vt:lpstr>
      <vt:lpstr>ABA Adlaw Conference 2008 - Justice Garland, 2nd Cir, on Chevron:</vt:lpstr>
      <vt:lpstr>The Implications of Ambiguous Standards</vt:lpstr>
      <vt:lpstr>Judicial Review of Facts</vt:lpstr>
      <vt:lpstr>Scope of Judicial Review of Facts</vt:lpstr>
      <vt:lpstr>Trial De Novo</vt:lpstr>
      <vt:lpstr>Independent Judgment on the Evidence</vt:lpstr>
      <vt:lpstr>Clearly Erroneous</vt:lpstr>
      <vt:lpstr>Substantial Evidence - Formal Adjudications</vt:lpstr>
      <vt:lpstr>Substantial Evidence - Informal Adjudications and Rulemaking</vt:lpstr>
      <vt:lpstr>Substantial Evidence - Universal Camera v. NLRB, 340 US 474 (1951)</vt:lpstr>
      <vt:lpstr>Some Evidence</vt:lpstr>
      <vt:lpstr>Facts Not Reviewable At All</vt:lpstr>
      <vt:lpstr>What if the Court thinks the Agency's Policy Choice is Wrong?</vt:lpstr>
      <vt:lpstr>Agency/ALJ Conflicts</vt:lpstr>
      <vt:lpstr>ALJ Expertise</vt:lpstr>
      <vt:lpstr>O’Leary v. Brown-Pacific-Maxon, 340 U.S. 504 (1951)</vt:lpstr>
      <vt:lpstr>Frankfurter’s Hybrid Decision Analysis</vt:lpstr>
      <vt:lpstr>NLRB v. Bell Aerospace Co., 416 U.S. 267 (1974)</vt:lpstr>
      <vt:lpstr>Cabining Arbitrary and Capricious Review</vt:lpstr>
      <vt:lpstr>"Hard Look" - National Lime Assn. v. EPA, 627 F.2d 416, 453 (D.C. Cir. 1980) </vt:lpstr>
      <vt:lpstr>Hard Look at What?</vt:lpstr>
      <vt:lpstr>When Should the Court Allow the Record to be Supplemented by the Agency?</vt:lpstr>
      <vt:lpstr>Motor Vehicle Manufacturers v State Farm Mutual Auto, 463 U.S. 29 (1983)</vt:lpstr>
      <vt:lpstr>NRDC, Inc. v. Herrington, 768 F.2d 1355 (D.C. Cir. 1985) </vt:lpstr>
      <vt:lpstr>American Dental Assn. v. Martin, 984 F.2d 823 (7th Cir. 1993)</vt:lpstr>
      <vt:lpstr>Can the Agency Promise to not Enforce the Rule for Home Health Workers?</vt:lpstr>
      <vt:lpstr>Challenging Agency Action - Review</vt:lpstr>
      <vt:lpstr>De Novo Review Under the APA</vt:lpstr>
      <vt:lpstr>Forcing Agencies to Act</vt:lpstr>
      <vt:lpstr>Attacking a Rule after the Deadline</vt:lpstr>
      <vt:lpstr>Judicial Remedies for Improper Rules</vt:lpstr>
      <vt:lpstr>Relying on Agency Advice - Equitable Estoppel </vt:lpstr>
      <vt:lpstr>Collateral Estoppel - Relying on Previous Court Decisions</vt:lpstr>
      <vt:lpstr>Non-Acquiesce - Adjudications</vt:lpstr>
      <vt:lpstr>Non-Acquiesce - Rules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184</cp:revision>
  <dcterms:created xsi:type="dcterms:W3CDTF">2005-10-25T15:38:21Z</dcterms:created>
  <dcterms:modified xsi:type="dcterms:W3CDTF">2013-05-19T01:26:55Z</dcterms:modified>
</cp:coreProperties>
</file>