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sldIdLst>
    <p:sldId id="338" r:id="rId2"/>
    <p:sldId id="256" r:id="rId3"/>
    <p:sldId id="281" r:id="rId4"/>
    <p:sldId id="275" r:id="rId5"/>
    <p:sldId id="258" r:id="rId6"/>
    <p:sldId id="345" r:id="rId7"/>
    <p:sldId id="332" r:id="rId8"/>
    <p:sldId id="331" r:id="rId9"/>
    <p:sldId id="259" r:id="rId10"/>
    <p:sldId id="260" r:id="rId11"/>
    <p:sldId id="261" r:id="rId12"/>
    <p:sldId id="262" r:id="rId13"/>
    <p:sldId id="263" r:id="rId14"/>
    <p:sldId id="344" r:id="rId15"/>
    <p:sldId id="339" r:id="rId16"/>
    <p:sldId id="340" r:id="rId17"/>
    <p:sldId id="341" r:id="rId18"/>
    <p:sldId id="342" r:id="rId19"/>
    <p:sldId id="343"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99" autoAdjust="0"/>
  </p:normalViewPr>
  <p:slideViewPr>
    <p:cSldViewPr>
      <p:cViewPr varScale="1">
        <p:scale>
          <a:sx n="87" d="100"/>
          <a:sy n="87" d="100"/>
        </p:scale>
        <p:origin x="-96" y="-21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7.xml"/><Relationship Id="rId3" Type="http://schemas.openxmlformats.org/officeDocument/2006/relationships/slide" Target="slides/slide3.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5.xml"/><Relationship Id="rId10" Type="http://schemas.openxmlformats.org/officeDocument/2006/relationships/slide" Target="slides/slide11.xml"/><Relationship Id="rId4" Type="http://schemas.openxmlformats.org/officeDocument/2006/relationships/slide" Target="slides/slide4.xml"/><Relationship Id="rId9" Type="http://schemas.openxmlformats.org/officeDocument/2006/relationships/slide" Target="slides/slide10.xml"/><Relationship Id="rId14"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D28125E-0DFD-428B-8408-7ED3A6F1D615}" type="slidenum">
              <a:rPr lang="en-US"/>
              <a:pPr>
                <a:defRPr/>
              </a:pPr>
              <a:t>‹#›</a:t>
            </a:fld>
            <a:endParaRPr lang="en-US"/>
          </a:p>
        </p:txBody>
      </p:sp>
    </p:spTree>
    <p:extLst>
      <p:ext uri="{BB962C8B-B14F-4D97-AF65-F5344CB8AC3E}">
        <p14:creationId xmlns:p14="http://schemas.microsoft.com/office/powerpoint/2010/main" val="411904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CB6B50C-891E-43BC-BE42-EA471A80E484}" type="slidenum">
              <a:rPr lang="en-US"/>
              <a:pPr>
                <a:defRPr/>
              </a:pPr>
              <a:t>‹#›</a:t>
            </a:fld>
            <a:endParaRPr lang="en-US"/>
          </a:p>
        </p:txBody>
      </p:sp>
    </p:spTree>
    <p:extLst>
      <p:ext uri="{BB962C8B-B14F-4D97-AF65-F5344CB8AC3E}">
        <p14:creationId xmlns:p14="http://schemas.microsoft.com/office/powerpoint/2010/main" val="251526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F3592E0-955F-422F-A304-A969D5BE1481}" type="slidenum">
              <a:rPr lang="en-US"/>
              <a:pPr>
                <a:defRPr/>
              </a:pPr>
              <a:t>‹#›</a:t>
            </a:fld>
            <a:endParaRPr lang="en-US"/>
          </a:p>
        </p:txBody>
      </p:sp>
    </p:spTree>
    <p:extLst>
      <p:ext uri="{BB962C8B-B14F-4D97-AF65-F5344CB8AC3E}">
        <p14:creationId xmlns:p14="http://schemas.microsoft.com/office/powerpoint/2010/main" val="244180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0E2825-B1D9-461F-A80D-725CE210CD23}" type="slidenum">
              <a:rPr lang="en-US"/>
              <a:pPr>
                <a:defRPr/>
              </a:pPr>
              <a:t>‹#›</a:t>
            </a:fld>
            <a:endParaRPr lang="en-US"/>
          </a:p>
        </p:txBody>
      </p:sp>
    </p:spTree>
    <p:extLst>
      <p:ext uri="{BB962C8B-B14F-4D97-AF65-F5344CB8AC3E}">
        <p14:creationId xmlns:p14="http://schemas.microsoft.com/office/powerpoint/2010/main" val="401918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8AFD4D-646D-45A9-BFAB-508FEBC67463}" type="slidenum">
              <a:rPr lang="en-US"/>
              <a:pPr>
                <a:defRPr/>
              </a:pPr>
              <a:t>‹#›</a:t>
            </a:fld>
            <a:endParaRPr lang="en-US"/>
          </a:p>
        </p:txBody>
      </p:sp>
    </p:spTree>
    <p:extLst>
      <p:ext uri="{BB962C8B-B14F-4D97-AF65-F5344CB8AC3E}">
        <p14:creationId xmlns:p14="http://schemas.microsoft.com/office/powerpoint/2010/main" val="20181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D3D787-8663-4C8A-BD3F-6BA32DFFD982}" type="slidenum">
              <a:rPr lang="en-US"/>
              <a:pPr>
                <a:defRPr/>
              </a:pPr>
              <a:t>‹#›</a:t>
            </a:fld>
            <a:endParaRPr lang="en-US"/>
          </a:p>
        </p:txBody>
      </p:sp>
    </p:spTree>
    <p:extLst>
      <p:ext uri="{BB962C8B-B14F-4D97-AF65-F5344CB8AC3E}">
        <p14:creationId xmlns:p14="http://schemas.microsoft.com/office/powerpoint/2010/main" val="31852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192DE8F-7B7C-41F3-A883-5D57CC37B519}" type="slidenum">
              <a:rPr lang="en-US"/>
              <a:pPr>
                <a:defRPr/>
              </a:pPr>
              <a:t>‹#›</a:t>
            </a:fld>
            <a:endParaRPr lang="en-US"/>
          </a:p>
        </p:txBody>
      </p:sp>
    </p:spTree>
    <p:extLst>
      <p:ext uri="{BB962C8B-B14F-4D97-AF65-F5344CB8AC3E}">
        <p14:creationId xmlns:p14="http://schemas.microsoft.com/office/powerpoint/2010/main" val="152442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45AAF468-5DF5-4560-A65B-CCA39D63B7EC}" type="slidenum">
              <a:rPr lang="en-US"/>
              <a:pPr>
                <a:defRPr/>
              </a:pPr>
              <a:t>‹#›</a:t>
            </a:fld>
            <a:endParaRPr lang="en-US"/>
          </a:p>
        </p:txBody>
      </p:sp>
    </p:spTree>
    <p:extLst>
      <p:ext uri="{BB962C8B-B14F-4D97-AF65-F5344CB8AC3E}">
        <p14:creationId xmlns:p14="http://schemas.microsoft.com/office/powerpoint/2010/main" val="221468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E5F73AF-6ED5-4B88-9449-BFB2689C932E}" type="slidenum">
              <a:rPr lang="en-US"/>
              <a:pPr>
                <a:defRPr/>
              </a:pPr>
              <a:t>‹#›</a:t>
            </a:fld>
            <a:endParaRPr lang="en-US"/>
          </a:p>
        </p:txBody>
      </p:sp>
    </p:spTree>
    <p:extLst>
      <p:ext uri="{BB962C8B-B14F-4D97-AF65-F5344CB8AC3E}">
        <p14:creationId xmlns:p14="http://schemas.microsoft.com/office/powerpoint/2010/main" val="268555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F16A97A-C1B6-4051-81F2-0BAF2DD50485}" type="slidenum">
              <a:rPr lang="en-US"/>
              <a:pPr>
                <a:defRPr/>
              </a:pPr>
              <a:t>‹#›</a:t>
            </a:fld>
            <a:endParaRPr lang="en-US"/>
          </a:p>
        </p:txBody>
      </p:sp>
    </p:spTree>
    <p:extLst>
      <p:ext uri="{BB962C8B-B14F-4D97-AF65-F5344CB8AC3E}">
        <p14:creationId xmlns:p14="http://schemas.microsoft.com/office/powerpoint/2010/main" val="15564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06AA544-1DB6-4CA1-AAA6-B44AD1BB0943}" type="slidenum">
              <a:rPr lang="en-US"/>
              <a:pPr>
                <a:defRPr/>
              </a:pPr>
              <a:t>‹#›</a:t>
            </a:fld>
            <a:endParaRPr lang="en-US"/>
          </a:p>
        </p:txBody>
      </p:sp>
    </p:spTree>
    <p:extLst>
      <p:ext uri="{BB962C8B-B14F-4D97-AF65-F5344CB8AC3E}">
        <p14:creationId xmlns:p14="http://schemas.microsoft.com/office/powerpoint/2010/main" val="380508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BD8D9EE-DFF6-4598-B80B-702CC3B8D9CD}" type="slidenum">
              <a:rPr lang="en-US"/>
              <a:pPr>
                <a:defRPr/>
              </a:pPr>
              <a:t>‹#›</a:t>
            </a:fld>
            <a:endParaRPr lang="en-US"/>
          </a:p>
        </p:txBody>
      </p:sp>
    </p:spTree>
    <p:extLst>
      <p:ext uri="{BB962C8B-B14F-4D97-AF65-F5344CB8AC3E}">
        <p14:creationId xmlns:p14="http://schemas.microsoft.com/office/powerpoint/2010/main" val="389296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C4D326D-2FE5-4016-B672-34A33821CF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otech.law.lsu.edu/Courses/study_aids/adlaw/706.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Chapter 7 </a:t>
            </a:r>
          </a:p>
        </p:txBody>
      </p:sp>
      <p:sp>
        <p:nvSpPr>
          <p:cNvPr id="3075" name="Rectangle 3"/>
          <p:cNvSpPr>
            <a:spLocks noGrp="1" noChangeArrowheads="1"/>
          </p:cNvSpPr>
          <p:nvPr>
            <p:ph type="subTitle" idx="1"/>
          </p:nvPr>
        </p:nvSpPr>
        <p:spPr/>
        <p:txBody>
          <a:bodyPr/>
          <a:lstStyle/>
          <a:p>
            <a:pPr eaLnBrk="1" hangingPunct="1">
              <a:lnSpc>
                <a:spcPct val="90000"/>
              </a:lnSpc>
            </a:pPr>
            <a:r>
              <a:rPr lang="en-US" dirty="0"/>
              <a:t>"The rules governing judicial review have no more substance at the core than a seedless grape."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38EEC75-032E-44B9-A95F-2F7325FB0EA5}" type="slidenum">
              <a:rPr lang="en-US" smtClean="0"/>
              <a:pPr/>
              <a:t>10</a:t>
            </a:fld>
            <a:endParaRPr lang="en-US" smtClean="0"/>
          </a:p>
        </p:txBody>
      </p:sp>
      <p:sp>
        <p:nvSpPr>
          <p:cNvPr id="11267" name="Rectangle 2"/>
          <p:cNvSpPr>
            <a:spLocks noGrp="1" noChangeArrowheads="1"/>
          </p:cNvSpPr>
          <p:nvPr>
            <p:ph type="title"/>
          </p:nvPr>
        </p:nvSpPr>
        <p:spPr/>
        <p:txBody>
          <a:bodyPr/>
          <a:lstStyle/>
          <a:p>
            <a:pPr eaLnBrk="1" hangingPunct="1"/>
            <a:r>
              <a:rPr lang="en-US" smtClean="0"/>
              <a:t>Chevron Step One</a:t>
            </a:r>
          </a:p>
        </p:txBody>
      </p:sp>
      <p:sp>
        <p:nvSpPr>
          <p:cNvPr id="11268" name="Rectangle 3"/>
          <p:cNvSpPr>
            <a:spLocks noGrp="1" noChangeArrowheads="1"/>
          </p:cNvSpPr>
          <p:nvPr>
            <p:ph type="body" idx="1"/>
          </p:nvPr>
        </p:nvSpPr>
        <p:spPr/>
        <p:txBody>
          <a:bodyPr/>
          <a:lstStyle/>
          <a:p>
            <a:pPr eaLnBrk="1" hangingPunct="1"/>
            <a:r>
              <a:rPr lang="en-US" smtClean="0"/>
              <a:t>If the statute speaks clearly to the point, then you have to follow the statute</a:t>
            </a:r>
          </a:p>
          <a:p>
            <a:pPr lvl="1" eaLnBrk="1" hangingPunct="1"/>
            <a:r>
              <a:rPr lang="en-US" smtClean="0"/>
              <a:t>This assumes that the statute is constitutional</a:t>
            </a:r>
          </a:p>
          <a:p>
            <a:pPr lvl="1" eaLnBrk="1" hangingPunct="1"/>
            <a:r>
              <a:rPr lang="en-US" smtClean="0"/>
              <a:t>As we see in the tobacco case, sometimes clear language is not so clear</a:t>
            </a:r>
          </a:p>
          <a:p>
            <a:pPr eaLnBrk="1" hangingPunct="1"/>
            <a:r>
              <a:rPr lang="en-US" smtClean="0"/>
              <a:t>If the agency action is clearly within the statute, it is OK.</a:t>
            </a:r>
          </a:p>
          <a:p>
            <a:pPr eaLnBrk="1" hangingPunct="1"/>
            <a:r>
              <a:rPr lang="en-US" smtClean="0"/>
              <a:t>If it is clearly outside the statute, what happens?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BB3760-E766-4183-9278-52BF3E14B3E3}" type="slidenum">
              <a:rPr lang="en-US" smtClean="0"/>
              <a:pPr/>
              <a:t>11</a:t>
            </a:fld>
            <a:endParaRPr lang="en-US" smtClean="0"/>
          </a:p>
        </p:txBody>
      </p:sp>
      <p:sp>
        <p:nvSpPr>
          <p:cNvPr id="12291" name="Rectangle 2"/>
          <p:cNvSpPr>
            <a:spLocks noGrp="1" noChangeArrowheads="1"/>
          </p:cNvSpPr>
          <p:nvPr>
            <p:ph type="title"/>
          </p:nvPr>
        </p:nvSpPr>
        <p:spPr/>
        <p:txBody>
          <a:bodyPr/>
          <a:lstStyle/>
          <a:p>
            <a:pPr eaLnBrk="1" hangingPunct="1"/>
            <a:r>
              <a:rPr lang="en-US" smtClean="0"/>
              <a:t>Chevron Step Two</a:t>
            </a:r>
          </a:p>
        </p:txBody>
      </p:sp>
      <p:sp>
        <p:nvSpPr>
          <p:cNvPr id="12292" name="Rectangle 3"/>
          <p:cNvSpPr>
            <a:spLocks noGrp="1" noChangeArrowheads="1"/>
          </p:cNvSpPr>
          <p:nvPr>
            <p:ph type="body" idx="1"/>
          </p:nvPr>
        </p:nvSpPr>
        <p:spPr/>
        <p:txBody>
          <a:bodyPr>
            <a:normAutofit fontScale="92500"/>
          </a:bodyPr>
          <a:lstStyle/>
          <a:p>
            <a:pPr eaLnBrk="1" hangingPunct="1">
              <a:defRPr/>
            </a:pPr>
            <a:r>
              <a:rPr lang="en-US" dirty="0" smtClean="0"/>
              <a:t>If the statute is silent or ambiguous</a:t>
            </a:r>
          </a:p>
          <a:p>
            <a:pPr lvl="1" eaLnBrk="1" hangingPunct="1">
              <a:defRPr/>
            </a:pPr>
            <a:r>
              <a:rPr lang="en-US" dirty="0" smtClean="0"/>
              <a:t>This is frequently the case on controversial issues</a:t>
            </a:r>
          </a:p>
          <a:p>
            <a:pPr eaLnBrk="1" hangingPunct="1">
              <a:defRPr/>
            </a:pPr>
            <a:r>
              <a:rPr lang="en-US" dirty="0" smtClean="0"/>
              <a:t>If the agency’s interpretation is just one of many allowable interpretations, what should the court do?</a:t>
            </a:r>
          </a:p>
          <a:p>
            <a:pPr lvl="1" eaLnBrk="1" hangingPunct="1">
              <a:defRPr/>
            </a:pPr>
            <a:r>
              <a:rPr lang="en-US" dirty="0" smtClean="0"/>
              <a:t>Decide which is the best interpretation?</a:t>
            </a:r>
          </a:p>
          <a:p>
            <a:pPr eaLnBrk="1" hangingPunct="1">
              <a:defRPr/>
            </a:pPr>
            <a:r>
              <a:rPr lang="en-US" dirty="0" smtClean="0"/>
              <a:t>Defer to the agency – if so, why?</a:t>
            </a:r>
          </a:p>
          <a:p>
            <a:pPr lvl="1" eaLnBrk="1" hangingPunct="1">
              <a:defRPr/>
            </a:pPr>
            <a:r>
              <a:rPr lang="en-US" dirty="0" smtClean="0"/>
              <a:t>Why is deference to the agency the key to political control </a:t>
            </a:r>
            <a:r>
              <a:rPr lang="en-US" smtClean="0"/>
              <a:t>of agencies?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FB5462-00E0-4FA2-921B-045C687C29A0}"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smtClean="0"/>
              <a:t>What does it Mean to Be Silent or Ambiguous?</a:t>
            </a:r>
          </a:p>
        </p:txBody>
      </p:sp>
      <p:sp>
        <p:nvSpPr>
          <p:cNvPr id="13316" name="Rectangle 3"/>
          <p:cNvSpPr>
            <a:spLocks noGrp="1" noChangeArrowheads="1"/>
          </p:cNvSpPr>
          <p:nvPr>
            <p:ph type="body" idx="1"/>
          </p:nvPr>
        </p:nvSpPr>
        <p:spPr/>
        <p:txBody>
          <a:bodyPr/>
          <a:lstStyle/>
          <a:p>
            <a:pPr eaLnBrk="1" hangingPunct="1"/>
            <a:r>
              <a:rPr lang="en-US" smtClean="0"/>
              <a:t>Do you just look at the statute itself?</a:t>
            </a:r>
          </a:p>
          <a:p>
            <a:pPr lvl="1" eaLnBrk="1" hangingPunct="1"/>
            <a:r>
              <a:rPr lang="en-US" smtClean="0"/>
              <a:t>Scalia, usually.</a:t>
            </a:r>
          </a:p>
          <a:p>
            <a:pPr eaLnBrk="1" hangingPunct="1"/>
            <a:r>
              <a:rPr lang="en-US" smtClean="0"/>
              <a:t>Do you include legislative intent?</a:t>
            </a:r>
          </a:p>
          <a:p>
            <a:pPr lvl="1" eaLnBrk="1" hangingPunct="1"/>
            <a:r>
              <a:rPr lang="en-US" smtClean="0"/>
              <a:t>Breyer, usually.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140AF-C425-4957-982F-1BF1FDD99072}" type="slidenum">
              <a:rPr lang="en-US" smtClean="0"/>
              <a:pPr/>
              <a:t>13</a:t>
            </a:fld>
            <a:endParaRPr lang="en-US" smtClean="0"/>
          </a:p>
        </p:txBody>
      </p:sp>
      <p:sp>
        <p:nvSpPr>
          <p:cNvPr id="14339" name="Rectangle 2"/>
          <p:cNvSpPr>
            <a:spLocks noGrp="1" noChangeArrowheads="1"/>
          </p:cNvSpPr>
          <p:nvPr>
            <p:ph type="title"/>
          </p:nvPr>
        </p:nvSpPr>
        <p:spPr/>
        <p:txBody>
          <a:bodyPr/>
          <a:lstStyle/>
          <a:p>
            <a:pPr eaLnBrk="1" hangingPunct="1"/>
            <a:r>
              <a:rPr lang="en-US" smtClean="0"/>
              <a:t>Political Control of Agencies</a:t>
            </a:r>
          </a:p>
        </p:txBody>
      </p:sp>
      <p:sp>
        <p:nvSpPr>
          <p:cNvPr id="14340" name="Rectangle 3"/>
          <p:cNvSpPr>
            <a:spLocks noGrp="1" noChangeArrowheads="1"/>
          </p:cNvSpPr>
          <p:nvPr>
            <p:ph type="body" idx="1"/>
          </p:nvPr>
        </p:nvSpPr>
        <p:spPr/>
        <p:txBody>
          <a:bodyPr/>
          <a:lstStyle/>
          <a:p>
            <a:pPr eaLnBrk="1" hangingPunct="1"/>
            <a:r>
              <a:rPr lang="en-US" smtClean="0"/>
              <a:t>How does </a:t>
            </a:r>
            <a:r>
              <a:rPr lang="en-US" i="1" smtClean="0"/>
              <a:t>Chevron</a:t>
            </a:r>
            <a:r>
              <a:rPr lang="en-US" smtClean="0"/>
              <a:t> deference fit with the political control of agencies?</a:t>
            </a:r>
          </a:p>
          <a:p>
            <a:pPr eaLnBrk="1" hangingPunct="1"/>
            <a:r>
              <a:rPr lang="en-US" smtClean="0"/>
              <a:t>Is this a liberal/conservative view?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to Mass. v. </a:t>
            </a:r>
            <a:r>
              <a:rPr lang="en-US" smtClean="0"/>
              <a:t>EPA.</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78AFD4D-646D-45A9-BFAB-508FEBC67463}" type="slidenum">
              <a:rPr lang="en-US" smtClean="0"/>
              <a:pPr>
                <a:defRPr/>
              </a:pPr>
              <a:t>14</a:t>
            </a:fld>
            <a:endParaRPr lang="en-US"/>
          </a:p>
        </p:txBody>
      </p:sp>
    </p:spTree>
    <p:extLst>
      <p:ext uri="{BB962C8B-B14F-4D97-AF65-F5344CB8AC3E}">
        <p14:creationId xmlns:p14="http://schemas.microsoft.com/office/powerpoint/2010/main" val="1138809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23B6BDE-8BDB-4F1A-B3AA-E8C50B789F3F}" type="slidenum">
              <a:rPr lang="en-US" smtClean="0"/>
              <a:pPr/>
              <a:t>15</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Miller v. AT&amp;T Corp., 250 F.3d 820 (4th Cir. 2001) </a:t>
            </a:r>
          </a:p>
        </p:txBody>
      </p:sp>
      <p:sp>
        <p:nvSpPr>
          <p:cNvPr id="5124"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dirty="0" smtClean="0"/>
              <a:t>The Family and Medical Leave Act (FMLA) entitles an eligible employee to as many as 12 weeks of unpaid leave per year for ''a serious health condition that makes the employee unable to perform the functions of the position of such employee.'' </a:t>
            </a:r>
          </a:p>
          <a:p>
            <a:pPr eaLnBrk="1" hangingPunct="1">
              <a:lnSpc>
                <a:spcPct val="80000"/>
              </a:lnSpc>
            </a:pPr>
            <a:r>
              <a:rPr lang="en-US" dirty="0" smtClean="0"/>
              <a:t>The Act defines ''serious health condition'' as an ''illness, injury, impairment, or physical or mental condition that involves-(A) inpatient care in a hospital, hospice, or residential medical care facility; or (B) continuing treatment by a health care provider.'' </a:t>
            </a:r>
          </a:p>
          <a:p>
            <a:pPr lvl="1" indent="-342900" eaLnBrk="1" hangingPunct="1">
              <a:lnSpc>
                <a:spcPct val="80000"/>
              </a:lnSpc>
              <a:buClr>
                <a:schemeClr val="folHlink"/>
              </a:buClr>
              <a:buSzPct val="60000"/>
            </a:pPr>
            <a:r>
              <a:rPr lang="en-US" dirty="0" smtClean="0"/>
              <a:t>FMLA does not define medical treatment</a:t>
            </a:r>
          </a:p>
        </p:txBody>
      </p:sp>
    </p:spTree>
    <p:extLst>
      <p:ext uri="{BB962C8B-B14F-4D97-AF65-F5344CB8AC3E}">
        <p14:creationId xmlns:p14="http://schemas.microsoft.com/office/powerpoint/2010/main" val="1284673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Regulation</a:t>
            </a:r>
            <a:endParaRPr lang="en-US" dirty="0"/>
          </a:p>
        </p:txBody>
      </p:sp>
      <p:sp>
        <p:nvSpPr>
          <p:cNvPr id="3" name="Content Placeholder 2"/>
          <p:cNvSpPr>
            <a:spLocks noGrp="1"/>
          </p:cNvSpPr>
          <p:nvPr>
            <p:ph idx="1"/>
          </p:nvPr>
        </p:nvSpPr>
        <p:spPr/>
        <p:txBody>
          <a:bodyPr/>
          <a:lstStyle/>
          <a:p>
            <a:pPr lvl="0" eaLnBrk="1" hangingPunct="1">
              <a:lnSpc>
                <a:spcPct val="80000"/>
              </a:lnSpc>
            </a:pPr>
            <a:r>
              <a:rPr lang="en-US" sz="2800" dirty="0" smtClean="0"/>
              <a:t>The agency makes</a:t>
            </a:r>
            <a:r>
              <a:rPr lang="en-US" sz="2800" baseline="0" dirty="0" smtClean="0"/>
              <a:t> a rule that </a:t>
            </a:r>
            <a:r>
              <a:rPr lang="en-US" sz="2800" dirty="0" smtClean="0"/>
              <a:t>finds that visits to the doctor that do not require specific treatment are covered by the act</a:t>
            </a:r>
          </a:p>
          <a:p>
            <a:pPr lvl="1" eaLnBrk="1" hangingPunct="1">
              <a:lnSpc>
                <a:spcPct val="80000"/>
              </a:lnSpc>
            </a:pPr>
            <a:r>
              <a:rPr lang="en-US" sz="2800" dirty="0" smtClean="0"/>
              <a:t>What is the ambiguity?</a:t>
            </a:r>
          </a:p>
          <a:p>
            <a:pPr eaLnBrk="1" hangingPunct="1">
              <a:lnSpc>
                <a:spcPct val="80000"/>
              </a:lnSpc>
            </a:pPr>
            <a:r>
              <a:rPr lang="en-US" sz="2800" dirty="0" smtClean="0"/>
              <a:t>Did the court accept the agency interpretation?</a:t>
            </a:r>
          </a:p>
          <a:p>
            <a:pPr lvl="1" eaLnBrk="1" hangingPunct="1">
              <a:lnSpc>
                <a:spcPct val="80000"/>
              </a:lnSpc>
            </a:pPr>
            <a:r>
              <a:rPr lang="en-US" sz="2800" dirty="0" smtClean="0"/>
              <a:t>What did the dissent want?</a:t>
            </a:r>
          </a:p>
          <a:p>
            <a:pPr eaLnBrk="1" hangingPunct="1">
              <a:lnSpc>
                <a:spcPct val="80000"/>
              </a:lnSpc>
            </a:pPr>
            <a:r>
              <a:rPr lang="en-US" sz="2800" dirty="0" smtClean="0"/>
              <a:t>Why does this decision make practical sense?</a:t>
            </a:r>
          </a:p>
          <a:p>
            <a:pPr lvl="1" eaLnBrk="1" hangingPunct="1">
              <a:lnSpc>
                <a:spcPct val="80000"/>
              </a:lnSpc>
            </a:pPr>
            <a:r>
              <a:rPr lang="en-US" sz="2800" dirty="0" smtClean="0"/>
              <a:t>Think about going to the doctor for the flu.</a:t>
            </a:r>
          </a:p>
          <a:p>
            <a:pPr lvl="1" eaLnBrk="1" hangingPunct="1">
              <a:lnSpc>
                <a:spcPct val="80000"/>
              </a:lnSpc>
            </a:pPr>
            <a:r>
              <a:rPr lang="en-US" sz="2800" dirty="0" smtClean="0"/>
              <a:t>Are you going to get treatment?</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16</a:t>
            </a:fld>
            <a:endParaRPr lang="en-US"/>
          </a:p>
        </p:txBody>
      </p:sp>
    </p:spTree>
    <p:extLst>
      <p:ext uri="{BB962C8B-B14F-4D97-AF65-F5344CB8AC3E}">
        <p14:creationId xmlns:p14="http://schemas.microsoft.com/office/powerpoint/2010/main" val="2945397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D27CC8-6DD5-4AD7-AE8E-E7812B169DAC}" type="slidenum">
              <a:rPr lang="en-US" smtClean="0"/>
              <a:pPr/>
              <a:t>17</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Opinions in Litigation</a:t>
            </a:r>
          </a:p>
        </p:txBody>
      </p:sp>
      <p:sp>
        <p:nvSpPr>
          <p:cNvPr id="8196" name="Rectangle 3"/>
          <p:cNvSpPr>
            <a:spLocks noGrp="1" noChangeArrowheads="1"/>
          </p:cNvSpPr>
          <p:nvPr>
            <p:ph type="body" idx="1"/>
          </p:nvPr>
        </p:nvSpPr>
        <p:spPr/>
        <p:txBody>
          <a:bodyPr/>
          <a:lstStyle/>
          <a:p>
            <a:pPr eaLnBrk="1" hangingPunct="1">
              <a:lnSpc>
                <a:spcPct val="90000"/>
              </a:lnSpc>
            </a:pPr>
            <a:r>
              <a:rPr lang="en-US" sz="2800" dirty="0" smtClean="0"/>
              <a:t>Chevron was a rulemaking, with all the attendant process and review</a:t>
            </a:r>
          </a:p>
          <a:p>
            <a:pPr eaLnBrk="1" hangingPunct="1">
              <a:lnSpc>
                <a:spcPct val="90000"/>
              </a:lnSpc>
            </a:pPr>
            <a:r>
              <a:rPr lang="en-US" sz="2800" dirty="0" smtClean="0"/>
              <a:t>What if the agency takes a position for the first time during litigation?</a:t>
            </a:r>
          </a:p>
          <a:p>
            <a:pPr lvl="1" eaLnBrk="1" hangingPunct="1">
              <a:lnSpc>
                <a:spcPct val="90000"/>
              </a:lnSpc>
            </a:pPr>
            <a:r>
              <a:rPr lang="en-US" sz="2800" dirty="0" smtClean="0"/>
              <a:t>Why might the court not trust it?</a:t>
            </a:r>
          </a:p>
          <a:p>
            <a:pPr eaLnBrk="1" hangingPunct="1">
              <a:lnSpc>
                <a:spcPct val="90000"/>
              </a:lnSpc>
            </a:pPr>
            <a:r>
              <a:rPr lang="en-US" sz="2800" dirty="0" smtClean="0"/>
              <a:t>Why might an amicus brief in a case where the agency has no interest get more deference?</a:t>
            </a:r>
          </a:p>
          <a:p>
            <a:pPr lvl="1" eaLnBrk="1" hangingPunct="1">
              <a:lnSpc>
                <a:spcPct val="90000"/>
              </a:lnSpc>
            </a:pPr>
            <a:r>
              <a:rPr lang="en-US" sz="2800" i="1" dirty="0" smtClean="0"/>
              <a:t>Auer v. Robbins</a:t>
            </a:r>
            <a:r>
              <a:rPr lang="en-US" sz="2800" dirty="0" smtClean="0"/>
              <a:t>, 519 U.S. 452 (1997) </a:t>
            </a:r>
          </a:p>
        </p:txBody>
      </p:sp>
    </p:spTree>
    <p:extLst>
      <p:ext uri="{BB962C8B-B14F-4D97-AF65-F5344CB8AC3E}">
        <p14:creationId xmlns:p14="http://schemas.microsoft.com/office/powerpoint/2010/main" val="4040405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238F68-3161-4279-9306-B2653831C922}" type="slidenum">
              <a:rPr lang="en-US" smtClean="0"/>
              <a:pPr/>
              <a:t>18</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Agency do you Defer to?</a:t>
            </a:r>
          </a:p>
        </p:txBody>
      </p:sp>
      <p:sp>
        <p:nvSpPr>
          <p:cNvPr id="8196" name="Rectangle 3"/>
          <p:cNvSpPr>
            <a:spLocks noGrp="1" noChangeArrowheads="1"/>
          </p:cNvSpPr>
          <p:nvPr>
            <p:ph type="body" idx="1"/>
          </p:nvPr>
        </p:nvSpPr>
        <p:spPr/>
        <p:txBody>
          <a:bodyPr>
            <a:normAutofit fontScale="85000" lnSpcReduction="10000"/>
          </a:bodyPr>
          <a:lstStyle/>
          <a:p>
            <a:pPr eaLnBrk="1" hangingPunct="1">
              <a:defRPr/>
            </a:pPr>
            <a:r>
              <a:rPr lang="en-US" dirty="0" smtClean="0"/>
              <a:t>Courts will only defer to the agency with the primary responsibility for administering the law.</a:t>
            </a:r>
          </a:p>
          <a:p>
            <a:pPr lvl="1" eaLnBrk="1" hangingPunct="1">
              <a:defRPr/>
            </a:pPr>
            <a:r>
              <a:rPr lang="en-US" dirty="0" smtClean="0"/>
              <a:t>Why not defer to more than one agency?</a:t>
            </a:r>
          </a:p>
          <a:p>
            <a:pPr eaLnBrk="1" hangingPunct="1">
              <a:defRPr/>
            </a:pPr>
            <a:r>
              <a:rPr lang="en-US" dirty="0" smtClean="0"/>
              <a:t>What does administering mean?</a:t>
            </a:r>
          </a:p>
          <a:p>
            <a:pPr eaLnBrk="1" hangingPunct="1">
              <a:defRPr/>
            </a:pPr>
            <a:r>
              <a:rPr lang="en-US" dirty="0" smtClean="0"/>
              <a:t>EPA sets the standards for Superfund cleanups.</a:t>
            </a:r>
          </a:p>
          <a:p>
            <a:pPr lvl="1" eaLnBrk="1" hangingPunct="1">
              <a:defRPr/>
            </a:pPr>
            <a:r>
              <a:rPr lang="en-US" dirty="0" smtClean="0"/>
              <a:t>It gets deference for these standards.</a:t>
            </a:r>
          </a:p>
          <a:p>
            <a:pPr eaLnBrk="1" hangingPunct="1">
              <a:defRPr/>
            </a:pPr>
            <a:r>
              <a:rPr lang="en-US" dirty="0" smtClean="0"/>
              <a:t>There is a statutory mechanism for determining liability, and EPA only enforces the liability once it is determined.</a:t>
            </a:r>
          </a:p>
          <a:p>
            <a:pPr lvl="1" eaLnBrk="1" hangingPunct="1">
              <a:defRPr/>
            </a:pPr>
            <a:r>
              <a:rPr lang="en-US" dirty="0" smtClean="0"/>
              <a:t>Should it get deference for its opinions on who is liable?</a:t>
            </a:r>
          </a:p>
        </p:txBody>
      </p:sp>
    </p:spTree>
    <p:extLst>
      <p:ext uri="{BB962C8B-B14F-4D97-AF65-F5344CB8AC3E}">
        <p14:creationId xmlns:p14="http://schemas.microsoft.com/office/powerpoint/2010/main" val="575370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5A82AD-2301-496A-A8EC-583771F03430}" type="slidenum">
              <a:rPr lang="en-US" smtClean="0"/>
              <a:pPr/>
              <a:t>19</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What if the question involves the jurisdiction of the agency?</a:t>
            </a:r>
          </a:p>
        </p:txBody>
      </p:sp>
      <p:sp>
        <p:nvSpPr>
          <p:cNvPr id="10244" name="Rectangle 3"/>
          <p:cNvSpPr>
            <a:spLocks noGrp="1" noChangeArrowheads="1"/>
          </p:cNvSpPr>
          <p:nvPr>
            <p:ph type="body" idx="1"/>
          </p:nvPr>
        </p:nvSpPr>
        <p:spPr/>
        <p:txBody>
          <a:bodyPr/>
          <a:lstStyle/>
          <a:p>
            <a:pPr eaLnBrk="1" hangingPunct="1"/>
            <a:r>
              <a:rPr lang="en-US" smtClean="0"/>
              <a:t>Why might the court not defer?</a:t>
            </a:r>
          </a:p>
          <a:p>
            <a:pPr eaLnBrk="1" hangingPunct="1"/>
            <a:r>
              <a:rPr lang="en-US" smtClean="0"/>
              <a:t>Why might Scalia argue that deference on jurisdiction is as valid as any other area of Chevron deference?</a:t>
            </a:r>
          </a:p>
          <a:p>
            <a:pPr lvl="1" eaLnBrk="1" hangingPunct="1"/>
            <a:r>
              <a:rPr lang="en-US" smtClean="0"/>
              <a:t>Lower courts have agreed with Scalia</a:t>
            </a:r>
          </a:p>
        </p:txBody>
      </p:sp>
    </p:spTree>
    <p:extLst>
      <p:ext uri="{BB962C8B-B14F-4D97-AF65-F5344CB8AC3E}">
        <p14:creationId xmlns:p14="http://schemas.microsoft.com/office/powerpoint/2010/main" val="3589474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C5D236E-D24B-4D41-BBFC-CA4C10FDD717}"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Judicial Review</a:t>
            </a:r>
          </a:p>
        </p:txBody>
      </p:sp>
      <p:sp>
        <p:nvSpPr>
          <p:cNvPr id="4100"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t>   This is a very unsettling chapter if you are looking for a bright-line test for standards for judicial review. I have heard very respected federal appeals court judges say in public lectures that they have no idea where these tests begin and end.</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93E3EE-F9C4-40CF-8710-17D2794564DC}"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Key Questions</a:t>
            </a:r>
          </a:p>
        </p:txBody>
      </p:sp>
      <p:sp>
        <p:nvSpPr>
          <p:cNvPr id="5124" name="Rectangle 3"/>
          <p:cNvSpPr>
            <a:spLocks noGrp="1" noChangeArrowheads="1"/>
          </p:cNvSpPr>
          <p:nvPr>
            <p:ph type="body" idx="1"/>
          </p:nvPr>
        </p:nvSpPr>
        <p:spPr/>
        <p:txBody>
          <a:bodyPr/>
          <a:lstStyle/>
          <a:p>
            <a:pPr eaLnBrk="1" hangingPunct="1">
              <a:lnSpc>
                <a:spcPct val="90000"/>
              </a:lnSpc>
            </a:pPr>
            <a:r>
              <a:rPr lang="en-US" smtClean="0"/>
              <a:t>Is the court interpreting a law - something that is clearly within its expertise?</a:t>
            </a:r>
          </a:p>
          <a:p>
            <a:pPr eaLnBrk="1" hangingPunct="1">
              <a:lnSpc>
                <a:spcPct val="90000"/>
              </a:lnSpc>
            </a:pPr>
            <a:r>
              <a:rPr lang="en-US" smtClean="0"/>
              <a:t>Does the legal interpretation have policy implications where the court is stepping into political question territory?</a:t>
            </a:r>
          </a:p>
          <a:p>
            <a:pPr eaLnBrk="1" hangingPunct="1">
              <a:lnSpc>
                <a:spcPct val="90000"/>
              </a:lnSpc>
            </a:pPr>
            <a:r>
              <a:rPr lang="en-US" smtClean="0"/>
              <a:t>Is the court reviewing a factual determination by the agency?</a:t>
            </a:r>
          </a:p>
          <a:p>
            <a:pPr eaLnBrk="1" hangingPunct="1">
              <a:lnSpc>
                <a:spcPct val="90000"/>
              </a:lnSpc>
            </a:pPr>
            <a:r>
              <a:rPr lang="en-US" smtClean="0"/>
              <a:t>Is the court reviewing the application of the law to specific facts, i.e., a mixed question?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415F9D-C45A-4CC6-8DA5-C38040E135BA}"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Review of Rulemaking and Formal APA Proceedings</a:t>
            </a:r>
          </a:p>
        </p:txBody>
      </p:sp>
      <p:sp>
        <p:nvSpPr>
          <p:cNvPr id="6148" name="Rectangle 3"/>
          <p:cNvSpPr>
            <a:spLocks noGrp="1" noChangeArrowheads="1"/>
          </p:cNvSpPr>
          <p:nvPr>
            <p:ph type="body" idx="1"/>
          </p:nvPr>
        </p:nvSpPr>
        <p:spPr/>
        <p:txBody>
          <a:bodyPr/>
          <a:lstStyle/>
          <a:p>
            <a:pPr eaLnBrk="1" hangingPunct="1"/>
            <a:r>
              <a:rPr lang="en-US" dirty="0" smtClean="0"/>
              <a:t>APA § 706. Scope of review</a:t>
            </a:r>
          </a:p>
          <a:p>
            <a:pPr eaLnBrk="1" hangingPunct="1"/>
            <a:r>
              <a:rPr lang="en-US" dirty="0" smtClean="0">
                <a:hlinkClick r:id="rId2"/>
              </a:rPr>
              <a:t>http://biotech.law.lsu.edu/Courses/study_aids/adlaw/706.htm</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5EC9F6-394F-4188-994F-BBBCF53B832A}"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Questions of Law</a:t>
            </a:r>
          </a:p>
        </p:txBody>
      </p:sp>
      <p:sp>
        <p:nvSpPr>
          <p:cNvPr id="7172" name="Rectangle 3"/>
          <p:cNvSpPr>
            <a:spLocks noGrp="1" noChangeArrowheads="1"/>
          </p:cNvSpPr>
          <p:nvPr>
            <p:ph type="body" idx="1"/>
          </p:nvPr>
        </p:nvSpPr>
        <p:spPr/>
        <p:txBody>
          <a:bodyPr/>
          <a:lstStyle/>
          <a:p>
            <a:pPr eaLnBrk="1" hangingPunct="1"/>
            <a:r>
              <a:rPr lang="en-US" smtClean="0"/>
              <a:t>What are the different types of questions of law?</a:t>
            </a:r>
          </a:p>
          <a:p>
            <a:pPr eaLnBrk="1" hangingPunct="1"/>
            <a:r>
              <a:rPr lang="en-US" smtClean="0"/>
              <a:t>Why are these essentially facial challenges?</a:t>
            </a:r>
          </a:p>
          <a:p>
            <a:pPr eaLnBrk="1" hangingPunct="1"/>
            <a:r>
              <a:rPr lang="en-US" smtClean="0"/>
              <a:t>Is the agency more expert in law than the court?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Confusion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statute gives broad and general authority and the agency must fill in the details.</a:t>
            </a:r>
          </a:p>
          <a:p>
            <a:pPr lvl="1"/>
            <a:r>
              <a:rPr lang="en-US" i="1" dirty="0" smtClean="0"/>
              <a:t>Chevron</a:t>
            </a:r>
          </a:p>
          <a:p>
            <a:r>
              <a:rPr lang="en-US" dirty="0" smtClean="0"/>
              <a:t>The statutory language is clear, but the result is contrary to other laws and practice.</a:t>
            </a:r>
          </a:p>
          <a:p>
            <a:pPr lvl="1"/>
            <a:r>
              <a:rPr lang="en-US" i="1" dirty="0" smtClean="0"/>
              <a:t>FDA versus Brown and Williamson</a:t>
            </a:r>
            <a:r>
              <a:rPr lang="en-US" dirty="0" smtClean="0"/>
              <a:t> (tobacco)</a:t>
            </a:r>
          </a:p>
          <a:p>
            <a:r>
              <a:rPr lang="en-US" dirty="0" smtClean="0"/>
              <a:t>The statutory language is clear, but the result was not anticipated when the act was passed.</a:t>
            </a:r>
          </a:p>
          <a:p>
            <a:pPr lvl="1"/>
            <a:r>
              <a:rPr lang="en-US" i="1" dirty="0" smtClean="0"/>
              <a:t>Mass. v. EPA</a:t>
            </a:r>
            <a:endParaRPr lang="en-US" i="1" dirty="0"/>
          </a:p>
        </p:txBody>
      </p:sp>
      <p:sp>
        <p:nvSpPr>
          <p:cNvPr id="4" name="Slide Number Placeholder 3"/>
          <p:cNvSpPr>
            <a:spLocks noGrp="1"/>
          </p:cNvSpPr>
          <p:nvPr>
            <p:ph type="sldNum" sz="quarter" idx="12"/>
          </p:nvPr>
        </p:nvSpPr>
        <p:spPr/>
        <p:txBody>
          <a:bodyPr/>
          <a:lstStyle/>
          <a:p>
            <a:pPr>
              <a:defRPr/>
            </a:pPr>
            <a:fld id="{D78AFD4D-646D-45A9-BFAB-508FEBC67463}" type="slidenum">
              <a:rPr lang="en-US" smtClean="0"/>
              <a:pPr>
                <a:defRPr/>
              </a:pPr>
              <a:t>6</a:t>
            </a:fld>
            <a:endParaRPr lang="en-US"/>
          </a:p>
        </p:txBody>
      </p:sp>
    </p:spTree>
    <p:extLst>
      <p:ext uri="{BB962C8B-B14F-4D97-AF65-F5344CB8AC3E}">
        <p14:creationId xmlns:p14="http://schemas.microsoft.com/office/powerpoint/2010/main" val="3799243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261FBF-93A2-45B0-A891-B2E4EF1C1AC9}" type="slidenum">
              <a:rPr lang="en-US" smtClean="0"/>
              <a:pPr/>
              <a:t>7</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Deference - </a:t>
            </a:r>
            <a:r>
              <a:rPr lang="en-US" i="1" dirty="0" smtClean="0"/>
              <a:t>NLRB </a:t>
            </a:r>
            <a:r>
              <a:rPr lang="en-US" i="1" dirty="0" smtClean="0"/>
              <a:t>v. Hearst</a:t>
            </a:r>
            <a:r>
              <a:rPr lang="en-US" dirty="0" smtClean="0"/>
              <a:t>, 322 U.S. 111 (1944) </a:t>
            </a:r>
            <a:r>
              <a:rPr lang="en-US" dirty="0" smtClean="0"/>
              <a:t>(Newsboys)</a:t>
            </a:r>
            <a:endParaRPr lang="en-US" dirty="0" smtClean="0"/>
          </a:p>
        </p:txBody>
      </p:sp>
      <p:sp>
        <p:nvSpPr>
          <p:cNvPr id="8196" name="Rectangle 3"/>
          <p:cNvSpPr>
            <a:spLocks noGrp="1" noChangeArrowheads="1"/>
          </p:cNvSpPr>
          <p:nvPr>
            <p:ph type="body" idx="1"/>
          </p:nvPr>
        </p:nvSpPr>
        <p:spPr/>
        <p:txBody>
          <a:bodyPr/>
          <a:lstStyle/>
          <a:p>
            <a:pPr eaLnBrk="1" hangingPunct="1">
              <a:lnSpc>
                <a:spcPct val="80000"/>
              </a:lnSpc>
            </a:pPr>
            <a:r>
              <a:rPr lang="en-US" sz="2800" dirty="0" smtClean="0"/>
              <a:t>Undoubtedly questions of statutory interpretation, especially when arising in the first instance in judicial proceedings, are for the courts to resolve, giving appropriate weight to the judgment of those whose special duty is to administer the questioned statute. But where the question is one of specific application of a broad statutory term in a proceeding in which the agency administering the statute must determine it initially, the reviewing court's function is limited. . . . </a:t>
            </a:r>
            <a:r>
              <a:rPr lang="en-US" sz="2800" i="1" dirty="0" smtClean="0"/>
              <a:t>[T]he Board's determination that specified persons are 'employees' under this Act is to be accepted if it has 'warrant in the record' and a reasonable basis in law.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4B93D6-D931-4BBC-83B8-AF80A439C2B7}" type="slidenum">
              <a:rPr lang="en-US" smtClean="0"/>
              <a:pPr/>
              <a:t>8</a:t>
            </a:fld>
            <a:endParaRPr lang="en-US" smtClean="0"/>
          </a:p>
        </p:txBody>
      </p:sp>
      <p:sp>
        <p:nvSpPr>
          <p:cNvPr id="9219" name="Rectangle 2"/>
          <p:cNvSpPr>
            <a:spLocks noGrp="1" noChangeArrowheads="1"/>
          </p:cNvSpPr>
          <p:nvPr>
            <p:ph type="title"/>
          </p:nvPr>
        </p:nvSpPr>
        <p:spPr/>
        <p:txBody>
          <a:bodyPr/>
          <a:lstStyle/>
          <a:p>
            <a:pPr eaLnBrk="1" hangingPunct="1"/>
            <a:r>
              <a:rPr lang="en-US" smtClean="0"/>
              <a:t>Persuasion</a:t>
            </a:r>
            <a:r>
              <a:rPr lang="en-US" i="1" smtClean="0"/>
              <a:t> - Skidmore v. Swift &amp; Co.</a:t>
            </a:r>
            <a:r>
              <a:rPr lang="en-US" smtClean="0"/>
              <a:t>, 323 U.S. 134, 140 (1944) </a:t>
            </a:r>
          </a:p>
        </p:txBody>
      </p:sp>
      <p:sp>
        <p:nvSpPr>
          <p:cNvPr id="9220" name="Rectangle 3"/>
          <p:cNvSpPr>
            <a:spLocks noGrp="1" noChangeArrowheads="1"/>
          </p:cNvSpPr>
          <p:nvPr>
            <p:ph type="body" idx="1"/>
          </p:nvPr>
        </p:nvSpPr>
        <p:spPr/>
        <p:txBody>
          <a:bodyPr/>
          <a:lstStyle/>
          <a:p>
            <a:pPr eaLnBrk="1" hangingPunct="1">
              <a:lnSpc>
                <a:spcPct val="90000"/>
              </a:lnSpc>
            </a:pPr>
            <a:r>
              <a:rPr lang="en-US" sz="2800" dirty="0" smtClean="0"/>
              <a:t>We consider that the rulings, interpretations and opinions of the Administrator under this Act, while not controlling upon the courts by reason of their authority, do constitute a body of experience and informed judgment to which courts and litigants may properly resort for guidance. </a:t>
            </a:r>
            <a:r>
              <a:rPr lang="en-US" sz="2800" i="1" dirty="0" smtClean="0"/>
              <a:t>The weight of such a judgment in a particular case will depend upon the thoroughness evident in its consideration, the validity of its reasoning, its consistency with earlier and later pronouncements, and all those factors which give it power to persuade, if lacking power to control.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4EA660-1D43-4902-802C-2DF18B1C12E3}" type="slidenum">
              <a:rPr lang="en-US" smtClean="0"/>
              <a:pPr/>
              <a:t>9</a:t>
            </a:fld>
            <a:endParaRPr lang="en-US" smtClean="0"/>
          </a:p>
        </p:txBody>
      </p:sp>
      <p:sp>
        <p:nvSpPr>
          <p:cNvPr id="10243" name="Rectangle 2"/>
          <p:cNvSpPr>
            <a:spLocks noGrp="1" noChangeArrowheads="1"/>
          </p:cNvSpPr>
          <p:nvPr>
            <p:ph type="title"/>
          </p:nvPr>
        </p:nvSpPr>
        <p:spPr/>
        <p:txBody>
          <a:bodyPr/>
          <a:lstStyle/>
          <a:p>
            <a:pPr eaLnBrk="1" hangingPunct="1"/>
            <a:r>
              <a:rPr lang="en-US" i="1" dirty="0" smtClean="0"/>
              <a:t>Chevron U.S.A. Inc. v. Natural Resources Defense Council</a:t>
            </a:r>
            <a:r>
              <a:rPr lang="en-US" dirty="0" smtClean="0"/>
              <a:t>, 467 U.S. 837 (1984) </a:t>
            </a:r>
          </a:p>
        </p:txBody>
      </p:sp>
      <p:sp>
        <p:nvSpPr>
          <p:cNvPr id="10244" name="Rectangle 3"/>
          <p:cNvSpPr>
            <a:spLocks noGrp="1" noChangeArrowheads="1"/>
          </p:cNvSpPr>
          <p:nvPr>
            <p:ph type="body" idx="1"/>
          </p:nvPr>
        </p:nvSpPr>
        <p:spPr/>
        <p:txBody>
          <a:bodyPr>
            <a:normAutofit fontScale="92500" lnSpcReduction="20000"/>
          </a:bodyPr>
          <a:lstStyle/>
          <a:p>
            <a:pPr eaLnBrk="1" hangingPunct="1"/>
            <a:r>
              <a:rPr lang="en-US" dirty="0" smtClean="0"/>
              <a:t>1980 - EPA did not allow the </a:t>
            </a:r>
            <a:r>
              <a:rPr lang="en-US" dirty="0"/>
              <a:t>bubble – treating all of the sources of pollution within a given chemical plant as one source - for </a:t>
            </a:r>
            <a:r>
              <a:rPr lang="en-US" dirty="0" smtClean="0"/>
              <a:t>nonattainment areas</a:t>
            </a:r>
          </a:p>
          <a:p>
            <a:pPr eaLnBrk="1" hangingPunct="1"/>
            <a:r>
              <a:rPr lang="en-US" dirty="0" smtClean="0"/>
              <a:t>1981 - EPA allowed the bubble for non attainment areas as well. </a:t>
            </a:r>
          </a:p>
          <a:p>
            <a:pPr lvl="1" eaLnBrk="1" hangingPunct="1"/>
            <a:r>
              <a:rPr lang="en-US" dirty="0" smtClean="0"/>
              <a:t>What would be the advantage of this for EPA and industry?</a:t>
            </a:r>
          </a:p>
          <a:p>
            <a:pPr lvl="1" eaLnBrk="1" hangingPunct="1"/>
            <a:r>
              <a:rPr lang="en-US" dirty="0" smtClean="0"/>
              <a:t>Why would environmentalists oppose it?</a:t>
            </a:r>
          </a:p>
          <a:p>
            <a:pPr eaLnBrk="1" hangingPunct="1"/>
            <a:r>
              <a:rPr lang="en-US" dirty="0" smtClean="0"/>
              <a:t>The statute did not give clear guidance</a:t>
            </a:r>
          </a:p>
          <a:p>
            <a:pPr lvl="1" eaLnBrk="1" hangingPunct="1"/>
            <a:r>
              <a:rPr lang="en-US" dirty="0" smtClean="0"/>
              <a:t>What should the court do?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643</TotalTime>
  <Words>1183</Words>
  <Application>Microsoft Office PowerPoint</Application>
  <PresentationFormat>On-screen Show (4:3)</PresentationFormat>
  <Paragraphs>104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Blends</vt:lpstr>
      <vt:lpstr>Chapter 7 </vt:lpstr>
      <vt:lpstr>Judicial Review</vt:lpstr>
      <vt:lpstr>Key Questions</vt:lpstr>
      <vt:lpstr>Review of Rulemaking and Formal APA Proceedings</vt:lpstr>
      <vt:lpstr>Questions of Law</vt:lpstr>
      <vt:lpstr>Classes of Confusion</vt:lpstr>
      <vt:lpstr>Deference - NLRB v. Hearst, 322 U.S. 111 (1944) (Newsboys)</vt:lpstr>
      <vt:lpstr>Persuasion - Skidmore v. Swift &amp; Co., 323 U.S. 134, 140 (1944) </vt:lpstr>
      <vt:lpstr>Chevron U.S.A. Inc. v. Natural Resources Defense Council, 467 U.S. 837 (1984) </vt:lpstr>
      <vt:lpstr>Chevron Step One</vt:lpstr>
      <vt:lpstr>Chevron Step Two</vt:lpstr>
      <vt:lpstr>What does it Mean to Be Silent or Ambiguous?</vt:lpstr>
      <vt:lpstr>Political Control of Agencies</vt:lpstr>
      <vt:lpstr>Go to Mass. v. EPA.</vt:lpstr>
      <vt:lpstr>Miller v. AT&amp;T Corp., 250 F.3d 820 (4th Cir. 2001) </vt:lpstr>
      <vt:lpstr>The Regulation</vt:lpstr>
      <vt:lpstr>Opinions in Litigation</vt:lpstr>
      <vt:lpstr>What Agency do you Defer to?</vt:lpstr>
      <vt:lpstr>What if the question involves the jurisdiction of the agency?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114</cp:revision>
  <dcterms:created xsi:type="dcterms:W3CDTF">2005-10-25T15:38:21Z</dcterms:created>
  <dcterms:modified xsi:type="dcterms:W3CDTF">2013-03-28T14:04:02Z</dcterms:modified>
</cp:coreProperties>
</file>