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1"/>
  </p:notesMasterIdLst>
  <p:sldIdLst>
    <p:sldId id="294" r:id="rId2"/>
    <p:sldId id="266" r:id="rId3"/>
    <p:sldId id="267" r:id="rId4"/>
    <p:sldId id="312" r:id="rId5"/>
    <p:sldId id="277" r:id="rId6"/>
    <p:sldId id="313" r:id="rId7"/>
    <p:sldId id="289" r:id="rId8"/>
    <p:sldId id="279" r:id="rId9"/>
    <p:sldId id="314" r:id="rId10"/>
    <p:sldId id="323" r:id="rId11"/>
    <p:sldId id="315" r:id="rId12"/>
    <p:sldId id="257" r:id="rId13"/>
    <p:sldId id="258" r:id="rId14"/>
    <p:sldId id="310" r:id="rId15"/>
    <p:sldId id="324" r:id="rId16"/>
    <p:sldId id="259" r:id="rId17"/>
    <p:sldId id="261" r:id="rId18"/>
    <p:sldId id="290" r:id="rId19"/>
    <p:sldId id="291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0" autoAdjust="0"/>
    <p:restoredTop sz="86399" autoAdjust="0"/>
  </p:normalViewPr>
  <p:slideViewPr>
    <p:cSldViewPr>
      <p:cViewPr varScale="1">
        <p:scale>
          <a:sx n="87" d="100"/>
          <a:sy n="87" d="100"/>
        </p:scale>
        <p:origin x="-96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6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3.xml"/><Relationship Id="rId2" Type="http://schemas.openxmlformats.org/officeDocument/2006/relationships/slide" Target="slides/slide2.xml"/><Relationship Id="rId16" Type="http://schemas.openxmlformats.org/officeDocument/2006/relationships/slide" Target="slides/slide19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2.xml"/><Relationship Id="rId5" Type="http://schemas.openxmlformats.org/officeDocument/2006/relationships/slide" Target="slides/slide5.xml"/><Relationship Id="rId15" Type="http://schemas.openxmlformats.org/officeDocument/2006/relationships/slide" Target="slides/slide18.xml"/><Relationship Id="rId10" Type="http://schemas.openxmlformats.org/officeDocument/2006/relationships/slide" Target="slides/slide11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F850635-371E-4B45-AEC8-3B63240AF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39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2A56CFC-D9F7-4598-A845-827B5AB3C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16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07C9D-1BF0-4946-926D-A7A29D0A0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9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4071A-6914-44DE-9A1A-2ADFE768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09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C8FB0-355B-47A8-956A-7C13DBC2C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4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33C9C-DA96-4640-99F9-A702A5C6A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95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18065-2296-45AC-856A-6F2660C68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9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006FF-3963-4EE2-B52F-14A408B7E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0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5CB25-5AF6-430B-ACE4-C7744697B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47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35BCA-8B87-4E64-925E-B0EC02C90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2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F0203-B310-4F23-8AAE-49C9D5824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79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ACD63-18AD-4F0E-BE9A-DB5D79655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9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EF849B7-829E-4300-A105-754922F84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biotech.law.lsu.edu/cases/la/adlaw/apa/LAAPA_c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biotech.law.lsu.edu/Courses/study_aids/adlaw/554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iotech.law.lsu.edu/Courses/study_aids/adlaw/557.htm" TargetMode="External"/><Relationship Id="rId2" Type="http://schemas.openxmlformats.org/officeDocument/2006/relationships/hyperlink" Target="http://biotech.law.lsu.edu/Courses/study_aids/adlaw/556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iotech.law.lsu.edu/Courses/study_aids/adlaw/555.htm" TargetMode="External"/><Relationship Id="rId2" Type="http://schemas.openxmlformats.org/officeDocument/2006/relationships/hyperlink" Target="http://biotech.law.lsu.edu/Courses/study_aids/adlaw/index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3</a:t>
            </a:r>
            <a:br>
              <a:rPr lang="en-US" dirty="0" smtClean="0"/>
            </a:br>
            <a:r>
              <a:rPr lang="en-US" dirty="0" smtClean="0"/>
              <a:t>Introduction to Adjudications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Every new tribunal, erected for the decision of facts, without the intervention of jury, . . . is a step towards establishing . . . the most oppressive of absolute governments.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9591B8F1-99E5-4337-BF4A-27C66837B5C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Louisiana APA 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Louisiana Provisions</a:t>
            </a:r>
          </a:p>
          <a:p>
            <a:pPr lvl="1" eaLnBrk="1" hangingPunct="1"/>
            <a:r>
              <a:rPr lang="en-US" dirty="0" smtClean="0">
                <a:hlinkClick r:id="rId2"/>
              </a:rPr>
              <a:t>LA - 955, et seq.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F1FC9A3E-4D4B-4268-929B-6FDB227B1BD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Gets to Appear Before the Agency?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are the problems if interested persons who are not parties are allowed to intervene?</a:t>
            </a:r>
          </a:p>
          <a:p>
            <a:pPr lvl="1" eaLnBrk="1" hangingPunct="1"/>
            <a:r>
              <a:rPr lang="en-US" dirty="0" smtClean="0"/>
              <a:t>What is the problem if they are not allowed?</a:t>
            </a:r>
          </a:p>
          <a:p>
            <a:pPr eaLnBrk="1" hangingPunct="1"/>
            <a:r>
              <a:rPr lang="en-US" dirty="0" smtClean="0"/>
              <a:t>What about nuclear power plant licensing?</a:t>
            </a:r>
          </a:p>
          <a:p>
            <a:pPr lvl="1" eaLnBrk="1" hangingPunct="1"/>
            <a:r>
              <a:rPr lang="en-US" dirty="0" smtClean="0"/>
              <a:t>Who is interested?</a:t>
            </a:r>
          </a:p>
          <a:p>
            <a:pPr eaLnBrk="1" hangingPunct="1"/>
            <a:r>
              <a:rPr lang="en-US" dirty="0" smtClean="0"/>
              <a:t>How about permitting landfills?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956BE9A0-9709-4A98-A18F-76EDC984D1B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APA Provisions - Formal Adjudications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Formal (APA) Adjudications under the US APA</a:t>
            </a:r>
          </a:p>
          <a:p>
            <a:pPr lvl="1" eaLnBrk="1" hangingPunct="1"/>
            <a:r>
              <a:rPr lang="en-US" dirty="0" smtClean="0">
                <a:hlinkClick r:id="rId2"/>
              </a:rPr>
              <a:t>US - 554, et seq.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97923178-07AE-4D62-9D8E-D5EEB6BEDF2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Formal (APA) v. Informal (Non-APA) Adjudications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What is the language in 554 that triggers a formal adjudication?</a:t>
            </a:r>
          </a:p>
          <a:p>
            <a:pPr lvl="1" eaLnBrk="1" hangingPunct="1"/>
            <a:r>
              <a:rPr lang="en-US" dirty="0" smtClean="0"/>
              <a:t>"on the record after opportunity for an agency hearing“</a:t>
            </a:r>
          </a:p>
          <a:p>
            <a:pPr lvl="1" eaLnBrk="1" hangingPunct="1"/>
            <a:r>
              <a:rPr lang="en-US" dirty="0" smtClean="0"/>
              <a:t>Remember formal rulemaking?</a:t>
            </a:r>
          </a:p>
          <a:p>
            <a:pPr eaLnBrk="1" hangingPunct="1"/>
            <a:r>
              <a:rPr lang="en-US" dirty="0" smtClean="0"/>
              <a:t>What are the subsequent provisions this triggers?</a:t>
            </a:r>
          </a:p>
          <a:p>
            <a:pPr lvl="1" eaLnBrk="1" hangingPunct="1"/>
            <a:r>
              <a:rPr lang="en-US" dirty="0" smtClean="0">
                <a:hlinkClick r:id="rId2"/>
              </a:rPr>
              <a:t>556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557</a:t>
            </a:r>
            <a:endParaRPr lang="en-US" dirty="0" smtClean="0"/>
          </a:p>
          <a:p>
            <a:pPr eaLnBrk="1" hangingPunct="1"/>
            <a:r>
              <a:rPr lang="en-US" dirty="0" smtClean="0"/>
              <a:t>Why do we call informal adjudications non-APA adjudications?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AD94C56E-94D1-4414-95F6-D3AC4F654FE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Formal Adjudications in the Real World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Formal adjudications, triggered by 554 and conducted under 556 and 557, look like trials.</a:t>
            </a:r>
          </a:p>
          <a:p>
            <a:pPr lvl="0" eaLnBrk="1" hangingPunct="1">
              <a:lnSpc>
                <a:spcPct val="90000"/>
              </a:lnSpc>
            </a:pPr>
            <a:r>
              <a:rPr lang="en-US" dirty="0" smtClean="0"/>
              <a:t>Most are like simple trials.</a:t>
            </a:r>
          </a:p>
          <a:p>
            <a:pPr lvl="0" eaLnBrk="1" hangingPunct="1">
              <a:lnSpc>
                <a:spcPct val="90000"/>
              </a:lnSpc>
            </a:pPr>
            <a:r>
              <a:rPr lang="en-US" dirty="0" smtClean="0"/>
              <a:t>Since they can have multiple parties with the right to present evidence and cross examine, they can be very long and complex.</a:t>
            </a:r>
          </a:p>
          <a:p>
            <a:pPr lvl="0" eaLnBrk="1" hangingPunct="1">
              <a:lnSpc>
                <a:spcPct val="90000"/>
              </a:lnSpc>
            </a:pPr>
            <a:r>
              <a:rPr lang="en-US" dirty="0" smtClean="0"/>
              <a:t>Not as bad as formal rulemaking.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(Non-APA) Adjudications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procedure for informal adjudications are determined by the legislature as part of the enabling law or left to the agency.</a:t>
            </a:r>
          </a:p>
          <a:p>
            <a:pPr lvl="0" eaLnBrk="1" hangingPunct="1">
              <a:lnSpc>
                <a:spcPct val="90000"/>
              </a:lnSpc>
            </a:pPr>
            <a:r>
              <a:rPr lang="en-US" dirty="0" smtClean="0"/>
              <a:t>These range from complex trials to inspections and other very simple procedures</a:t>
            </a:r>
          </a:p>
          <a:p>
            <a:pPr lvl="0" eaLnBrk="1" hangingPunct="1">
              <a:lnSpc>
                <a:spcPct val="90000"/>
              </a:lnSpc>
            </a:pPr>
            <a:r>
              <a:rPr lang="en-US" dirty="0" smtClean="0"/>
              <a:t>Most are simple proceedings that do not resemble trials</a:t>
            </a:r>
          </a:p>
          <a:p>
            <a:pPr lvl="0" eaLnBrk="1" hangingPunct="1">
              <a:lnSpc>
                <a:spcPct val="90000"/>
              </a:lnSpc>
            </a:pPr>
            <a:r>
              <a:rPr lang="en-US" dirty="0" smtClean="0"/>
              <a:t>Some are very like trials, it just depends on the legislation and agency regulations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C8FB0-355B-47A8-956A-7C13DBC2CA5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81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681B6F5-D6A9-4DC6-A0EF-89402E5EC5B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Administrative Cost and Formal Adjudications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Administrative cost is a key concept in adlaw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Administrative agencies carry out huge numbers of adjudications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What would it cost if Medicare payment determination  looked like a trial?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What sort of delays would you expect?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What if FEMA used trials to decide on compensation checks?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This is revisited next chapter in the tension between due process and agency costs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353D12F3-C9B6-4FB9-B90B-8090C526959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Practice Issues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 book spends a lot of time on examples of arguments for and against the court ordering a formal adjudication.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You do not need this level of detail for this course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As with formal rulemaking, the courts are reticent to order formal rulemaking unless the statute is clear.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If the statute is ambiguous, most circuits defer to the agency – </a:t>
            </a:r>
            <a:r>
              <a:rPr lang="en-US" sz="2800" i="1" dirty="0" smtClean="0"/>
              <a:t>Chevron</a:t>
            </a:r>
            <a:r>
              <a:rPr lang="en-US" sz="2800" dirty="0" smtClean="0"/>
              <a:t> deference.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A few do not defer, reading the law themselves.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In practice, if the issue has not been settled for your hearing type, you have to argue the issue to the court based on the circuit’s precedent.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Louisiana thinks adjudications are trials.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7392B4B9-9D57-4416-B59F-12768731DE67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Practical Considerations in Adjudications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Except for the APA provision for formal adjudications, the agencies can set their own procedures for adjudications, or congress can set them in the enabling act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Some agencies have developed rules based on the Federal Rules of Civil Procedure and Evidence, which make their hearings look like trials.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As we will discuss later, even if the proceeding looks like a trial, the ALJ's power is much more limited than that of an Article III judge.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94997F54-1ABB-46B1-BAC1-1BB571B467A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Nature of the Agency and Formality of the Process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The broader the reach of the agency actions and the more controversial the agency function, the more formal the agency process</a:t>
            </a:r>
          </a:p>
          <a:p>
            <a:pPr eaLnBrk="1" hangingPunct="1"/>
            <a:r>
              <a:rPr lang="en-US" sz="2800" dirty="0" smtClean="0"/>
              <a:t>Social Security Disability ALJs deal with individuals and their decisions do not set policy.</a:t>
            </a:r>
          </a:p>
          <a:p>
            <a:pPr eaLnBrk="1" hangingPunct="1"/>
            <a:r>
              <a:rPr lang="en-US" sz="2800" dirty="0" smtClean="0"/>
              <a:t>National Labor Relations Board adjudications set policy for unionization for whole industries</a:t>
            </a:r>
          </a:p>
          <a:p>
            <a:pPr lvl="1" eaLnBrk="1" hangingPunct="1"/>
            <a:r>
              <a:rPr lang="en-US" sz="2800" dirty="0" smtClean="0"/>
              <a:t>It usually does not use rules for these questions, so adjudications are even more 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10B865C0-B7A3-42AA-A408-938D0483608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Adjudications in the Old Days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did "jury of your peers" mean originally?</a:t>
            </a:r>
          </a:p>
          <a:p>
            <a:pPr lvl="1" eaLnBrk="1" hangingPunct="1"/>
            <a:r>
              <a:rPr lang="en-US" smtClean="0"/>
              <a:t>How has that changed?</a:t>
            </a:r>
          </a:p>
          <a:p>
            <a:pPr eaLnBrk="1" hangingPunct="1"/>
            <a:r>
              <a:rPr lang="en-US" smtClean="0"/>
              <a:t>Government regulation</a:t>
            </a:r>
          </a:p>
          <a:p>
            <a:pPr lvl="1" eaLnBrk="1" hangingPunct="1"/>
            <a:r>
              <a:rPr lang="en-US" smtClean="0"/>
              <a:t>Did you get a hearing when the King told you what to do?</a:t>
            </a:r>
          </a:p>
          <a:p>
            <a:pPr eaLnBrk="1" hangingPunct="1"/>
            <a:r>
              <a:rPr lang="en-US" smtClean="0"/>
              <a:t>Was there a right to a jury in civil trials?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38C317B8-BFD8-42C7-94D5-4F0BB78A82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Defining an Adjudication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Adjudications are the process used to make an order involving specific identified parties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What are examples of adjudications?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Why is your federal student loan application an adjudication?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What is the order?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What about social security disability determinations? (more later on due process)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These are examples of adjudications to find facts and apply law in individual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D72A5127-4E20-4B7D-96EF-44B88D45FC1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Adjudications to Make Policy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Are courts charged with making law and policy through legal opinions?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Do their opinions make law and policy?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What is happening with gay marriage?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Are civil law courts bound by precedent?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Why do we read civil court opinions?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How do they set law and policy?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Agency adjudications can work the same 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E77916BE-5B1D-47BF-9DCD-0848B6B877A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Adjudications to Set Policy - California Dental Association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did the FTC accuse the CDA of?</a:t>
            </a:r>
          </a:p>
          <a:p>
            <a:pPr eaLnBrk="1" hangingPunct="1"/>
            <a:r>
              <a:rPr lang="en-US" dirty="0" smtClean="0"/>
              <a:t>What was the sequence of the agency review?</a:t>
            </a:r>
          </a:p>
          <a:p>
            <a:pPr eaLnBrk="1" hangingPunct="1"/>
            <a:r>
              <a:rPr lang="en-US" dirty="0" smtClean="0"/>
              <a:t>Why are agency rulings appealed to the Circuit courts rather than district courts?</a:t>
            </a:r>
          </a:p>
          <a:p>
            <a:pPr eaLnBrk="1" hangingPunct="1"/>
            <a:r>
              <a:rPr lang="en-US" dirty="0" smtClean="0"/>
              <a:t>How does this adjudication set national policy, if the adjudication is not precedent?</a:t>
            </a:r>
          </a:p>
          <a:p>
            <a:pPr lvl="1" eaLnBrk="1" hangingPunct="1"/>
            <a:r>
              <a:rPr lang="en-US" dirty="0" smtClean="0"/>
              <a:t>Who will be deciding future cases?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3B5F0FF7-6976-45B8-BB82-71CB142C9E1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Make Policy Through Adjudications?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Why don't legislatures write laws that are specific enough that courts have no room to set policy?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When might a legislature intentionally write an ambiguous law, knowing it will have to be resolved by a court or an agency?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Agencies face the same issues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While they can make rules, as we will see, that can be slow and cumbersome, while adjudications can be fast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A509B1C0-CFA9-4D73-9C71-70DC5AEF0E4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Wetlands Example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Wetlands development requires a permit from the Army Corps of Engineers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The developer must submit proof that the land to be developed is not a wetland, or, if it is, that there will be appropriate mitigation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The Corps evaluates the application and makes a decision, which can then be appealed to an internal Corps appeals board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If the application meets the standards, the Corps will issue a permit.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In the absence of regulations, the decision reflects the Corps' policy on how it defines and regulates wetlands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3B20C614-2B58-4DED-8AF9-417C60634F4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Inspections as Adjudications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Restaurants need a food handling permit to sell to prepare food and sell it to the public</a:t>
            </a:r>
          </a:p>
          <a:p>
            <a:pPr lvl="1" eaLnBrk="1" hangingPunct="1"/>
            <a:r>
              <a:rPr lang="en-US" sz="2800" dirty="0" smtClean="0"/>
              <a:t>Must show that you have the proper equipment</a:t>
            </a:r>
          </a:p>
          <a:p>
            <a:pPr lvl="1" eaLnBrk="1" hangingPunct="1"/>
            <a:r>
              <a:rPr lang="en-US" sz="2800" dirty="0" smtClean="0"/>
              <a:t>Must show proper training for employees</a:t>
            </a:r>
          </a:p>
          <a:p>
            <a:pPr eaLnBrk="1" hangingPunct="1"/>
            <a:r>
              <a:rPr lang="en-US" sz="2800" dirty="0" smtClean="0"/>
              <a:t>These permits provide for surprise inspections to assure that the conditions are still being met</a:t>
            </a:r>
          </a:p>
          <a:p>
            <a:pPr lvl="1" eaLnBrk="1" hangingPunct="1"/>
            <a:r>
              <a:rPr lang="en-US" sz="2800" dirty="0" smtClean="0"/>
              <a:t>The inspector views the facts</a:t>
            </a:r>
          </a:p>
          <a:p>
            <a:pPr lvl="1" eaLnBrk="1" hangingPunct="1"/>
            <a:r>
              <a:rPr lang="en-US" sz="2800" dirty="0" smtClean="0"/>
              <a:t>The owner can provide input during the inspection</a:t>
            </a:r>
          </a:p>
          <a:p>
            <a:pPr lvl="1" eaLnBrk="1" hangingPunct="1"/>
            <a:r>
              <a:rPr lang="en-US" sz="2800" dirty="0" smtClean="0"/>
              <a:t>The inspector provides written findings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9377AD57-0E48-451F-891F-A7F866F8413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Procedure for Adjudications:</a:t>
            </a:r>
            <a:br>
              <a:rPr lang="en-US" smtClean="0"/>
            </a:br>
            <a:r>
              <a:rPr lang="en-US" smtClean="0"/>
              <a:t>Section 555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hlinkClick r:id="rId2"/>
              </a:rPr>
              <a:t>Federal Administrative Procedure Act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>
                <a:hlinkClick r:id="rId3"/>
              </a:rPr>
              <a:t>Section 555 applies to all adjudications</a:t>
            </a:r>
            <a:endParaRPr lang="en-US" dirty="0" smtClean="0"/>
          </a:p>
          <a:p>
            <a:pPr eaLnBrk="1" hangingPunct="1"/>
            <a:r>
              <a:rPr lang="en-US" dirty="0" smtClean="0"/>
              <a:t>Right to bring your own lawyer</a:t>
            </a:r>
          </a:p>
          <a:p>
            <a:pPr lvl="1" eaLnBrk="1" hangingPunct="1"/>
            <a:r>
              <a:rPr lang="en-US" dirty="0" smtClean="0"/>
              <a:t>No right to appointed counsel</a:t>
            </a:r>
          </a:p>
          <a:p>
            <a:pPr eaLnBrk="1" hangingPunct="1"/>
            <a:r>
              <a:rPr lang="en-US" dirty="0" smtClean="0"/>
              <a:t>Right to a record</a:t>
            </a:r>
          </a:p>
          <a:p>
            <a:pPr eaLnBrk="1" hangingPunct="1"/>
            <a:r>
              <a:rPr lang="en-US" dirty="0" smtClean="0"/>
              <a:t>Right to notice of the findings and reasons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 - modified</Template>
  <TotalTime>3127</TotalTime>
  <Words>1159</Words>
  <Application>Microsoft Office PowerPoint</Application>
  <PresentationFormat>On-screen Show (4:3)</PresentationFormat>
  <Paragraphs>126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Blends</vt:lpstr>
      <vt:lpstr>Chapter 3 Introduction to Adjudications</vt:lpstr>
      <vt:lpstr>Adjudications in the Old Days</vt:lpstr>
      <vt:lpstr>Defining an Adjudication</vt:lpstr>
      <vt:lpstr>Adjudications to Make Policy</vt:lpstr>
      <vt:lpstr>Adjudications to Set Policy - California Dental Association</vt:lpstr>
      <vt:lpstr>Why Make Policy Through Adjudications?</vt:lpstr>
      <vt:lpstr>Wetlands Example</vt:lpstr>
      <vt:lpstr>Inspections as Adjudications</vt:lpstr>
      <vt:lpstr>Basic Procedure for Adjudications: Section 555</vt:lpstr>
      <vt:lpstr>Louisiana APA </vt:lpstr>
      <vt:lpstr>Who Gets to Appear Before the Agency?</vt:lpstr>
      <vt:lpstr>APA Provisions - Formal Adjudications</vt:lpstr>
      <vt:lpstr>Formal (APA) v. Informal (Non-APA) Adjudications</vt:lpstr>
      <vt:lpstr>Formal Adjudications in the Real World</vt:lpstr>
      <vt:lpstr>Informal (Non-APA) Adjudications</vt:lpstr>
      <vt:lpstr>Administrative Cost and Formal Adjudications</vt:lpstr>
      <vt:lpstr>Practice Issues</vt:lpstr>
      <vt:lpstr>Practical Considerations in Adjudications</vt:lpstr>
      <vt:lpstr>The Nature of the Agency and Formality of the Process</vt:lpstr>
    </vt:vector>
  </TitlesOfParts>
  <Company>Law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Edward P Richards</dc:creator>
  <cp:lastModifiedBy>Edward P Richards</cp:lastModifiedBy>
  <cp:revision>227</cp:revision>
  <dcterms:created xsi:type="dcterms:W3CDTF">2005-09-15T17:44:08Z</dcterms:created>
  <dcterms:modified xsi:type="dcterms:W3CDTF">2013-03-04T18:42:27Z</dcterms:modified>
</cp:coreProperties>
</file>