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5"/>
  </p:notesMasterIdLst>
  <p:sldIdLst>
    <p:sldId id="256" r:id="rId2"/>
    <p:sldId id="285" r:id="rId3"/>
    <p:sldId id="286" r:id="rId4"/>
    <p:sldId id="257" r:id="rId5"/>
    <p:sldId id="265" r:id="rId6"/>
    <p:sldId id="282" r:id="rId7"/>
    <p:sldId id="287" r:id="rId8"/>
    <p:sldId id="283" r:id="rId9"/>
    <p:sldId id="284" r:id="rId10"/>
    <p:sldId id="275" r:id="rId11"/>
    <p:sldId id="276" r:id="rId12"/>
    <p:sldId id="281" r:id="rId13"/>
    <p:sldId id="277"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3" autoAdjust="0"/>
    <p:restoredTop sz="86399" autoAdjust="0"/>
  </p:normalViewPr>
  <p:slideViewPr>
    <p:cSldViewPr>
      <p:cViewPr varScale="1">
        <p:scale>
          <a:sx n="66" d="100"/>
          <a:sy n="66" d="100"/>
        </p:scale>
        <p:origin x="-76" y="-792"/>
      </p:cViewPr>
      <p:guideLst>
        <p:guide orient="horz" pos="2160"/>
        <p:guide pos="2880"/>
      </p:guideLst>
    </p:cSldViewPr>
  </p:slideViewPr>
  <p:outlineViewPr>
    <p:cViewPr>
      <p:scale>
        <a:sx n="33" d="100"/>
        <a:sy n="33" d="100"/>
      </p:scale>
      <p:origin x="48" y="40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706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706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06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706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8C36D07C-63A2-47DD-A099-8BA69ADD6CFC}" type="slidenum">
              <a:rPr lang="en-US"/>
              <a:pPr/>
              <a:t>‹#›</a:t>
            </a:fld>
            <a:endParaRPr lang="en-US"/>
          </a:p>
        </p:txBody>
      </p:sp>
    </p:spTree>
    <p:extLst>
      <p:ext uri="{BB962C8B-B14F-4D97-AF65-F5344CB8AC3E}">
        <p14:creationId xmlns:p14="http://schemas.microsoft.com/office/powerpoint/2010/main" val="17546899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2438400"/>
            <a:ext cx="9009063" cy="1052513"/>
            <a:chOff x="0" y="1536"/>
            <a:chExt cx="5675" cy="663"/>
          </a:xfrm>
        </p:grpSpPr>
        <p:grpSp>
          <p:nvGrpSpPr>
            <p:cNvPr id="4099" name="Group 3"/>
            <p:cNvGrpSpPr>
              <a:grpSpLocks/>
            </p:cNvGrpSpPr>
            <p:nvPr/>
          </p:nvGrpSpPr>
          <p:grpSpPr bwMode="auto">
            <a:xfrm>
              <a:off x="183" y="1604"/>
              <a:ext cx="448" cy="299"/>
              <a:chOff x="720" y="336"/>
              <a:chExt cx="624" cy="432"/>
            </a:xfrm>
          </p:grpSpPr>
          <p:sp>
            <p:nvSpPr>
              <p:cNvPr id="4100"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02" name="Group 6"/>
            <p:cNvGrpSpPr>
              <a:grpSpLocks/>
            </p:cNvGrpSpPr>
            <p:nvPr/>
          </p:nvGrpSpPr>
          <p:grpSpPr bwMode="auto">
            <a:xfrm>
              <a:off x="261" y="1870"/>
              <a:ext cx="465" cy="299"/>
              <a:chOff x="912" y="2640"/>
              <a:chExt cx="672" cy="432"/>
            </a:xfrm>
          </p:grpSpPr>
          <p:sp>
            <p:nvSpPr>
              <p:cNvPr id="4103"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11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411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411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194EAF79-B608-4E4E-96AD-5A04A5A6558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305F53-6511-4AEE-AEC9-24883419CDB7}" type="slidenum">
              <a:rPr lang="en-US"/>
              <a:pPr/>
              <a:t>‹#›</a:t>
            </a:fld>
            <a:endParaRPr lang="en-US"/>
          </a:p>
        </p:txBody>
      </p:sp>
    </p:spTree>
    <p:extLst>
      <p:ext uri="{BB962C8B-B14F-4D97-AF65-F5344CB8AC3E}">
        <p14:creationId xmlns:p14="http://schemas.microsoft.com/office/powerpoint/2010/main" val="3223070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5F635C-504B-4CF4-B615-7B46FCF4DD0A}" type="slidenum">
              <a:rPr lang="en-US"/>
              <a:pPr/>
              <a:t>‹#›</a:t>
            </a:fld>
            <a:endParaRPr lang="en-US"/>
          </a:p>
        </p:txBody>
      </p:sp>
    </p:spTree>
    <p:extLst>
      <p:ext uri="{BB962C8B-B14F-4D97-AF65-F5344CB8AC3E}">
        <p14:creationId xmlns:p14="http://schemas.microsoft.com/office/powerpoint/2010/main" val="1946134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FD4711-8A0D-41D8-A3C4-0902A82BEE83}" type="slidenum">
              <a:rPr lang="en-US"/>
              <a:pPr/>
              <a:t>‹#›</a:t>
            </a:fld>
            <a:endParaRPr lang="en-US"/>
          </a:p>
        </p:txBody>
      </p:sp>
    </p:spTree>
    <p:extLst>
      <p:ext uri="{BB962C8B-B14F-4D97-AF65-F5344CB8AC3E}">
        <p14:creationId xmlns:p14="http://schemas.microsoft.com/office/powerpoint/2010/main" val="358912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4C105D-0390-432D-8B7C-834D77A1A08A}" type="slidenum">
              <a:rPr lang="en-US"/>
              <a:pPr/>
              <a:t>‹#›</a:t>
            </a:fld>
            <a:endParaRPr lang="en-US"/>
          </a:p>
        </p:txBody>
      </p:sp>
    </p:spTree>
    <p:extLst>
      <p:ext uri="{BB962C8B-B14F-4D97-AF65-F5344CB8AC3E}">
        <p14:creationId xmlns:p14="http://schemas.microsoft.com/office/powerpoint/2010/main" val="418463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A21C42-D3CD-4491-AE07-00F6DE0E7FF5}" type="slidenum">
              <a:rPr lang="en-US"/>
              <a:pPr/>
              <a:t>‹#›</a:t>
            </a:fld>
            <a:endParaRPr lang="en-US"/>
          </a:p>
        </p:txBody>
      </p:sp>
    </p:spTree>
    <p:extLst>
      <p:ext uri="{BB962C8B-B14F-4D97-AF65-F5344CB8AC3E}">
        <p14:creationId xmlns:p14="http://schemas.microsoft.com/office/powerpoint/2010/main" val="1563521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3AD5353-D845-4735-A451-F30115C87778}" type="slidenum">
              <a:rPr lang="en-US"/>
              <a:pPr/>
              <a:t>‹#›</a:t>
            </a:fld>
            <a:endParaRPr lang="en-US"/>
          </a:p>
        </p:txBody>
      </p:sp>
    </p:spTree>
    <p:extLst>
      <p:ext uri="{BB962C8B-B14F-4D97-AF65-F5344CB8AC3E}">
        <p14:creationId xmlns:p14="http://schemas.microsoft.com/office/powerpoint/2010/main" val="2771298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7049193-DC23-49C4-AD58-1EC62692CF30}" type="slidenum">
              <a:rPr lang="en-US"/>
              <a:pPr/>
              <a:t>‹#›</a:t>
            </a:fld>
            <a:endParaRPr lang="en-US"/>
          </a:p>
        </p:txBody>
      </p:sp>
    </p:spTree>
    <p:extLst>
      <p:ext uri="{BB962C8B-B14F-4D97-AF65-F5344CB8AC3E}">
        <p14:creationId xmlns:p14="http://schemas.microsoft.com/office/powerpoint/2010/main" val="225811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A301A63-975C-4257-93D4-59C1862605D2}" type="slidenum">
              <a:rPr lang="en-US"/>
              <a:pPr/>
              <a:t>‹#›</a:t>
            </a:fld>
            <a:endParaRPr lang="en-US"/>
          </a:p>
        </p:txBody>
      </p:sp>
    </p:spTree>
    <p:extLst>
      <p:ext uri="{BB962C8B-B14F-4D97-AF65-F5344CB8AC3E}">
        <p14:creationId xmlns:p14="http://schemas.microsoft.com/office/powerpoint/2010/main" val="191693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CBC637-631A-41B1-B822-192B69D4B98E}" type="slidenum">
              <a:rPr lang="en-US"/>
              <a:pPr/>
              <a:t>‹#›</a:t>
            </a:fld>
            <a:endParaRPr lang="en-US"/>
          </a:p>
        </p:txBody>
      </p:sp>
    </p:spTree>
    <p:extLst>
      <p:ext uri="{BB962C8B-B14F-4D97-AF65-F5344CB8AC3E}">
        <p14:creationId xmlns:p14="http://schemas.microsoft.com/office/powerpoint/2010/main" val="199602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FEE052-2E02-4D4D-8ED8-F7A6F4519771}" type="slidenum">
              <a:rPr lang="en-US"/>
              <a:pPr/>
              <a:t>‹#›</a:t>
            </a:fld>
            <a:endParaRPr lang="en-US"/>
          </a:p>
        </p:txBody>
      </p:sp>
    </p:spTree>
    <p:extLst>
      <p:ext uri="{BB962C8B-B14F-4D97-AF65-F5344CB8AC3E}">
        <p14:creationId xmlns:p14="http://schemas.microsoft.com/office/powerpoint/2010/main" val="364572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6"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9"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81"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2"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30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30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29136BE0-FF84-4B02-8134-24A2AE3795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Vermont Yankee Nuclear Power Corp. v. NRDC, 435 U.S. 519 (1978) </a:t>
            </a:r>
          </a:p>
        </p:txBody>
      </p:sp>
      <p:sp>
        <p:nvSpPr>
          <p:cNvPr id="2051" name="Rectangle 3"/>
          <p:cNvSpPr>
            <a:spLocks noGrp="1" noChangeArrowheads="1"/>
          </p:cNvSpPr>
          <p:nvPr>
            <p:ph type="subTitle" idx="1"/>
          </p:nvPr>
        </p:nvSpPr>
        <p:spPr/>
        <p:txBody>
          <a:bodyPr/>
          <a:lstStyle/>
          <a:p>
            <a:r>
              <a:rPr lang="en-US"/>
              <a:t>Strategic Delay in Derailing Public Policy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28127F3-6D76-45FD-91AA-125399F9420D}" type="slidenum">
              <a:rPr lang="en-US"/>
              <a:pPr/>
              <a:t>10</a:t>
            </a:fld>
            <a:endParaRPr lang="en-US"/>
          </a:p>
        </p:txBody>
      </p:sp>
      <p:sp>
        <p:nvSpPr>
          <p:cNvPr id="60418" name="Rectangle 2"/>
          <p:cNvSpPr>
            <a:spLocks noGrp="1" noChangeArrowheads="1"/>
          </p:cNvSpPr>
          <p:nvPr>
            <p:ph type="title"/>
          </p:nvPr>
        </p:nvSpPr>
        <p:spPr/>
        <p:txBody>
          <a:bodyPr/>
          <a:lstStyle/>
          <a:p>
            <a:pPr>
              <a:lnSpc>
                <a:spcPct val="90000"/>
              </a:lnSpc>
            </a:pPr>
            <a:r>
              <a:rPr lang="en-US" dirty="0"/>
              <a:t>DC Circuit</a:t>
            </a:r>
          </a:p>
        </p:txBody>
      </p:sp>
      <p:sp>
        <p:nvSpPr>
          <p:cNvPr id="60419" name="Rectangle 3"/>
          <p:cNvSpPr>
            <a:spLocks noGrp="1" noChangeArrowheads="1"/>
          </p:cNvSpPr>
          <p:nvPr>
            <p:ph type="body" idx="1"/>
          </p:nvPr>
        </p:nvSpPr>
        <p:spPr/>
        <p:txBody>
          <a:bodyPr/>
          <a:lstStyle/>
          <a:p>
            <a:pPr>
              <a:lnSpc>
                <a:spcPct val="90000"/>
              </a:lnSpc>
            </a:pPr>
            <a:r>
              <a:rPr lang="en-US" dirty="0"/>
              <a:t>What does the DC circuit want the </a:t>
            </a:r>
            <a:r>
              <a:rPr lang="en-US" dirty="0" smtClean="0"/>
              <a:t>NRC to </a:t>
            </a:r>
            <a:r>
              <a:rPr lang="en-US" dirty="0"/>
              <a:t>do to improve the due process in their rulemaking?</a:t>
            </a:r>
          </a:p>
          <a:p>
            <a:pPr lvl="1">
              <a:lnSpc>
                <a:spcPct val="90000"/>
              </a:lnSpc>
            </a:pPr>
            <a:r>
              <a:rPr lang="en-US" dirty="0"/>
              <a:t>Is this required by the APA?</a:t>
            </a:r>
          </a:p>
          <a:p>
            <a:pPr>
              <a:lnSpc>
                <a:spcPct val="90000"/>
              </a:lnSpc>
            </a:pPr>
            <a:r>
              <a:rPr lang="en-US" dirty="0"/>
              <a:t>What is the lower court's theory about the APA requirements?</a:t>
            </a:r>
          </a:p>
          <a:p>
            <a:pPr lvl="1">
              <a:lnSpc>
                <a:spcPct val="90000"/>
              </a:lnSpc>
            </a:pPr>
            <a:r>
              <a:rPr lang="en-US" dirty="0"/>
              <a:t>Floor or ceiling?</a:t>
            </a:r>
          </a:p>
          <a:p>
            <a:pPr>
              <a:lnSpc>
                <a:spcPct val="90000"/>
              </a:lnSpc>
            </a:pPr>
            <a:r>
              <a:rPr lang="en-US" dirty="0"/>
              <a:t>Who does the court think should decide on the appropriate procedures?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C3D2E0A-EA03-48C5-9F3D-110941521F3E}" type="slidenum">
              <a:rPr lang="en-US"/>
              <a:pPr/>
              <a:t>11</a:t>
            </a:fld>
            <a:endParaRPr lang="en-US"/>
          </a:p>
        </p:txBody>
      </p:sp>
      <p:sp>
        <p:nvSpPr>
          <p:cNvPr id="62466" name="Rectangle 2"/>
          <p:cNvSpPr>
            <a:spLocks noGrp="1" noChangeArrowheads="1"/>
          </p:cNvSpPr>
          <p:nvPr>
            <p:ph type="title"/>
          </p:nvPr>
        </p:nvSpPr>
        <p:spPr/>
        <p:txBody>
          <a:bodyPr/>
          <a:lstStyle/>
          <a:p>
            <a:pPr>
              <a:lnSpc>
                <a:spcPct val="90000"/>
              </a:lnSpc>
            </a:pPr>
            <a:r>
              <a:rPr lang="en-US" dirty="0"/>
              <a:t>The Substantive Issue</a:t>
            </a:r>
          </a:p>
        </p:txBody>
      </p:sp>
      <p:sp>
        <p:nvSpPr>
          <p:cNvPr id="62467" name="Rectangle 3"/>
          <p:cNvSpPr>
            <a:spLocks noGrp="1" noChangeArrowheads="1"/>
          </p:cNvSpPr>
          <p:nvPr>
            <p:ph type="body" idx="1"/>
          </p:nvPr>
        </p:nvSpPr>
        <p:spPr/>
        <p:txBody>
          <a:bodyPr/>
          <a:lstStyle/>
          <a:p>
            <a:pPr>
              <a:lnSpc>
                <a:spcPct val="90000"/>
              </a:lnSpc>
            </a:pPr>
            <a:r>
              <a:rPr lang="en-US" dirty="0"/>
              <a:t>What is the DC court's real problem with the rulemaking on waste management?</a:t>
            </a:r>
          </a:p>
          <a:p>
            <a:pPr lvl="1">
              <a:lnSpc>
                <a:spcPct val="90000"/>
              </a:lnSpc>
            </a:pPr>
            <a:r>
              <a:rPr lang="en-US" dirty="0"/>
              <a:t>What is the </a:t>
            </a:r>
            <a:r>
              <a:rPr lang="en-US" dirty="0" smtClean="0"/>
              <a:t>NRC’s plan</a:t>
            </a:r>
            <a:r>
              <a:rPr lang="en-US" dirty="0"/>
              <a:t>?</a:t>
            </a:r>
          </a:p>
          <a:p>
            <a:pPr lvl="1">
              <a:lnSpc>
                <a:spcPct val="90000"/>
              </a:lnSpc>
            </a:pPr>
            <a:r>
              <a:rPr lang="en-US" dirty="0"/>
              <a:t>What sort of technology does it depend on?</a:t>
            </a:r>
          </a:p>
          <a:p>
            <a:pPr>
              <a:lnSpc>
                <a:spcPct val="90000"/>
              </a:lnSpc>
            </a:pPr>
            <a:r>
              <a:rPr lang="en-US" dirty="0"/>
              <a:t>We are </a:t>
            </a:r>
            <a:r>
              <a:rPr lang="en-US" dirty="0" smtClean="0"/>
              <a:t>35+ </a:t>
            </a:r>
            <a:r>
              <a:rPr lang="en-US" dirty="0"/>
              <a:t>years latter - who was right about the technology</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Conservation</a:t>
            </a:r>
            <a:endParaRPr lang="en-US" dirty="0"/>
          </a:p>
        </p:txBody>
      </p:sp>
      <p:sp>
        <p:nvSpPr>
          <p:cNvPr id="3" name="Content Placeholder 2"/>
          <p:cNvSpPr>
            <a:spLocks noGrp="1"/>
          </p:cNvSpPr>
          <p:nvPr>
            <p:ph idx="1"/>
          </p:nvPr>
        </p:nvSpPr>
        <p:spPr/>
        <p:txBody>
          <a:bodyPr>
            <a:normAutofit/>
          </a:bodyPr>
          <a:lstStyle/>
          <a:p>
            <a:r>
              <a:rPr lang="en-US" dirty="0" smtClean="0"/>
              <a:t>What is the energy conservation issue?</a:t>
            </a:r>
          </a:p>
          <a:p>
            <a:pPr lvl="1"/>
            <a:r>
              <a:rPr lang="en-US" dirty="0" smtClean="0"/>
              <a:t>Why is energy conservation a NEPA environmental impact issue?</a:t>
            </a:r>
          </a:p>
          <a:p>
            <a:pPr lvl="1"/>
            <a:r>
              <a:rPr lang="en-US" dirty="0" smtClean="0"/>
              <a:t>What event precipitated this concern?</a:t>
            </a:r>
          </a:p>
          <a:p>
            <a:pPr lvl="1"/>
            <a:r>
              <a:rPr lang="en-US" dirty="0" smtClean="0"/>
              <a:t>Is it fair to apply to the operating permit for a reactor that has already been built?</a:t>
            </a:r>
            <a:endParaRPr lang="en-US" baseline="0" dirty="0" smtClean="0"/>
          </a:p>
          <a:p>
            <a:r>
              <a:rPr lang="en-US" dirty="0" smtClean="0"/>
              <a:t>Did the lower court accept the agency’s finding on energy conservation?</a:t>
            </a:r>
          </a:p>
        </p:txBody>
      </p:sp>
      <p:sp>
        <p:nvSpPr>
          <p:cNvPr id="4" name="Slide Number Placeholder 3"/>
          <p:cNvSpPr>
            <a:spLocks noGrp="1"/>
          </p:cNvSpPr>
          <p:nvPr>
            <p:ph type="sldNum" sz="quarter" idx="12"/>
          </p:nvPr>
        </p:nvSpPr>
        <p:spPr/>
        <p:txBody>
          <a:bodyPr/>
          <a:lstStyle/>
          <a:p>
            <a:fld id="{A9FD4711-8A0D-41D8-A3C4-0902A82BEE83}" type="slidenum">
              <a:rPr lang="en-US" smtClean="0"/>
              <a:pPr/>
              <a:t>12</a:t>
            </a:fld>
            <a:endParaRPr lang="en-US"/>
          </a:p>
        </p:txBody>
      </p:sp>
    </p:spTree>
    <p:extLst>
      <p:ext uri="{BB962C8B-B14F-4D97-AF65-F5344CB8AC3E}">
        <p14:creationId xmlns:p14="http://schemas.microsoft.com/office/powerpoint/2010/main" val="2234588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6A9A8A2-995D-4DD4-AA97-DB28208496AE}" type="slidenum">
              <a:rPr lang="en-US"/>
              <a:pPr/>
              <a:t>13</a:t>
            </a:fld>
            <a:endParaRPr lang="en-US"/>
          </a:p>
        </p:txBody>
      </p:sp>
      <p:sp>
        <p:nvSpPr>
          <p:cNvPr id="64514" name="Rectangle 2"/>
          <p:cNvSpPr>
            <a:spLocks noGrp="1" noChangeArrowheads="1"/>
          </p:cNvSpPr>
          <p:nvPr>
            <p:ph type="title"/>
          </p:nvPr>
        </p:nvSpPr>
        <p:spPr/>
        <p:txBody>
          <a:bodyPr/>
          <a:lstStyle/>
          <a:p>
            <a:pPr>
              <a:lnSpc>
                <a:spcPct val="90000"/>
              </a:lnSpc>
            </a:pPr>
            <a:r>
              <a:rPr lang="en-US" dirty="0"/>
              <a:t>The United States Supreme Court </a:t>
            </a:r>
          </a:p>
        </p:txBody>
      </p:sp>
      <p:sp>
        <p:nvSpPr>
          <p:cNvPr id="64515" name="Rectangle 3"/>
          <p:cNvSpPr>
            <a:spLocks noGrp="1" noChangeArrowheads="1"/>
          </p:cNvSpPr>
          <p:nvPr>
            <p:ph type="body" idx="1"/>
          </p:nvPr>
        </p:nvSpPr>
        <p:spPr/>
        <p:txBody>
          <a:bodyPr>
            <a:normAutofit lnSpcReduction="10000"/>
          </a:bodyPr>
          <a:lstStyle/>
          <a:p>
            <a:pPr>
              <a:lnSpc>
                <a:spcPct val="80000"/>
              </a:lnSpc>
            </a:pPr>
            <a:r>
              <a:rPr lang="en-US" sz="2800" dirty="0"/>
              <a:t>What does the United States Supreme Court think about the role of the APA in setting process?</a:t>
            </a:r>
          </a:p>
          <a:p>
            <a:pPr lvl="1">
              <a:lnSpc>
                <a:spcPct val="80000"/>
              </a:lnSpc>
            </a:pPr>
            <a:r>
              <a:rPr lang="en-US" sz="2800" dirty="0"/>
              <a:t>Who gets to make the call - agency or courts?</a:t>
            </a:r>
          </a:p>
          <a:p>
            <a:pPr>
              <a:lnSpc>
                <a:spcPct val="80000"/>
              </a:lnSpc>
            </a:pPr>
            <a:r>
              <a:rPr lang="en-US" sz="2800" dirty="0"/>
              <a:t>In the court's view, what is the real issue?</a:t>
            </a:r>
          </a:p>
          <a:p>
            <a:pPr lvl="1">
              <a:lnSpc>
                <a:spcPct val="80000"/>
              </a:lnSpc>
            </a:pPr>
            <a:r>
              <a:rPr lang="en-US" sz="2800" dirty="0"/>
              <a:t>"The fundamental policy questions appropriately resolved in Congress and in the state legislatures are not subject to reexamination in the federal courts under the guise of judicial review of agency action. Time may prove wrong the decision to develop nuclear energy, but it is Congress or the States within their appropriate agencies which must eventually make that judgment. </a:t>
            </a:r>
            <a:r>
              <a:rPr lang="en-US" sz="2800" dirty="0" smtClean="0"/>
              <a:t>“</a:t>
            </a:r>
          </a:p>
          <a:p>
            <a:pPr>
              <a:lnSpc>
                <a:spcPct val="80000"/>
              </a:lnSpc>
            </a:pPr>
            <a:r>
              <a:rPr lang="en-US" sz="2800" dirty="0" smtClean="0"/>
              <a:t>Why is this critical for the political control of agencies?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Historical Context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was decided</a:t>
            </a:r>
            <a:r>
              <a:rPr lang="en-US" baseline="0" dirty="0" smtClean="0"/>
              <a:t> in 1978</a:t>
            </a:r>
          </a:p>
          <a:p>
            <a:r>
              <a:rPr lang="en-US" dirty="0" smtClean="0"/>
              <a:t>The</a:t>
            </a:r>
            <a:r>
              <a:rPr lang="en-US" baseline="0" dirty="0" smtClean="0"/>
              <a:t> Warren court first reformed criminal due process.</a:t>
            </a:r>
          </a:p>
          <a:p>
            <a:r>
              <a:rPr lang="en-US" baseline="0" dirty="0" smtClean="0"/>
              <a:t>It </a:t>
            </a:r>
            <a:r>
              <a:rPr lang="en-US" baseline="0" dirty="0" smtClean="0"/>
              <a:t>next applied its individual rights jurisprudence to administrative law</a:t>
            </a:r>
          </a:p>
          <a:p>
            <a:pPr lvl="1"/>
            <a:r>
              <a:rPr lang="en-US" dirty="0" smtClean="0"/>
              <a:t>Searches,</a:t>
            </a:r>
            <a:r>
              <a:rPr lang="en-US" baseline="0" dirty="0" smtClean="0"/>
              <a:t> juvenile justice, welfare rights</a:t>
            </a:r>
          </a:p>
          <a:p>
            <a:pPr lvl="1"/>
            <a:r>
              <a:rPr lang="en-US" dirty="0" smtClean="0"/>
              <a:t>The last decision was Goldberg v. Kelly in 1970</a:t>
            </a:r>
          </a:p>
          <a:p>
            <a:r>
              <a:rPr lang="en-US" dirty="0" smtClean="0"/>
              <a:t>The federal circuit's 1960s-70s jurisprudence on agency rulemaking is a reflection of the Warren Court's views of government power.</a:t>
            </a:r>
          </a:p>
        </p:txBody>
      </p:sp>
      <p:sp>
        <p:nvSpPr>
          <p:cNvPr id="4" name="Slide Number Placeholder 3"/>
          <p:cNvSpPr>
            <a:spLocks noGrp="1"/>
          </p:cNvSpPr>
          <p:nvPr>
            <p:ph type="sldNum" sz="quarter" idx="12"/>
          </p:nvPr>
        </p:nvSpPr>
        <p:spPr/>
        <p:txBody>
          <a:bodyPr/>
          <a:lstStyle/>
          <a:p>
            <a:fld id="{A9FD4711-8A0D-41D8-A3C4-0902A82BEE83}" type="slidenum">
              <a:rPr lang="en-US" smtClean="0"/>
              <a:pPr/>
              <a:t>2</a:t>
            </a:fld>
            <a:endParaRPr lang="en-US"/>
          </a:p>
        </p:txBody>
      </p:sp>
    </p:spTree>
    <p:extLst>
      <p:ext uri="{BB962C8B-B14F-4D97-AF65-F5344CB8AC3E}">
        <p14:creationId xmlns:p14="http://schemas.microsoft.com/office/powerpoint/2010/main" val="867984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Modern Administrative Law</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The story of Adlaw post-1970 is the limitation of individual liberties in favor of efficient government.</a:t>
            </a:r>
          </a:p>
          <a:p>
            <a:pPr lvl="0"/>
            <a:r>
              <a:rPr lang="en-US" dirty="0" smtClean="0"/>
              <a:t>The DC Circuit was still</a:t>
            </a:r>
            <a:r>
              <a:rPr lang="en-US" baseline="0" dirty="0" smtClean="0"/>
              <a:t> in the Warren Court era when</a:t>
            </a:r>
            <a:r>
              <a:rPr lang="en-US" dirty="0" smtClean="0"/>
              <a:t> this case was decided.</a:t>
            </a:r>
          </a:p>
          <a:p>
            <a:pPr lvl="1"/>
            <a:r>
              <a:rPr lang="en-US" dirty="0" smtClean="0"/>
              <a:t>Why was the lower court suspicious of agency rulemaking in this case?</a:t>
            </a:r>
          </a:p>
          <a:p>
            <a:pPr lvl="1"/>
            <a:r>
              <a:rPr lang="en-US" dirty="0" smtClean="0"/>
              <a:t>What did it want to require to provide greater public protections?</a:t>
            </a:r>
            <a:endParaRPr lang="en-US" dirty="0"/>
          </a:p>
        </p:txBody>
      </p:sp>
      <p:sp>
        <p:nvSpPr>
          <p:cNvPr id="4" name="Slide Number Placeholder 3"/>
          <p:cNvSpPr>
            <a:spLocks noGrp="1"/>
          </p:cNvSpPr>
          <p:nvPr>
            <p:ph type="sldNum" sz="quarter" idx="12"/>
          </p:nvPr>
        </p:nvSpPr>
        <p:spPr/>
        <p:txBody>
          <a:bodyPr/>
          <a:lstStyle/>
          <a:p>
            <a:fld id="{A9FD4711-8A0D-41D8-A3C4-0902A82BEE83}" type="slidenum">
              <a:rPr lang="en-US" smtClean="0"/>
              <a:pPr/>
              <a:t>3</a:t>
            </a:fld>
            <a:endParaRPr lang="en-US"/>
          </a:p>
        </p:txBody>
      </p:sp>
    </p:spTree>
    <p:extLst>
      <p:ext uri="{BB962C8B-B14F-4D97-AF65-F5344CB8AC3E}">
        <p14:creationId xmlns:p14="http://schemas.microsoft.com/office/powerpoint/2010/main" val="3202328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D77B24-0D86-43DC-A930-02CCE885A50D}" type="slidenum">
              <a:rPr lang="en-US"/>
              <a:pPr/>
              <a:t>4</a:t>
            </a:fld>
            <a:endParaRPr lang="en-US"/>
          </a:p>
        </p:txBody>
      </p:sp>
      <p:sp>
        <p:nvSpPr>
          <p:cNvPr id="5122" name="Rectangle 2"/>
          <p:cNvSpPr>
            <a:spLocks noGrp="1" noChangeArrowheads="1"/>
          </p:cNvSpPr>
          <p:nvPr>
            <p:ph type="title"/>
          </p:nvPr>
        </p:nvSpPr>
        <p:spPr/>
        <p:txBody>
          <a:bodyPr/>
          <a:lstStyle/>
          <a:p>
            <a:r>
              <a:rPr lang="en-US" dirty="0"/>
              <a:t>Nuclear Power Plant Regulation</a:t>
            </a:r>
          </a:p>
        </p:txBody>
      </p:sp>
      <p:sp>
        <p:nvSpPr>
          <p:cNvPr id="5123" name="Rectangle 3"/>
          <p:cNvSpPr>
            <a:spLocks noGrp="1" noChangeArrowheads="1"/>
          </p:cNvSpPr>
          <p:nvPr>
            <p:ph type="body" idx="1"/>
          </p:nvPr>
        </p:nvSpPr>
        <p:spPr/>
        <p:txBody>
          <a:bodyPr>
            <a:normAutofit lnSpcReduction="10000"/>
          </a:bodyPr>
          <a:lstStyle/>
          <a:p>
            <a:pPr>
              <a:lnSpc>
                <a:spcPct val="90000"/>
              </a:lnSpc>
            </a:pPr>
            <a:r>
              <a:rPr lang="en-US" dirty="0"/>
              <a:t>Originally regulated by the Atomic Energy Commission</a:t>
            </a:r>
          </a:p>
          <a:p>
            <a:pPr lvl="1">
              <a:lnSpc>
                <a:spcPct val="90000"/>
              </a:lnSpc>
            </a:pPr>
            <a:r>
              <a:rPr lang="en-US" dirty="0" smtClean="0"/>
              <a:t>Regulated </a:t>
            </a:r>
            <a:r>
              <a:rPr lang="en-US" dirty="0"/>
              <a:t>and </a:t>
            </a:r>
            <a:r>
              <a:rPr lang="en-US" dirty="0" smtClean="0"/>
              <a:t>promoted </a:t>
            </a:r>
            <a:r>
              <a:rPr lang="en-US" dirty="0"/>
              <a:t>nuclear power</a:t>
            </a:r>
          </a:p>
          <a:p>
            <a:pPr lvl="1">
              <a:lnSpc>
                <a:spcPct val="90000"/>
              </a:lnSpc>
            </a:pPr>
            <a:r>
              <a:rPr lang="en-US" dirty="0"/>
              <a:t>Regulation was </a:t>
            </a:r>
            <a:r>
              <a:rPr lang="en-US" dirty="0" smtClean="0"/>
              <a:t>split </a:t>
            </a:r>
            <a:r>
              <a:rPr lang="en-US" dirty="0"/>
              <a:t>off to the Nuclear Regulatory Commission because of conflicts of interest</a:t>
            </a:r>
          </a:p>
          <a:p>
            <a:pPr>
              <a:lnSpc>
                <a:spcPct val="90000"/>
              </a:lnSpc>
            </a:pPr>
            <a:r>
              <a:rPr lang="en-US" dirty="0"/>
              <a:t>Environmental impact analysis was </a:t>
            </a:r>
            <a:r>
              <a:rPr lang="en-US" dirty="0" smtClean="0"/>
              <a:t>added through </a:t>
            </a:r>
            <a:r>
              <a:rPr lang="en-US" dirty="0" smtClean="0"/>
              <a:t>NEPA after the initial </a:t>
            </a:r>
            <a:r>
              <a:rPr lang="en-US" dirty="0" smtClean="0"/>
              <a:t>permitting of this plant.</a:t>
            </a:r>
          </a:p>
          <a:p>
            <a:pPr lvl="1">
              <a:lnSpc>
                <a:spcPct val="90000"/>
              </a:lnSpc>
            </a:pPr>
            <a:r>
              <a:rPr lang="en-US" dirty="0" smtClean="0"/>
              <a:t>Greatly complicates permitting.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72E8A2F-1DC7-44A9-B895-B257FF32A310}" type="slidenum">
              <a:rPr lang="en-US"/>
              <a:pPr/>
              <a:t>5</a:t>
            </a:fld>
            <a:endParaRPr lang="en-US"/>
          </a:p>
        </p:txBody>
      </p:sp>
      <p:sp>
        <p:nvSpPr>
          <p:cNvPr id="13314" name="Rectangle 2"/>
          <p:cNvSpPr>
            <a:spLocks noGrp="1" noChangeArrowheads="1"/>
          </p:cNvSpPr>
          <p:nvPr>
            <p:ph type="title"/>
          </p:nvPr>
        </p:nvSpPr>
        <p:spPr/>
        <p:txBody>
          <a:bodyPr/>
          <a:lstStyle/>
          <a:p>
            <a:r>
              <a:rPr lang="en-US" dirty="0" smtClean="0"/>
              <a:t>The Permit History for Vermont Yankee</a:t>
            </a:r>
            <a:endParaRPr lang="en-US" dirty="0"/>
          </a:p>
        </p:txBody>
      </p:sp>
      <p:sp>
        <p:nvSpPr>
          <p:cNvPr id="13315" name="Rectangle 3"/>
          <p:cNvSpPr>
            <a:spLocks noGrp="1" noChangeArrowheads="1"/>
          </p:cNvSpPr>
          <p:nvPr>
            <p:ph type="body" idx="1"/>
          </p:nvPr>
        </p:nvSpPr>
        <p:spPr/>
        <p:txBody>
          <a:bodyPr>
            <a:normAutofit fontScale="92500" lnSpcReduction="20000"/>
          </a:bodyPr>
          <a:lstStyle/>
          <a:p>
            <a:r>
              <a:rPr lang="en-US" dirty="0" smtClean="0"/>
              <a:t>Permitting is an adjudication</a:t>
            </a:r>
          </a:p>
          <a:p>
            <a:pPr lvl="1"/>
            <a:r>
              <a:rPr lang="en-US" dirty="0" smtClean="0"/>
              <a:t>Specific party, specific facts</a:t>
            </a:r>
          </a:p>
          <a:p>
            <a:pPr lvl="1"/>
            <a:r>
              <a:rPr lang="en-US" dirty="0" smtClean="0"/>
              <a:t>The agency makes a decision as to whether it will grant the permit.</a:t>
            </a:r>
          </a:p>
          <a:p>
            <a:r>
              <a:rPr lang="en-US" dirty="0" smtClean="0"/>
              <a:t>In 1967 Vermont Yankee is granted a construction permit.</a:t>
            </a:r>
          </a:p>
          <a:p>
            <a:pPr lvl="1"/>
            <a:r>
              <a:rPr lang="en-US" dirty="0" smtClean="0"/>
              <a:t>In 1971, post-NEPA, it applies for an operating </a:t>
            </a:r>
            <a:r>
              <a:rPr lang="en-US" dirty="0" smtClean="0"/>
              <a:t>permit.</a:t>
            </a:r>
            <a:endParaRPr lang="en-US" dirty="0" smtClean="0"/>
          </a:p>
          <a:p>
            <a:pPr lvl="1"/>
            <a:r>
              <a:rPr lang="en-US" dirty="0" smtClean="0"/>
              <a:t>Why is it politically difficult to deny an operating permit?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 Permit Fight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Who is the NRDC?</a:t>
            </a:r>
          </a:p>
          <a:p>
            <a:pPr lvl="1"/>
            <a:r>
              <a:rPr lang="en-US" dirty="0" smtClean="0"/>
              <a:t>Why does it oppose</a:t>
            </a:r>
            <a:r>
              <a:rPr lang="en-US" baseline="0" dirty="0" smtClean="0"/>
              <a:t> the operating permit?</a:t>
            </a:r>
          </a:p>
          <a:p>
            <a:pPr lvl="0"/>
            <a:r>
              <a:rPr lang="en-US" dirty="0" smtClean="0"/>
              <a:t>The EIS</a:t>
            </a:r>
          </a:p>
          <a:p>
            <a:pPr lvl="1"/>
            <a:r>
              <a:rPr lang="en-US" dirty="0" smtClean="0"/>
              <a:t>Because of NEPA, the NRC must prepare an environmental impact statement (EIS)</a:t>
            </a:r>
          </a:p>
          <a:p>
            <a:pPr lvl="1"/>
            <a:r>
              <a:rPr lang="en-US" dirty="0" smtClean="0"/>
              <a:t>The </a:t>
            </a:r>
            <a:r>
              <a:rPr lang="en-US" dirty="0" smtClean="0"/>
              <a:t>adjudication must </a:t>
            </a:r>
            <a:r>
              <a:rPr lang="en-US" dirty="0" smtClean="0"/>
              <a:t>deal with problems with the EIS, and the sufficiency of the EIS can be challenged in court.</a:t>
            </a:r>
          </a:p>
          <a:p>
            <a:pPr lvl="1"/>
            <a:r>
              <a:rPr lang="en-US" dirty="0" smtClean="0"/>
              <a:t>This the vehicle for a lot of environmental litigation.</a:t>
            </a:r>
          </a:p>
        </p:txBody>
      </p:sp>
      <p:sp>
        <p:nvSpPr>
          <p:cNvPr id="4" name="Slide Number Placeholder 3"/>
          <p:cNvSpPr>
            <a:spLocks noGrp="1"/>
          </p:cNvSpPr>
          <p:nvPr>
            <p:ph type="sldNum" sz="quarter" idx="12"/>
          </p:nvPr>
        </p:nvSpPr>
        <p:spPr/>
        <p:txBody>
          <a:bodyPr/>
          <a:lstStyle/>
          <a:p>
            <a:fld id="{A9FD4711-8A0D-41D8-A3C4-0902A82BEE83}" type="slidenum">
              <a:rPr lang="en-US" smtClean="0"/>
              <a:pPr/>
              <a:t>6</a:t>
            </a:fld>
            <a:endParaRPr lang="en-US"/>
          </a:p>
        </p:txBody>
      </p:sp>
    </p:spTree>
    <p:extLst>
      <p:ext uri="{BB962C8B-B14F-4D97-AF65-F5344CB8AC3E}">
        <p14:creationId xmlns:p14="http://schemas.microsoft.com/office/powerpoint/2010/main" val="3928711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a:t>
            </a:r>
            <a:r>
              <a:rPr lang="en-US" baseline="0" dirty="0" smtClean="0"/>
              <a:t> </a:t>
            </a:r>
            <a:r>
              <a:rPr lang="en-US" dirty="0" smtClean="0"/>
              <a:t>Waste and the EIS</a:t>
            </a:r>
            <a:endParaRPr lang="en-US" dirty="0"/>
          </a:p>
        </p:txBody>
      </p:sp>
      <p:sp>
        <p:nvSpPr>
          <p:cNvPr id="3" name="Content Placeholder 2"/>
          <p:cNvSpPr>
            <a:spLocks noGrp="1"/>
          </p:cNvSpPr>
          <p:nvPr>
            <p:ph idx="1"/>
          </p:nvPr>
        </p:nvSpPr>
        <p:spPr/>
        <p:txBody>
          <a:bodyPr/>
          <a:lstStyle/>
          <a:p>
            <a:pPr>
              <a:lnSpc>
                <a:spcPct val="90000"/>
              </a:lnSpc>
            </a:pPr>
            <a:r>
              <a:rPr lang="en-US" dirty="0" smtClean="0"/>
              <a:t>Why is nuclear waste disposal a big issue for NEPA?</a:t>
            </a:r>
          </a:p>
          <a:p>
            <a:pPr lvl="1">
              <a:lnSpc>
                <a:spcPct val="90000"/>
              </a:lnSpc>
            </a:pPr>
            <a:r>
              <a:rPr lang="en-US" dirty="0" smtClean="0"/>
              <a:t>Does the NRC or the nuclear industry have a good solution in 1971?</a:t>
            </a:r>
          </a:p>
          <a:p>
            <a:pPr lvl="1">
              <a:lnSpc>
                <a:spcPct val="90000"/>
              </a:lnSpc>
            </a:pPr>
            <a:r>
              <a:rPr lang="en-US" dirty="0" smtClean="0"/>
              <a:t>What would this mean about the completeness of the EIS?</a:t>
            </a:r>
          </a:p>
          <a:p>
            <a:r>
              <a:rPr lang="en-US" dirty="0" smtClean="0"/>
              <a:t>Why does</a:t>
            </a:r>
            <a:r>
              <a:rPr lang="en-US" baseline="0" dirty="0" smtClean="0"/>
              <a:t> the NRDC want the agency to explain in the EIS about the long term environmental impact of the reactor?</a:t>
            </a:r>
            <a:endParaRPr lang="en-US" dirty="0"/>
          </a:p>
        </p:txBody>
      </p:sp>
      <p:sp>
        <p:nvSpPr>
          <p:cNvPr id="4" name="Slide Number Placeholder 3"/>
          <p:cNvSpPr>
            <a:spLocks noGrp="1"/>
          </p:cNvSpPr>
          <p:nvPr>
            <p:ph type="sldNum" sz="quarter" idx="12"/>
          </p:nvPr>
        </p:nvSpPr>
        <p:spPr/>
        <p:txBody>
          <a:bodyPr/>
          <a:lstStyle/>
          <a:p>
            <a:fld id="{A9FD4711-8A0D-41D8-A3C4-0902A82BEE83}" type="slidenum">
              <a:rPr lang="en-US" smtClean="0"/>
              <a:pPr/>
              <a:t>7</a:t>
            </a:fld>
            <a:endParaRPr lang="en-US"/>
          </a:p>
        </p:txBody>
      </p:sp>
    </p:spTree>
    <p:extLst>
      <p:ext uri="{BB962C8B-B14F-4D97-AF65-F5344CB8AC3E}">
        <p14:creationId xmlns:p14="http://schemas.microsoft.com/office/powerpoint/2010/main" val="4242749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the Issue</a:t>
            </a:r>
            <a:endParaRPr lang="en-US" dirty="0"/>
          </a:p>
        </p:txBody>
      </p:sp>
      <p:sp>
        <p:nvSpPr>
          <p:cNvPr id="3" name="Content Placeholder 2"/>
          <p:cNvSpPr>
            <a:spLocks noGrp="1"/>
          </p:cNvSpPr>
          <p:nvPr>
            <p:ph idx="1"/>
          </p:nvPr>
        </p:nvSpPr>
        <p:spPr/>
        <p:txBody>
          <a:bodyPr/>
          <a:lstStyle/>
          <a:p>
            <a:r>
              <a:rPr lang="en-US" dirty="0" smtClean="0"/>
              <a:t>What </a:t>
            </a:r>
            <a:r>
              <a:rPr lang="en-US" dirty="0" smtClean="0"/>
              <a:t>does the NRC do to avoid</a:t>
            </a:r>
            <a:r>
              <a:rPr lang="en-US" baseline="0" dirty="0" smtClean="0"/>
              <a:t> making this a subject of the hearing?</a:t>
            </a:r>
          </a:p>
          <a:p>
            <a:pPr lvl="1"/>
            <a:r>
              <a:rPr lang="en-US" dirty="0" smtClean="0"/>
              <a:t>Why does</a:t>
            </a:r>
            <a:r>
              <a:rPr lang="en-US" baseline="0" dirty="0" smtClean="0"/>
              <a:t> it not want this discussed in the public hearing</a:t>
            </a:r>
            <a:r>
              <a:rPr lang="en-US" baseline="0" dirty="0" smtClean="0"/>
              <a:t>?</a:t>
            </a:r>
          </a:p>
          <a:p>
            <a:pPr lvl="0">
              <a:lnSpc>
                <a:spcPct val="90000"/>
              </a:lnSpc>
            </a:pPr>
            <a:r>
              <a:rPr lang="en-US" dirty="0" smtClean="0"/>
              <a:t>How will making a rule on waste disposal remove it from the hearing process?</a:t>
            </a:r>
          </a:p>
          <a:p>
            <a:pPr lvl="1">
              <a:lnSpc>
                <a:spcPct val="90000"/>
              </a:lnSpc>
            </a:pPr>
            <a:r>
              <a:rPr lang="en-US" dirty="0" smtClean="0"/>
              <a:t>Classic</a:t>
            </a:r>
            <a:r>
              <a:rPr lang="en-US" baseline="0" dirty="0" smtClean="0"/>
              <a:t> narrowing of adjudication issues by rulemaking</a:t>
            </a:r>
            <a:endParaRPr lang="en-US" dirty="0"/>
          </a:p>
        </p:txBody>
      </p:sp>
      <p:sp>
        <p:nvSpPr>
          <p:cNvPr id="4" name="Slide Number Placeholder 3"/>
          <p:cNvSpPr>
            <a:spLocks noGrp="1"/>
          </p:cNvSpPr>
          <p:nvPr>
            <p:ph type="sldNum" sz="quarter" idx="12"/>
          </p:nvPr>
        </p:nvSpPr>
        <p:spPr/>
        <p:txBody>
          <a:bodyPr/>
          <a:lstStyle/>
          <a:p>
            <a:fld id="{A9FD4711-8A0D-41D8-A3C4-0902A82BEE83}" type="slidenum">
              <a:rPr lang="en-US" smtClean="0"/>
              <a:pPr/>
              <a:t>8</a:t>
            </a:fld>
            <a:endParaRPr lang="en-US"/>
          </a:p>
        </p:txBody>
      </p:sp>
    </p:spTree>
    <p:extLst>
      <p:ext uri="{BB962C8B-B14F-4D97-AF65-F5344CB8AC3E}">
        <p14:creationId xmlns:p14="http://schemas.microsoft.com/office/powerpoint/2010/main" val="4010323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Rule</a:t>
            </a:r>
            <a:r>
              <a:rPr lang="en-US" baseline="0" dirty="0" smtClean="0"/>
              <a:t>making</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dirty="0" smtClean="0"/>
              <a:t>What were the two alternatives in the</a:t>
            </a:r>
            <a:r>
              <a:rPr lang="en-US" baseline="0" dirty="0" smtClean="0"/>
              <a:t> proposed rulemaking?</a:t>
            </a:r>
          </a:p>
          <a:p>
            <a:pPr>
              <a:lnSpc>
                <a:spcPct val="90000"/>
              </a:lnSpc>
            </a:pPr>
            <a:r>
              <a:rPr lang="en-US" baseline="0" dirty="0" smtClean="0"/>
              <a:t>What additional process was provided beyond the usual APA notice and comment?</a:t>
            </a:r>
          </a:p>
          <a:p>
            <a:pPr lvl="1">
              <a:lnSpc>
                <a:spcPct val="90000"/>
              </a:lnSpc>
            </a:pPr>
            <a:r>
              <a:rPr lang="en-US" baseline="0" dirty="0" smtClean="0"/>
              <a:t>Were there limits on the public participation?</a:t>
            </a:r>
          </a:p>
          <a:p>
            <a:pPr>
              <a:lnSpc>
                <a:spcPct val="90000"/>
              </a:lnSpc>
            </a:pPr>
            <a:r>
              <a:rPr lang="en-US" baseline="0" dirty="0" smtClean="0"/>
              <a:t>Which alternative did the NRC adopt after the public comment?</a:t>
            </a:r>
          </a:p>
          <a:p>
            <a:pPr lvl="1">
              <a:lnSpc>
                <a:spcPct val="90000"/>
              </a:lnSpc>
            </a:pPr>
            <a:r>
              <a:rPr lang="en-US" baseline="0" dirty="0" smtClean="0"/>
              <a:t>Why is the NRDC unhappy with this alternative?</a:t>
            </a:r>
          </a:p>
          <a:p>
            <a:pPr lvl="1">
              <a:lnSpc>
                <a:spcPct val="90000"/>
              </a:lnSpc>
            </a:pPr>
            <a:r>
              <a:rPr lang="en-US" dirty="0" smtClean="0"/>
              <a:t>Why</a:t>
            </a:r>
            <a:r>
              <a:rPr lang="en-US" baseline="0" dirty="0" smtClean="0"/>
              <a:t> did they want the rulemaking reopened?</a:t>
            </a:r>
            <a:endParaRPr lang="en-US" dirty="0" smtClean="0"/>
          </a:p>
        </p:txBody>
      </p:sp>
      <p:sp>
        <p:nvSpPr>
          <p:cNvPr id="4" name="Slide Number Placeholder 3"/>
          <p:cNvSpPr>
            <a:spLocks noGrp="1"/>
          </p:cNvSpPr>
          <p:nvPr>
            <p:ph type="sldNum" sz="quarter" idx="12"/>
          </p:nvPr>
        </p:nvSpPr>
        <p:spPr/>
        <p:txBody>
          <a:bodyPr/>
          <a:lstStyle/>
          <a:p>
            <a:fld id="{A9FD4711-8A0D-41D8-A3C4-0902A82BEE83}" type="slidenum">
              <a:rPr lang="en-US" smtClean="0"/>
              <a:pPr/>
              <a:t>9</a:t>
            </a:fld>
            <a:endParaRPr lang="en-US"/>
          </a:p>
        </p:txBody>
      </p:sp>
    </p:spTree>
    <p:extLst>
      <p:ext uri="{BB962C8B-B14F-4D97-AF65-F5344CB8AC3E}">
        <p14:creationId xmlns:p14="http://schemas.microsoft.com/office/powerpoint/2010/main" val="3063207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386</TotalTime>
  <Words>787</Words>
  <Application>Microsoft Office PowerPoint</Application>
  <PresentationFormat>On-screen Show (4:3)</PresentationFormat>
  <Paragraphs>86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Blends</vt:lpstr>
      <vt:lpstr>Vermont Yankee Nuclear Power Corp. v. NRDC, 435 U.S. 519 (1978) </vt:lpstr>
      <vt:lpstr>The Historical Context</vt:lpstr>
      <vt:lpstr>Modern Administrative Law</vt:lpstr>
      <vt:lpstr>Nuclear Power Plant Regulation</vt:lpstr>
      <vt:lpstr>The Permit History for Vermont Yankee</vt:lpstr>
      <vt:lpstr>The Permit Fight</vt:lpstr>
      <vt:lpstr>Nuclear Waste and the EIS</vt:lpstr>
      <vt:lpstr>Avoiding the Issue</vt:lpstr>
      <vt:lpstr>The Rulemaking</vt:lpstr>
      <vt:lpstr>DC Circuit</vt:lpstr>
      <vt:lpstr>The Substantive Issue</vt:lpstr>
      <vt:lpstr>Energy Conservation</vt:lpstr>
      <vt:lpstr>The United States Supreme Court </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Vermont Yankee Nuclear Power Corp. v. NRDC, 435 U.S. 519 (1978)</dc:title>
  <dc:creator>edward</dc:creator>
  <cp:lastModifiedBy>Edward Richards</cp:lastModifiedBy>
  <cp:revision>54</cp:revision>
  <dcterms:created xsi:type="dcterms:W3CDTF">2007-09-25T10:57:53Z</dcterms:created>
  <dcterms:modified xsi:type="dcterms:W3CDTF">2013-02-05T14:18:38Z</dcterms:modified>
</cp:coreProperties>
</file>