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sldIdLst>
    <p:sldId id="256" r:id="rId2"/>
    <p:sldId id="351" r:id="rId3"/>
    <p:sldId id="352" r:id="rId4"/>
    <p:sldId id="353" r:id="rId5"/>
    <p:sldId id="354" r:id="rId6"/>
    <p:sldId id="355" r:id="rId7"/>
    <p:sldId id="360" r:id="rId8"/>
    <p:sldId id="358" r:id="rId9"/>
    <p:sldId id="356" r:id="rId10"/>
    <p:sldId id="328" r:id="rId11"/>
    <p:sldId id="334" r:id="rId12"/>
    <p:sldId id="330" r:id="rId13"/>
    <p:sldId id="347" r:id="rId14"/>
    <p:sldId id="331" r:id="rId15"/>
    <p:sldId id="359" r:id="rId16"/>
    <p:sldId id="332" r:id="rId17"/>
    <p:sldId id="275" r:id="rId18"/>
    <p:sldId id="276" r:id="rId19"/>
    <p:sldId id="278" r:id="rId20"/>
    <p:sldId id="279" r:id="rId21"/>
    <p:sldId id="280" r:id="rId22"/>
    <p:sldId id="281" r:id="rId23"/>
    <p:sldId id="293" r:id="rId24"/>
    <p:sldId id="294" r:id="rId25"/>
    <p:sldId id="295" r:id="rId26"/>
    <p:sldId id="349" r:id="rId27"/>
    <p:sldId id="333" r:id="rId28"/>
    <p:sldId id="361" r:id="rId29"/>
    <p:sldId id="335"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24" y="16284"/>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13" Type="http://schemas.openxmlformats.org/officeDocument/2006/relationships/slide" Target="slides/slide20.xml"/><Relationship Id="rId18" Type="http://schemas.openxmlformats.org/officeDocument/2006/relationships/slide" Target="slides/slide25.xml"/><Relationship Id="rId3" Type="http://schemas.openxmlformats.org/officeDocument/2006/relationships/slide" Target="slides/slide3.xml"/><Relationship Id="rId7" Type="http://schemas.openxmlformats.org/officeDocument/2006/relationships/slide" Target="slides/slide12.xml"/><Relationship Id="rId12" Type="http://schemas.openxmlformats.org/officeDocument/2006/relationships/slide" Target="slides/slide19.xml"/><Relationship Id="rId17" Type="http://schemas.openxmlformats.org/officeDocument/2006/relationships/slide" Target="slides/slide24.xml"/><Relationship Id="rId2" Type="http://schemas.openxmlformats.org/officeDocument/2006/relationships/slide" Target="slides/slide2.xml"/><Relationship Id="rId16" Type="http://schemas.openxmlformats.org/officeDocument/2006/relationships/slide" Target="slides/slide23.xml"/><Relationship Id="rId20"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8.xml"/><Relationship Id="rId5" Type="http://schemas.openxmlformats.org/officeDocument/2006/relationships/slide" Target="slides/slide5.xml"/><Relationship Id="rId15" Type="http://schemas.openxmlformats.org/officeDocument/2006/relationships/slide" Target="slides/slide22.xml"/><Relationship Id="rId10" Type="http://schemas.openxmlformats.org/officeDocument/2006/relationships/slide" Target="slides/slide17.xml"/><Relationship Id="rId19" Type="http://schemas.openxmlformats.org/officeDocument/2006/relationships/slide" Target="slides/slide27.xml"/><Relationship Id="rId4" Type="http://schemas.openxmlformats.org/officeDocument/2006/relationships/slide" Target="slides/slide4.xml"/><Relationship Id="rId9" Type="http://schemas.openxmlformats.org/officeDocument/2006/relationships/slide" Target="slides/slide16.xml"/><Relationship Id="rId14" Type="http://schemas.openxmlformats.org/officeDocument/2006/relationships/slide" Target="slides/slide2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3EE452F-48C5-43E4-BDA9-7537260919BE}" type="slidenum">
              <a:rPr lang="en-US"/>
              <a:pPr>
                <a:defRPr/>
              </a:pPr>
              <a:t>‹#›</a:t>
            </a:fld>
            <a:endParaRPr lang="en-US"/>
          </a:p>
        </p:txBody>
      </p:sp>
    </p:spTree>
    <p:extLst>
      <p:ext uri="{BB962C8B-B14F-4D97-AF65-F5344CB8AC3E}">
        <p14:creationId xmlns:p14="http://schemas.microsoft.com/office/powerpoint/2010/main" val="954986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292D518-8F9E-4EA6-A00D-BC9592465708}" type="slidenum">
              <a:rPr lang="en-US"/>
              <a:pPr>
                <a:defRPr/>
              </a:pPr>
              <a:t>‹#›</a:t>
            </a:fld>
            <a:endParaRPr lang="en-US"/>
          </a:p>
        </p:txBody>
      </p:sp>
    </p:spTree>
    <p:extLst>
      <p:ext uri="{BB962C8B-B14F-4D97-AF65-F5344CB8AC3E}">
        <p14:creationId xmlns:p14="http://schemas.microsoft.com/office/powerpoint/2010/main" val="1887507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4228768-B9FE-44A2-AC05-C090F98EA6B1}" type="slidenum">
              <a:rPr lang="en-US"/>
              <a:pPr>
                <a:defRPr/>
              </a:pPr>
              <a:t>‹#›</a:t>
            </a:fld>
            <a:endParaRPr lang="en-US"/>
          </a:p>
        </p:txBody>
      </p:sp>
    </p:spTree>
    <p:extLst>
      <p:ext uri="{BB962C8B-B14F-4D97-AF65-F5344CB8AC3E}">
        <p14:creationId xmlns:p14="http://schemas.microsoft.com/office/powerpoint/2010/main" val="3787501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08478A-13B7-4F27-9E11-BF901FE637C4}" type="slidenum">
              <a:rPr lang="en-US"/>
              <a:pPr>
                <a:defRPr/>
              </a:pPr>
              <a:t>‹#›</a:t>
            </a:fld>
            <a:endParaRPr lang="en-US"/>
          </a:p>
        </p:txBody>
      </p:sp>
    </p:spTree>
    <p:extLst>
      <p:ext uri="{BB962C8B-B14F-4D97-AF65-F5344CB8AC3E}">
        <p14:creationId xmlns:p14="http://schemas.microsoft.com/office/powerpoint/2010/main" val="315867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8C2642B-668D-453E-B929-E3BB0854961A}" type="slidenum">
              <a:rPr lang="en-US"/>
              <a:pPr>
                <a:defRPr/>
              </a:pPr>
              <a:t>‹#›</a:t>
            </a:fld>
            <a:endParaRPr lang="en-US"/>
          </a:p>
        </p:txBody>
      </p:sp>
    </p:spTree>
    <p:extLst>
      <p:ext uri="{BB962C8B-B14F-4D97-AF65-F5344CB8AC3E}">
        <p14:creationId xmlns:p14="http://schemas.microsoft.com/office/powerpoint/2010/main" val="335805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C2EA2B-7A94-4AB3-B8F4-3540C5EBA86B}" type="slidenum">
              <a:rPr lang="en-US"/>
              <a:pPr>
                <a:defRPr/>
              </a:pPr>
              <a:t>‹#›</a:t>
            </a:fld>
            <a:endParaRPr lang="en-US"/>
          </a:p>
        </p:txBody>
      </p:sp>
    </p:spTree>
    <p:extLst>
      <p:ext uri="{BB962C8B-B14F-4D97-AF65-F5344CB8AC3E}">
        <p14:creationId xmlns:p14="http://schemas.microsoft.com/office/powerpoint/2010/main" val="1582252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7F9F618-FE09-4F01-9C9D-179FE537ABE7}" type="slidenum">
              <a:rPr lang="en-US"/>
              <a:pPr>
                <a:defRPr/>
              </a:pPr>
              <a:t>‹#›</a:t>
            </a:fld>
            <a:endParaRPr lang="en-US"/>
          </a:p>
        </p:txBody>
      </p:sp>
    </p:spTree>
    <p:extLst>
      <p:ext uri="{BB962C8B-B14F-4D97-AF65-F5344CB8AC3E}">
        <p14:creationId xmlns:p14="http://schemas.microsoft.com/office/powerpoint/2010/main" val="2881377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A304A16-EE13-4505-ABCB-F3E18E966053}" type="slidenum">
              <a:rPr lang="en-US"/>
              <a:pPr>
                <a:defRPr/>
              </a:pPr>
              <a:t>‹#›</a:t>
            </a:fld>
            <a:endParaRPr lang="en-US"/>
          </a:p>
        </p:txBody>
      </p:sp>
    </p:spTree>
    <p:extLst>
      <p:ext uri="{BB962C8B-B14F-4D97-AF65-F5344CB8AC3E}">
        <p14:creationId xmlns:p14="http://schemas.microsoft.com/office/powerpoint/2010/main" val="389535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0E23E58-5957-4AA7-86BD-AA8647DD9EB9}" type="slidenum">
              <a:rPr lang="en-US"/>
              <a:pPr>
                <a:defRPr/>
              </a:pPr>
              <a:t>‹#›</a:t>
            </a:fld>
            <a:endParaRPr lang="en-US"/>
          </a:p>
        </p:txBody>
      </p:sp>
    </p:spTree>
    <p:extLst>
      <p:ext uri="{BB962C8B-B14F-4D97-AF65-F5344CB8AC3E}">
        <p14:creationId xmlns:p14="http://schemas.microsoft.com/office/powerpoint/2010/main" val="2103310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41C40B05-E477-4258-92A3-0EF5C30F8ECC}" type="slidenum">
              <a:rPr lang="en-US"/>
              <a:pPr>
                <a:defRPr/>
              </a:pPr>
              <a:t>‹#›</a:t>
            </a:fld>
            <a:endParaRPr lang="en-US"/>
          </a:p>
        </p:txBody>
      </p:sp>
    </p:spTree>
    <p:extLst>
      <p:ext uri="{BB962C8B-B14F-4D97-AF65-F5344CB8AC3E}">
        <p14:creationId xmlns:p14="http://schemas.microsoft.com/office/powerpoint/2010/main" val="32310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4B29519-6C96-4FCD-AEAB-75AC5CE4EABB}" type="slidenum">
              <a:rPr lang="en-US"/>
              <a:pPr>
                <a:defRPr/>
              </a:pPr>
              <a:t>‹#›</a:t>
            </a:fld>
            <a:endParaRPr lang="en-US"/>
          </a:p>
        </p:txBody>
      </p:sp>
    </p:spTree>
    <p:extLst>
      <p:ext uri="{BB962C8B-B14F-4D97-AF65-F5344CB8AC3E}">
        <p14:creationId xmlns:p14="http://schemas.microsoft.com/office/powerpoint/2010/main" val="428712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997DF12-D0DA-4B6F-94E0-E0FA3C927778}" type="slidenum">
              <a:rPr lang="en-US"/>
              <a:pPr>
                <a:defRPr/>
              </a:pPr>
              <a:t>‹#›</a:t>
            </a:fld>
            <a:endParaRPr lang="en-US"/>
          </a:p>
        </p:txBody>
      </p:sp>
    </p:spTree>
    <p:extLst>
      <p:ext uri="{BB962C8B-B14F-4D97-AF65-F5344CB8AC3E}">
        <p14:creationId xmlns:p14="http://schemas.microsoft.com/office/powerpoint/2010/main" val="2360279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5FC2CA7-ED2F-41B3-8653-C4B07260B6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r>
              <a:rPr lang="en-US" smtClean="0"/>
              <a:t>Part 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27EB478-669F-4C2A-B533-50E7E0B98C5B}" type="slidenum">
              <a:rPr lang="en-US" smtClean="0"/>
              <a:pPr/>
              <a:t>10</a:t>
            </a:fld>
            <a:endParaRPr lang="en-US" smtClean="0"/>
          </a:p>
        </p:txBody>
      </p:sp>
      <p:sp>
        <p:nvSpPr>
          <p:cNvPr id="4099" name="Rectangle 2"/>
          <p:cNvSpPr>
            <a:spLocks noGrp="1" noChangeArrowheads="1"/>
          </p:cNvSpPr>
          <p:nvPr>
            <p:ph type="title"/>
          </p:nvPr>
        </p:nvSpPr>
        <p:spPr/>
        <p:txBody>
          <a:bodyPr/>
          <a:lstStyle/>
          <a:p>
            <a:pPr eaLnBrk="1" hangingPunct="1"/>
            <a:r>
              <a:rPr lang="en-US" smtClean="0"/>
              <a:t>Procedural Violations and Causation:</a:t>
            </a:r>
            <a:br>
              <a:rPr lang="en-US" smtClean="0"/>
            </a:br>
            <a:r>
              <a:rPr lang="en-US" smtClean="0"/>
              <a:t>Agency Fails to do an EIS for a Dam</a:t>
            </a:r>
          </a:p>
        </p:txBody>
      </p:sp>
      <p:sp>
        <p:nvSpPr>
          <p:cNvPr id="4100" name="Rectangle 3"/>
          <p:cNvSpPr>
            <a:spLocks noGrp="1" noChangeArrowheads="1"/>
          </p:cNvSpPr>
          <p:nvPr>
            <p:ph type="body" idx="1"/>
          </p:nvPr>
        </p:nvSpPr>
        <p:spPr/>
        <p:txBody>
          <a:bodyPr/>
          <a:lstStyle/>
          <a:p>
            <a:pPr eaLnBrk="1" hangingPunct="1"/>
            <a:r>
              <a:rPr lang="en-US" sz="2800" dirty="0" smtClean="0"/>
              <a:t>How does failing to do the EIS make the final agency action – building the dam – illegal?</a:t>
            </a:r>
          </a:p>
          <a:p>
            <a:pPr lvl="1" eaLnBrk="1" hangingPunct="1"/>
            <a:r>
              <a:rPr lang="en-US" sz="2800" dirty="0" smtClean="0"/>
              <a:t>Do you have to show that that they done the EIS, that the permit for the dam would not have been issued?</a:t>
            </a:r>
          </a:p>
          <a:p>
            <a:pPr eaLnBrk="1" hangingPunct="1"/>
            <a:r>
              <a:rPr lang="en-US" sz="2800" dirty="0" smtClean="0"/>
              <a:t>Is this partially driven by the nature of the EIS, i.e., that it is only informational and does not directly drive decisionmaking?</a:t>
            </a:r>
          </a:p>
          <a:p>
            <a:pPr lvl="1" eaLnBrk="1" hangingPunct="1"/>
            <a:r>
              <a:rPr lang="en-US" sz="2800" dirty="0" smtClean="0"/>
              <a:t>Why does this make it difficult to show that an EIS would affect the outcome of agency </a:t>
            </a:r>
            <a:r>
              <a:rPr lang="en-US" sz="2800" dirty="0" err="1" smtClean="0"/>
              <a:t>decisiomaking</a:t>
            </a:r>
            <a:r>
              <a:rPr lang="en-US" sz="2800"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with Harmless Error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5 U.S.C. § 706 (Civil procedure)</a:t>
            </a:r>
          </a:p>
          <a:p>
            <a:pPr lvl="1"/>
            <a:r>
              <a:rPr lang="en-US" dirty="0" smtClean="0"/>
              <a:t>“In making the foregoing determinations, the court shall review the whole record or those parts of it cited by a party, and due account shall be taken of the rule of prejudicial error.”</a:t>
            </a:r>
          </a:p>
          <a:p>
            <a:r>
              <a:rPr lang="en-US" dirty="0"/>
              <a:t>Some courts have required </a:t>
            </a:r>
            <a:r>
              <a:rPr lang="en-US" dirty="0" smtClean="0"/>
              <a:t>plaintiff to show it </a:t>
            </a:r>
            <a:r>
              <a:rPr lang="en-US" dirty="0"/>
              <a:t>is substantially probable that the procedural breach will cause the </a:t>
            </a:r>
            <a:r>
              <a:rPr lang="en-US" dirty="0" smtClean="0"/>
              <a:t>injury</a:t>
            </a:r>
            <a:endParaRPr lang="en-US" dirty="0"/>
          </a:p>
          <a:p>
            <a:pPr lvl="1"/>
            <a:r>
              <a:rPr lang="en-US" dirty="0" smtClean="0"/>
              <a:t>Is this a proper standard for a procedural violation, such as failing to do an EIS?</a:t>
            </a:r>
          </a:p>
          <a:p>
            <a:r>
              <a:rPr lang="en-US" dirty="0" smtClean="0"/>
              <a:t>Must the plaintiff show that it is more than theoretically possible for the violation to affect the outcome?</a:t>
            </a:r>
          </a:p>
          <a:p>
            <a:pPr lvl="1"/>
            <a:r>
              <a:rPr lang="en-US" dirty="0" smtClean="0"/>
              <a:t>How could the agency show that the EIS could not have altered the decisionmaking?</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11</a:t>
            </a:fld>
            <a:endParaRPr lang="en-US"/>
          </a:p>
        </p:txBody>
      </p:sp>
    </p:spTree>
    <p:extLst>
      <p:ext uri="{BB962C8B-B14F-4D97-AF65-F5344CB8AC3E}">
        <p14:creationId xmlns:p14="http://schemas.microsoft.com/office/powerpoint/2010/main" val="1223471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2E0A473-7FC0-45FB-9883-B6A51B429F59}" type="slidenum">
              <a:rPr lang="en-US" smtClean="0"/>
              <a:pPr/>
              <a:t>12</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Does the Remedy Help Your Client?</a:t>
            </a:r>
          </a:p>
        </p:txBody>
      </p:sp>
      <p:sp>
        <p:nvSpPr>
          <p:cNvPr id="200707" name="Rectangle 3"/>
          <p:cNvSpPr>
            <a:spLocks noGrp="1" noChangeArrowheads="1"/>
          </p:cNvSpPr>
          <p:nvPr>
            <p:ph type="body" idx="1"/>
          </p:nvPr>
        </p:nvSpPr>
        <p:spPr/>
        <p:txBody>
          <a:bodyPr>
            <a:normAutofit/>
          </a:bodyPr>
          <a:lstStyle/>
          <a:p>
            <a:pPr eaLnBrk="1" hangingPunct="1">
              <a:defRPr/>
            </a:pPr>
            <a:r>
              <a:rPr lang="en-US" sz="2800" i="1" dirty="0" smtClean="0"/>
              <a:t>Simon v. Eastern Ky. Welfare Rights Organization</a:t>
            </a:r>
            <a:r>
              <a:rPr lang="en-US" sz="2800" dirty="0" smtClean="0"/>
              <a:t>, 426 U.S. 26 (1976) </a:t>
            </a:r>
          </a:p>
          <a:p>
            <a:pPr lvl="1" eaLnBrk="1" hangingPunct="1">
              <a:defRPr/>
            </a:pPr>
            <a:r>
              <a:rPr lang="en-US" sz="2800" dirty="0" smtClean="0"/>
              <a:t>Group challenged the tax exemption for a hospital, saying it did not deliver enough charity care</a:t>
            </a:r>
          </a:p>
          <a:p>
            <a:pPr lvl="1" eaLnBrk="1" hangingPunct="1">
              <a:defRPr/>
            </a:pPr>
            <a:r>
              <a:rPr lang="en-US" sz="2800" dirty="0" smtClean="0"/>
              <a:t>Why is the plaintiff asking for this remedy?</a:t>
            </a:r>
          </a:p>
          <a:p>
            <a:pPr eaLnBrk="1" hangingPunct="1">
              <a:defRPr/>
            </a:pPr>
            <a:r>
              <a:rPr lang="en-US" sz="2800" dirty="0" smtClean="0"/>
              <a:t>Would denying the exemption increase charity care?</a:t>
            </a:r>
          </a:p>
          <a:p>
            <a:pPr eaLnBrk="1" hangingPunct="1">
              <a:defRPr/>
            </a:pPr>
            <a:r>
              <a:rPr lang="en-US" sz="2800" dirty="0" smtClean="0"/>
              <a:t>What if plaintiffs could show that the exemption is so valuable that hospitals always cave in before losing 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type of Causation?</a:t>
            </a:r>
            <a:endParaRPr lang="en-US" dirty="0"/>
          </a:p>
        </p:txBody>
      </p:sp>
      <p:sp>
        <p:nvSpPr>
          <p:cNvPr id="3" name="Content Placeholder 2"/>
          <p:cNvSpPr>
            <a:spLocks noGrp="1"/>
          </p:cNvSpPr>
          <p:nvPr>
            <p:ph idx="1"/>
          </p:nvPr>
        </p:nvSpPr>
        <p:spPr/>
        <p:txBody>
          <a:bodyPr/>
          <a:lstStyle/>
          <a:p>
            <a:r>
              <a:rPr lang="en-US" dirty="0" smtClean="0"/>
              <a:t>Must the government’s violation directly affect plaintiff?</a:t>
            </a:r>
          </a:p>
          <a:p>
            <a:r>
              <a:rPr lang="en-US" dirty="0" smtClean="0"/>
              <a:t>Does the EPA’s failure to regulate greenhouse gasses directly affect MA’s coast  line?</a:t>
            </a:r>
          </a:p>
          <a:p>
            <a:r>
              <a:rPr lang="en-US" dirty="0" smtClean="0"/>
              <a:t>What directly affects the coast?</a:t>
            </a:r>
          </a:p>
          <a:p>
            <a:r>
              <a:rPr lang="en-US" dirty="0" smtClean="0"/>
              <a:t>Does the EPA’s regulatory failure contribute to the climate change that affects the ocean?</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13</a:t>
            </a:fld>
            <a:endParaRPr lang="en-US"/>
          </a:p>
        </p:txBody>
      </p:sp>
    </p:spTree>
    <p:extLst>
      <p:ext uri="{BB962C8B-B14F-4D97-AF65-F5344CB8AC3E}">
        <p14:creationId xmlns:p14="http://schemas.microsoft.com/office/powerpoint/2010/main" val="409635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ACA132F-35D6-44D7-A356-119F9229A939}" type="slidenum">
              <a:rPr lang="en-US" smtClean="0"/>
              <a:pPr/>
              <a:t>14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Redressability</a:t>
            </a:r>
          </a:p>
        </p:txBody>
      </p:sp>
      <p:sp>
        <p:nvSpPr>
          <p:cNvPr id="5124" name="Rectangle 3"/>
          <p:cNvSpPr>
            <a:spLocks noGrp="1" noChangeArrowheads="1"/>
          </p:cNvSpPr>
          <p:nvPr>
            <p:ph type="body" idx="1"/>
          </p:nvPr>
        </p:nvSpPr>
        <p:spPr/>
        <p:txBody>
          <a:bodyPr/>
          <a:lstStyle/>
          <a:p>
            <a:pPr eaLnBrk="1" hangingPunct="1"/>
            <a:r>
              <a:rPr lang="en-US" dirty="0" smtClean="0"/>
              <a:t>You have to be able to show that the remedy you seek from the court would address your problem</a:t>
            </a:r>
          </a:p>
          <a:p>
            <a:pPr eaLnBrk="1" hangingPunct="1"/>
            <a:r>
              <a:rPr lang="en-US" dirty="0" smtClean="0"/>
              <a:t>If you have stated a concrete claim for injury to your client, you probably have also met this standard</a:t>
            </a:r>
          </a:p>
          <a:p>
            <a:pPr lvl="1" eaLnBrk="1" hangingPunct="1"/>
            <a:r>
              <a:rPr lang="en-US" dirty="0" smtClean="0"/>
              <a:t>The agency must have the power to grant your remedy</a:t>
            </a:r>
          </a:p>
          <a:p>
            <a:pPr lvl="1" eaLnBrk="1" hangingPunct="1"/>
            <a:r>
              <a:rPr lang="en-US" dirty="0" smtClean="0"/>
              <a:t>The remedy must address your client's problem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Massachusetts v. EPA, 549 U.S. 497 (2007</a:t>
            </a:r>
            <a:r>
              <a:rPr lang="en-US" dirty="0" smtClean="0"/>
              <a:t>)</a:t>
            </a:r>
            <a:br>
              <a:rPr lang="en-US" dirty="0" smtClean="0"/>
            </a:br>
            <a:r>
              <a:rPr lang="en-US" dirty="0" smtClean="0"/>
              <a:t>Round II</a:t>
            </a:r>
            <a:endParaRPr lang="en-US" dirty="0"/>
          </a:p>
        </p:txBody>
      </p:sp>
      <p:sp>
        <p:nvSpPr>
          <p:cNvPr id="3" name="Content Placeholder 2"/>
          <p:cNvSpPr>
            <a:spLocks noGrp="1"/>
          </p:cNvSpPr>
          <p:nvPr>
            <p:ph idx="1"/>
          </p:nvPr>
        </p:nvSpPr>
        <p:spPr/>
        <p:txBody>
          <a:bodyPr/>
          <a:lstStyle/>
          <a:p>
            <a:r>
              <a:rPr lang="en-US" dirty="0" smtClean="0"/>
              <a:t>What is the redressability problem in this case?</a:t>
            </a:r>
          </a:p>
          <a:p>
            <a:r>
              <a:rPr lang="en-US" dirty="0" smtClean="0"/>
              <a:t>Assume that the EPA could reduce automobile exhaust emission to zero:</a:t>
            </a:r>
          </a:p>
          <a:p>
            <a:pPr lvl="1"/>
            <a:r>
              <a:rPr lang="en-US" dirty="0" smtClean="0"/>
              <a:t>What would be the impact on global warming?</a:t>
            </a:r>
          </a:p>
          <a:p>
            <a:pPr lvl="1"/>
            <a:r>
              <a:rPr lang="en-US" dirty="0" smtClean="0"/>
              <a:t>Why?</a:t>
            </a:r>
          </a:p>
          <a:p>
            <a:r>
              <a:rPr lang="en-US" dirty="0" smtClean="0"/>
              <a:t>What do you have to argue to make the redressability standard?</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15</a:t>
            </a:fld>
            <a:endParaRPr lang="en-US"/>
          </a:p>
        </p:txBody>
      </p:sp>
    </p:spTree>
    <p:extLst>
      <p:ext uri="{BB962C8B-B14F-4D97-AF65-F5344CB8AC3E}">
        <p14:creationId xmlns:p14="http://schemas.microsoft.com/office/powerpoint/2010/main" val="39502469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00D6E9-2770-465B-921A-22D7AE7AAF86}" type="slidenum">
              <a:rPr lang="en-US" smtClean="0"/>
              <a:pPr/>
              <a:t>16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Procedural Violations and Redressability </a:t>
            </a:r>
          </a:p>
        </p:txBody>
      </p:sp>
      <p:sp>
        <p:nvSpPr>
          <p:cNvPr id="7172"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Assume you have stated a real procedural injury</a:t>
            </a:r>
          </a:p>
          <a:p>
            <a:pPr lvl="1" eaLnBrk="1" hangingPunct="1">
              <a:lnSpc>
                <a:spcPct val="90000"/>
              </a:lnSpc>
            </a:pPr>
            <a:r>
              <a:rPr lang="en-US" sz="2400" dirty="0" smtClean="0"/>
              <a:t>Is there still a redressability problem because the plaintiff cannot show that fixing the violation would result in a favorable result?</a:t>
            </a:r>
          </a:p>
          <a:p>
            <a:pPr eaLnBrk="1" hangingPunct="1">
              <a:lnSpc>
                <a:spcPct val="90000"/>
              </a:lnSpc>
            </a:pPr>
            <a:r>
              <a:rPr lang="en-US" sz="2400" dirty="0" smtClean="0"/>
              <a:t> In </a:t>
            </a:r>
            <a:r>
              <a:rPr lang="en-US" sz="2400" i="1" dirty="0" smtClean="0"/>
              <a:t>Lujan v. Defenders of Wildlife</a:t>
            </a:r>
            <a:r>
              <a:rPr lang="en-US" sz="2400" dirty="0" smtClean="0"/>
              <a:t>, the Court said, “[t]he person who has been accorded a procedural right to protect his concrete interests can assert that right without meeting all the normal standards for redressability and immediacy."</a:t>
            </a:r>
          </a:p>
          <a:p>
            <a:pPr lvl="1" eaLnBrk="1" hangingPunct="1">
              <a:lnSpc>
                <a:spcPct val="90000"/>
              </a:lnSpc>
            </a:pPr>
            <a:r>
              <a:rPr lang="en-US" sz="2400" dirty="0" smtClean="0"/>
              <a:t>Do you still have to show a theoretical effect if the procedure is fixed?</a:t>
            </a:r>
          </a:p>
          <a:p>
            <a:pPr lvl="1" eaLnBrk="1" hangingPunct="1">
              <a:lnSpc>
                <a:spcPct val="90000"/>
              </a:lnSpc>
            </a:pPr>
            <a:r>
              <a:rPr lang="en-US" sz="2400" dirty="0" smtClean="0"/>
              <a:t>What if Congress has directed the agency do the project (without waiving environmental regs) and the agency claims it will do it no matter what the EIS says?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FEBB95C-7C2E-4101-8718-50840B9E0C41}" type="slidenum">
              <a:rPr lang="en-US" smtClean="0"/>
              <a:pPr/>
              <a:t>17</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Representational Standing </a:t>
            </a:r>
          </a:p>
        </p:txBody>
      </p:sp>
      <p:sp>
        <p:nvSpPr>
          <p:cNvPr id="8196" name="Rectangle 3"/>
          <p:cNvSpPr>
            <a:spLocks noGrp="1" noChangeArrowheads="1"/>
          </p:cNvSpPr>
          <p:nvPr>
            <p:ph type="body" idx="1"/>
          </p:nvPr>
        </p:nvSpPr>
        <p:spPr/>
        <p:txBody>
          <a:bodyPr>
            <a:normAutofit lnSpcReduction="10000"/>
          </a:bodyPr>
          <a:lstStyle/>
          <a:p>
            <a:pPr eaLnBrk="1" hangingPunct="1"/>
            <a:r>
              <a:rPr lang="en-US" sz="2800" dirty="0" smtClean="0"/>
              <a:t>When can associations bring actions on behalf of their members?</a:t>
            </a:r>
          </a:p>
          <a:p>
            <a:pPr lvl="1" eaLnBrk="1" hangingPunct="1"/>
            <a:r>
              <a:rPr lang="en-US" sz="2800" dirty="0" smtClean="0"/>
              <a:t>At least one member must have standing</a:t>
            </a:r>
          </a:p>
          <a:p>
            <a:pPr lvl="1" eaLnBrk="1" hangingPunct="1"/>
            <a:r>
              <a:rPr lang="en-US" sz="2800" dirty="0" smtClean="0"/>
              <a:t>It must fit the organizational mission</a:t>
            </a:r>
          </a:p>
          <a:p>
            <a:pPr eaLnBrk="1" hangingPunct="1"/>
            <a:r>
              <a:rPr lang="en-US" sz="2800" dirty="0" smtClean="0"/>
              <a:t>The remedy must not require the participation of individual plaintiffs, beyond the standing analysis</a:t>
            </a:r>
          </a:p>
          <a:p>
            <a:pPr lvl="1" eaLnBrk="1" hangingPunct="1"/>
            <a:r>
              <a:rPr lang="en-US" sz="2800" dirty="0" smtClean="0"/>
              <a:t>Injunctive relief or declaratory judgments</a:t>
            </a:r>
          </a:p>
          <a:p>
            <a:pPr eaLnBrk="1" hangingPunct="1"/>
            <a:r>
              <a:rPr lang="en-US" sz="2800" dirty="0" smtClean="0"/>
              <a:t>Why is representational standing important for environmental and poverty action groups</a:t>
            </a:r>
          </a:p>
          <a:p>
            <a:pPr lvl="1" eaLnBrk="1" hangingPunct="1"/>
            <a:r>
              <a:rPr lang="en-US" sz="2800" dirty="0" smtClean="0"/>
              <a:t>Why might businesses with money still need it?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AAE124-E224-43EC-AA7F-8F9A6446CB7A}" type="slidenum">
              <a:rPr lang="en-US" smtClean="0"/>
              <a:pPr/>
              <a:t>18</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a:t>
            </a:r>
            <a:r>
              <a:rPr lang="en-US" dirty="0" err="1" smtClean="0"/>
              <a:t>Juris</a:t>
            </a:r>
            <a:r>
              <a:rPr lang="en-US" dirty="0" smtClean="0"/>
              <a:t>)Prudential Standing </a:t>
            </a:r>
          </a:p>
        </p:txBody>
      </p:sp>
      <p:sp>
        <p:nvSpPr>
          <p:cNvPr id="9220" name="Rectangle 3"/>
          <p:cNvSpPr>
            <a:spLocks noGrp="1" noChangeArrowheads="1"/>
          </p:cNvSpPr>
          <p:nvPr>
            <p:ph type="body" idx="1"/>
          </p:nvPr>
        </p:nvSpPr>
        <p:spPr/>
        <p:txBody>
          <a:bodyPr/>
          <a:lstStyle/>
          <a:p>
            <a:pPr eaLnBrk="1" hangingPunct="1">
              <a:lnSpc>
                <a:spcPct val="90000"/>
              </a:lnSpc>
            </a:pPr>
            <a:r>
              <a:rPr lang="en-US" smtClean="0"/>
              <a:t>This is an umbrella over several different theories created by judges</a:t>
            </a:r>
          </a:p>
          <a:p>
            <a:pPr eaLnBrk="1" hangingPunct="1">
              <a:lnSpc>
                <a:spcPct val="90000"/>
              </a:lnSpc>
            </a:pPr>
            <a:r>
              <a:rPr lang="en-US" smtClean="0"/>
              <a:t>The unifying theme is that these are designed to limit the number of persons who can bring a claim when the constitutional standing requirements are vague or overbroad</a:t>
            </a:r>
          </a:p>
          <a:p>
            <a:pPr eaLnBrk="1" hangingPunct="1">
              <a:lnSpc>
                <a:spcPct val="90000"/>
              </a:lnSpc>
            </a:pPr>
            <a:r>
              <a:rPr lang="en-US" smtClean="0"/>
              <a:t>Since this a court created doctrine and not a constitutional doctrine, the legislature can override it.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280DFC-49DA-42DC-B8F3-FBAB9118D3B8}" type="slidenum">
              <a:rPr lang="en-US" smtClean="0"/>
              <a:pPr/>
              <a:t>19</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Zone of Interests </a:t>
            </a:r>
          </a:p>
        </p:txBody>
      </p:sp>
      <p:sp>
        <p:nvSpPr>
          <p:cNvPr id="10244" name="Rectangle 3"/>
          <p:cNvSpPr>
            <a:spLocks noGrp="1" noChangeArrowheads="1"/>
          </p:cNvSpPr>
          <p:nvPr>
            <p:ph type="body" idx="1"/>
          </p:nvPr>
        </p:nvSpPr>
        <p:spPr/>
        <p:txBody>
          <a:bodyPr>
            <a:normAutofit lnSpcReduction="10000"/>
          </a:bodyPr>
          <a:lstStyle/>
          <a:p>
            <a:pPr eaLnBrk="1" hangingPunct="1"/>
            <a:r>
              <a:rPr lang="en-US" dirty="0" smtClean="0"/>
              <a:t>5 USC 702</a:t>
            </a:r>
          </a:p>
          <a:p>
            <a:pPr lvl="1" eaLnBrk="1" hangingPunct="1"/>
            <a:r>
              <a:rPr lang="en-US" dirty="0"/>
              <a:t>A person suffering legal wrong because of agency action, or adversely affected or aggrieved by agency action within the meaning of a relevant statute, is entitled to judicial review thereof. </a:t>
            </a:r>
          </a:p>
          <a:p>
            <a:pPr eaLnBrk="1" hangingPunct="1"/>
            <a:r>
              <a:rPr lang="en-US" dirty="0" smtClean="0"/>
              <a:t>Courts have read this to narrow claims to what the court determines is the purpose of the statute.</a:t>
            </a:r>
          </a:p>
          <a:p>
            <a:pPr lvl="1" eaLnBrk="1" hangingPunct="1"/>
            <a:r>
              <a:rPr lang="en-US" dirty="0" smtClean="0"/>
              <a:t>Similar to the test in torts for negligence per 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9F70E-721A-404C-A46B-6DF3E89BBC8B}" type="slidenum">
              <a:rPr lang="en-US" smtClean="0"/>
              <a:pPr/>
              <a:t>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Procedural Injury</a:t>
            </a:r>
          </a:p>
        </p:txBody>
      </p:sp>
      <p:sp>
        <p:nvSpPr>
          <p:cNvPr id="24580" name="Rectangle 3"/>
          <p:cNvSpPr>
            <a:spLocks noGrp="1" noChangeArrowheads="1"/>
          </p:cNvSpPr>
          <p:nvPr>
            <p:ph type="body" idx="1"/>
          </p:nvPr>
        </p:nvSpPr>
        <p:spPr/>
        <p:txBody>
          <a:bodyPr>
            <a:normAutofit fontScale="85000" lnSpcReduction="10000"/>
          </a:bodyPr>
          <a:lstStyle/>
          <a:p>
            <a:pPr eaLnBrk="1" hangingPunct="1"/>
            <a:r>
              <a:rPr lang="en-US" dirty="0" smtClean="0"/>
              <a:t>In </a:t>
            </a:r>
            <a:r>
              <a:rPr lang="en-US" i="1" dirty="0" smtClean="0"/>
              <a:t>Lujan</a:t>
            </a:r>
            <a:r>
              <a:rPr lang="en-US" dirty="0" smtClean="0"/>
              <a:t>, the procedural violation was the failure of the agency to do an inter-agency consultation.</a:t>
            </a:r>
          </a:p>
          <a:p>
            <a:pPr lvl="1" eaLnBrk="1" hangingPunct="1"/>
            <a:r>
              <a:rPr lang="en-US" dirty="0" smtClean="0"/>
              <a:t>Was the public allowed to participate in this?</a:t>
            </a:r>
          </a:p>
          <a:p>
            <a:pPr lvl="1" eaLnBrk="1" hangingPunct="1"/>
            <a:r>
              <a:rPr lang="en-US" dirty="0" smtClean="0"/>
              <a:t>Why does this keep DOW from being able to state an injury?</a:t>
            </a:r>
          </a:p>
          <a:p>
            <a:pPr lvl="1" eaLnBrk="1" hangingPunct="1"/>
            <a:r>
              <a:rPr lang="en-US" dirty="0" smtClean="0"/>
              <a:t>Procedural injuries still require the nexus to the activity.</a:t>
            </a:r>
          </a:p>
          <a:p>
            <a:pPr eaLnBrk="1" hangingPunct="1"/>
            <a:r>
              <a:rPr lang="en-US" dirty="0" smtClean="0"/>
              <a:t>How can a procedural violation cause substantive injury?</a:t>
            </a:r>
          </a:p>
          <a:p>
            <a:pPr lvl="1" eaLnBrk="1" hangingPunct="1"/>
            <a:r>
              <a:rPr lang="en-US" dirty="0" smtClean="0"/>
              <a:t>What was the injury in the procedural due process claims we talked about in Chapter 4?</a:t>
            </a:r>
          </a:p>
        </p:txBody>
      </p:sp>
    </p:spTree>
    <p:extLst>
      <p:ext uri="{BB962C8B-B14F-4D97-AF65-F5344CB8AC3E}">
        <p14:creationId xmlns:p14="http://schemas.microsoft.com/office/powerpoint/2010/main" val="3928657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984D0-A482-4C55-928C-43C2DCA7D6ED}" type="slidenum">
              <a:rPr lang="en-US" smtClean="0"/>
              <a:pPr/>
              <a:t>20</a:t>
            </a:fld>
            <a:endParaRPr lang="en-US" smtClean="0"/>
          </a:p>
        </p:txBody>
      </p:sp>
      <p:sp>
        <p:nvSpPr>
          <p:cNvPr id="11267" name="Rectangle 2"/>
          <p:cNvSpPr>
            <a:spLocks noGrp="1" noChangeArrowheads="1"/>
          </p:cNvSpPr>
          <p:nvPr>
            <p:ph type="title"/>
          </p:nvPr>
        </p:nvSpPr>
        <p:spPr/>
        <p:txBody>
          <a:bodyPr/>
          <a:lstStyle/>
          <a:p>
            <a:pPr eaLnBrk="1" hangingPunct="1"/>
            <a:r>
              <a:rPr lang="en-US" sz="3200" i="1" dirty="0" smtClean="0"/>
              <a:t>Air Courier Conference of America v. American Postal Workers Union, </a:t>
            </a:r>
            <a:r>
              <a:rPr lang="en-US" sz="3200" dirty="0" smtClean="0"/>
              <a:t> 498 U.S. 517 (1991) </a:t>
            </a:r>
          </a:p>
        </p:txBody>
      </p:sp>
      <p:sp>
        <p:nvSpPr>
          <p:cNvPr id="11268" name="Rectangle 3"/>
          <p:cNvSpPr>
            <a:spLocks noGrp="1" noChangeArrowheads="1"/>
          </p:cNvSpPr>
          <p:nvPr>
            <p:ph type="body" idx="1"/>
          </p:nvPr>
        </p:nvSpPr>
        <p:spPr/>
        <p:txBody>
          <a:bodyPr/>
          <a:lstStyle/>
          <a:p>
            <a:pPr eaLnBrk="1" hangingPunct="1"/>
            <a:r>
              <a:rPr lang="en-US" smtClean="0"/>
              <a:t>Do postal workers have a right to challenge changes in the rules giving a monopoly on 1st class mail?</a:t>
            </a:r>
          </a:p>
          <a:p>
            <a:pPr lvl="1" eaLnBrk="1" hangingPunct="1"/>
            <a:r>
              <a:rPr lang="en-US" smtClean="0"/>
              <a:t>What was the purpose of the law?</a:t>
            </a:r>
          </a:p>
          <a:p>
            <a:pPr lvl="1" eaLnBrk="1" hangingPunct="1"/>
            <a:r>
              <a:rPr lang="en-US" smtClean="0"/>
              <a:t>Why did this break down?</a:t>
            </a:r>
          </a:p>
          <a:p>
            <a:pPr eaLnBrk="1" hangingPunct="1"/>
            <a:r>
              <a:rPr lang="en-US" smtClean="0"/>
              <a:t>Were there any postal worker unions when the law was passed?</a:t>
            </a:r>
          </a:p>
          <a:p>
            <a:pPr lvl="1" eaLnBrk="1" hangingPunct="1"/>
            <a:r>
              <a:rPr lang="en-US" smtClean="0"/>
              <a:t>Why does this matter?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2F59B9E-BEA9-4261-89F2-1D95F4397832}" type="slidenum">
              <a:rPr lang="en-US" smtClean="0"/>
              <a:pPr/>
              <a:t>21</a:t>
            </a:fld>
            <a:endParaRPr lang="en-US" smtClean="0"/>
          </a:p>
        </p:txBody>
      </p:sp>
      <p:sp>
        <p:nvSpPr>
          <p:cNvPr id="12291" name="Rectangle 2"/>
          <p:cNvSpPr>
            <a:spLocks noGrp="1" noChangeArrowheads="1"/>
          </p:cNvSpPr>
          <p:nvPr>
            <p:ph type="title"/>
          </p:nvPr>
        </p:nvSpPr>
        <p:spPr/>
        <p:txBody>
          <a:bodyPr/>
          <a:lstStyle/>
          <a:p>
            <a:pPr eaLnBrk="1" hangingPunct="1"/>
            <a:r>
              <a:rPr lang="en-US" i="1" dirty="0" smtClean="0"/>
              <a:t>Bennett v. Spear</a:t>
            </a:r>
            <a:r>
              <a:rPr lang="en-US" dirty="0" smtClean="0"/>
              <a:t>, 520 U.S. 154 (1997) </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Ranchers want to contest rules under the Endangered Species Act limiting the release of water from dams.</a:t>
            </a:r>
          </a:p>
          <a:p>
            <a:pPr lvl="1" eaLnBrk="1" hangingPunct="1">
              <a:lnSpc>
                <a:spcPct val="80000"/>
              </a:lnSpc>
            </a:pPr>
            <a:r>
              <a:rPr lang="en-US" sz="2800" smtClean="0"/>
              <a:t>Why do they want the water released?</a:t>
            </a:r>
          </a:p>
          <a:p>
            <a:pPr lvl="1" eaLnBrk="1" hangingPunct="1">
              <a:lnSpc>
                <a:spcPct val="80000"/>
              </a:lnSpc>
            </a:pPr>
            <a:r>
              <a:rPr lang="en-US" sz="2800" smtClean="0"/>
              <a:t>What is the Endangered Species Act (ESA) problem?</a:t>
            </a:r>
          </a:p>
          <a:p>
            <a:pPr lvl="1" eaLnBrk="1" hangingPunct="1">
              <a:lnSpc>
                <a:spcPct val="80000"/>
              </a:lnSpc>
            </a:pPr>
            <a:r>
              <a:rPr lang="en-US" sz="2800" smtClean="0"/>
              <a:t>What is their constitutional standing injury?</a:t>
            </a:r>
          </a:p>
          <a:p>
            <a:pPr eaLnBrk="1" hangingPunct="1">
              <a:lnSpc>
                <a:spcPct val="80000"/>
              </a:lnSpc>
            </a:pPr>
            <a:r>
              <a:rPr lang="en-US" sz="2800" smtClean="0"/>
              <a:t>Why were they able to use the provision that the agency rely on the best data?</a:t>
            </a:r>
          </a:p>
          <a:p>
            <a:pPr lvl="1" eaLnBrk="1" hangingPunct="1">
              <a:lnSpc>
                <a:spcPct val="80000"/>
              </a:lnSpc>
            </a:pPr>
            <a:r>
              <a:rPr lang="en-US" sz="2800" smtClean="0"/>
              <a:t>Does their case improve the welfare of the suckers?</a:t>
            </a:r>
          </a:p>
          <a:p>
            <a:pPr lvl="1" eaLnBrk="1" hangingPunct="1">
              <a:lnSpc>
                <a:spcPct val="80000"/>
              </a:lnSpc>
            </a:pPr>
            <a:r>
              <a:rPr lang="en-US" sz="2800" smtClean="0"/>
              <a:t>How does their claim improve the application of the ESA?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D2B49A-B443-490D-9911-228E1EDDF1F5}" type="slidenum">
              <a:rPr lang="en-US" smtClean="0"/>
              <a:pPr/>
              <a:t>22</a:t>
            </a:fld>
            <a:endParaRPr lang="en-US" smtClean="0"/>
          </a:p>
        </p:txBody>
      </p:sp>
      <p:sp>
        <p:nvSpPr>
          <p:cNvPr id="13315" name="Rectangle 2"/>
          <p:cNvSpPr>
            <a:spLocks noGrp="1" noChangeArrowheads="1"/>
          </p:cNvSpPr>
          <p:nvPr>
            <p:ph type="title"/>
          </p:nvPr>
        </p:nvSpPr>
        <p:spPr/>
        <p:txBody>
          <a:bodyPr/>
          <a:lstStyle/>
          <a:p>
            <a:pPr eaLnBrk="1" hangingPunct="1"/>
            <a:r>
              <a:rPr lang="en-US" sz="3200" i="1" dirty="0" smtClean="0"/>
              <a:t>Association of Data Processing Service Organizations, Inc. v. Camp</a:t>
            </a:r>
            <a:r>
              <a:rPr lang="en-US" sz="3200" dirty="0" smtClean="0"/>
              <a:t>, 397 U.S. 150 (1970) </a:t>
            </a:r>
          </a:p>
        </p:txBody>
      </p:sp>
      <p:sp>
        <p:nvSpPr>
          <p:cNvPr id="13316" name="Rectangle 3"/>
          <p:cNvSpPr>
            <a:spLocks noGrp="1" noChangeArrowheads="1"/>
          </p:cNvSpPr>
          <p:nvPr>
            <p:ph type="body" idx="1"/>
          </p:nvPr>
        </p:nvSpPr>
        <p:spPr/>
        <p:txBody>
          <a:bodyPr/>
          <a:lstStyle/>
          <a:p>
            <a:pPr eaLnBrk="1" hangingPunct="1"/>
            <a:r>
              <a:rPr lang="en-US" sz="2800" dirty="0" smtClean="0"/>
              <a:t>Just to keep things confused, in this case the court allowed competitors of banks to contest rule changes that would have let banks do data processing</a:t>
            </a:r>
          </a:p>
          <a:p>
            <a:pPr lvl="1" eaLnBrk="1" hangingPunct="1"/>
            <a:r>
              <a:rPr lang="en-US" sz="2800" dirty="0" smtClean="0"/>
              <a:t>The intent of the law was to protect banks from bad business decisions, not to protect competitors</a:t>
            </a:r>
          </a:p>
          <a:p>
            <a:pPr eaLnBrk="1" hangingPunct="1"/>
            <a:r>
              <a:rPr lang="en-US" sz="2800" dirty="0" smtClean="0"/>
              <a:t>The court found that the plaintiffs challenge to the law would further its purpose - limit the conflicts for banks - even if they were not the intended beneficiaries.</a:t>
            </a:r>
          </a:p>
          <a:p>
            <a:pPr eaLnBrk="1" hangingPunct="1"/>
            <a:r>
              <a:rPr lang="en-US" sz="2800" dirty="0" smtClean="0"/>
              <a:t>Not overruled, but maybe out of date.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25757D-29D1-4DD5-8569-EC190B2D5621}" type="slidenum">
              <a:rPr lang="en-US" smtClean="0"/>
              <a:pPr/>
              <a:t>23</a:t>
            </a:fld>
            <a:endParaRPr lang="en-US" smtClean="0"/>
          </a:p>
        </p:txBody>
      </p:sp>
      <p:sp>
        <p:nvSpPr>
          <p:cNvPr id="14339" name="Rectangle 2"/>
          <p:cNvSpPr>
            <a:spLocks noGrp="1" noChangeArrowheads="1"/>
          </p:cNvSpPr>
          <p:nvPr>
            <p:ph type="title"/>
          </p:nvPr>
        </p:nvSpPr>
        <p:spPr/>
        <p:txBody>
          <a:bodyPr/>
          <a:lstStyle/>
          <a:p>
            <a:pPr eaLnBrk="1" hangingPunct="1"/>
            <a:r>
              <a:rPr lang="en-US" i="1" dirty="0" smtClean="0"/>
              <a:t>Hazardous Waste Treatment Council v. Thomas</a:t>
            </a:r>
            <a:r>
              <a:rPr lang="en-US" dirty="0" smtClean="0"/>
              <a:t>, 885 F.2d 918 (D.C. Cir. 1989) </a:t>
            </a:r>
          </a:p>
        </p:txBody>
      </p:sp>
      <p:sp>
        <p:nvSpPr>
          <p:cNvPr id="14340" name="Rectangle 3"/>
          <p:cNvSpPr>
            <a:spLocks noGrp="1" noChangeArrowheads="1"/>
          </p:cNvSpPr>
          <p:nvPr>
            <p:ph type="body" idx="1"/>
          </p:nvPr>
        </p:nvSpPr>
        <p:spPr/>
        <p:txBody>
          <a:bodyPr/>
          <a:lstStyle/>
          <a:p>
            <a:pPr eaLnBrk="1" hangingPunct="1"/>
            <a:r>
              <a:rPr lang="en-US" smtClean="0"/>
              <a:t>Trade group represents providers of advanced waste treatment services</a:t>
            </a:r>
          </a:p>
          <a:p>
            <a:pPr eaLnBrk="1" hangingPunct="1"/>
            <a:r>
              <a:rPr lang="en-US" smtClean="0"/>
              <a:t>EPA adopts rule requiring less complete treatment of waste</a:t>
            </a:r>
          </a:p>
          <a:p>
            <a:pPr lvl="1" eaLnBrk="1" hangingPunct="1"/>
            <a:r>
              <a:rPr lang="en-US" smtClean="0"/>
              <a:t>Why does plaintiff want to contest the rule?</a:t>
            </a:r>
          </a:p>
          <a:p>
            <a:pPr eaLnBrk="1" hangingPunct="1"/>
            <a:r>
              <a:rPr lang="en-US" smtClean="0"/>
              <a:t>What is the purpose of the rule (remember CBA)?</a:t>
            </a:r>
          </a:p>
          <a:p>
            <a:pPr eaLnBrk="1" hangingPunct="1"/>
            <a:r>
              <a:rPr lang="en-US" smtClean="0"/>
              <a:t>Did the court find plaintiff in the zone of interest?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125DBAC-9484-4CE7-AD24-58F0701342E3}" type="slidenum">
              <a:rPr lang="en-US" smtClean="0"/>
              <a:pPr/>
              <a:t>24</a:t>
            </a:fld>
            <a:endParaRPr lang="en-US" smtClean="0"/>
          </a:p>
        </p:txBody>
      </p:sp>
      <p:sp>
        <p:nvSpPr>
          <p:cNvPr id="15363" name="Rectangle 2"/>
          <p:cNvSpPr>
            <a:spLocks noGrp="1" noChangeArrowheads="1"/>
          </p:cNvSpPr>
          <p:nvPr>
            <p:ph type="title"/>
          </p:nvPr>
        </p:nvSpPr>
        <p:spPr/>
        <p:txBody>
          <a:bodyPr/>
          <a:lstStyle/>
          <a:p>
            <a:pPr eaLnBrk="1" hangingPunct="1"/>
            <a:r>
              <a:rPr lang="en-US" i="1" dirty="0" smtClean="0"/>
              <a:t>Honeywell International, Inc. v. EPA</a:t>
            </a:r>
            <a:r>
              <a:rPr lang="en-US" dirty="0" smtClean="0"/>
              <a:t>, 374 F.3d 1363 (D.C. Cir. 2004) </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Plaintiff contests the EPA allowing a product made by a competitor to be substituted for a CFC.</a:t>
            </a:r>
          </a:p>
          <a:p>
            <a:pPr eaLnBrk="1" hangingPunct="1">
              <a:lnSpc>
                <a:spcPct val="90000"/>
              </a:lnSpc>
            </a:pPr>
            <a:r>
              <a:rPr lang="en-US" sz="2400" smtClean="0"/>
              <a:t>How is plaintiff's interest different from the plaintiff in </a:t>
            </a:r>
            <a:r>
              <a:rPr lang="en-US" sz="2400" i="1" smtClean="0"/>
              <a:t>Hazardous Waste</a:t>
            </a:r>
            <a:r>
              <a:rPr lang="en-US" sz="2400" smtClean="0"/>
              <a:t>?</a:t>
            </a:r>
          </a:p>
          <a:p>
            <a:pPr lvl="1" eaLnBrk="1" hangingPunct="1">
              <a:lnSpc>
                <a:spcPct val="90000"/>
              </a:lnSpc>
            </a:pPr>
            <a:r>
              <a:rPr lang="en-US" sz="2400" smtClean="0"/>
              <a:t>Did the statute allow a product to be approved if it affected health or the environment?</a:t>
            </a:r>
          </a:p>
          <a:p>
            <a:pPr eaLnBrk="1" hangingPunct="1">
              <a:lnSpc>
                <a:spcPct val="90000"/>
              </a:lnSpc>
            </a:pPr>
            <a:r>
              <a:rPr lang="en-US" sz="2400" smtClean="0"/>
              <a:t>Why does the specificity of the standard help plaintiff's case?</a:t>
            </a:r>
          </a:p>
          <a:p>
            <a:pPr lvl="1" eaLnBrk="1" hangingPunct="1">
              <a:lnSpc>
                <a:spcPct val="90000"/>
              </a:lnSpc>
            </a:pPr>
            <a:r>
              <a:rPr lang="en-US" sz="2400" smtClean="0"/>
              <a:t>Was </a:t>
            </a:r>
            <a:r>
              <a:rPr lang="en-US" sz="2400" i="1" smtClean="0"/>
              <a:t>Hazardous Waste</a:t>
            </a:r>
            <a:r>
              <a:rPr lang="en-US" sz="2400" smtClean="0"/>
              <a:t> different because the rule which was being limited could be implemented in many different ways, some of which might have benefited plaintiffs but not the environment?</a:t>
            </a:r>
          </a:p>
          <a:p>
            <a:pPr lvl="1" eaLnBrk="1" hangingPunct="1">
              <a:lnSpc>
                <a:spcPct val="90000"/>
              </a:lnSpc>
            </a:pPr>
            <a:r>
              <a:rPr lang="en-US" sz="2400" i="1" smtClean="0"/>
              <a:t>Or is this just confusion in the courts?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09BF28A-A26C-42AB-8DEA-7A0CA6610F6A}" type="slidenum">
              <a:rPr lang="en-US" smtClean="0"/>
              <a:pPr/>
              <a:t>25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Example: Internet Book Stores</a:t>
            </a:r>
          </a:p>
        </p:txBody>
      </p:sp>
      <p:sp>
        <p:nvSpPr>
          <p:cNvPr id="16388" name="Rectangle 3"/>
          <p:cNvSpPr>
            <a:spLocks noGrp="1" noChangeArrowheads="1"/>
          </p:cNvSpPr>
          <p:nvPr>
            <p:ph type="body" idx="1"/>
          </p:nvPr>
        </p:nvSpPr>
        <p:spPr/>
        <p:txBody>
          <a:bodyPr/>
          <a:lstStyle/>
          <a:p>
            <a:pPr eaLnBrk="1" hangingPunct="1"/>
            <a:r>
              <a:rPr lang="en-US" smtClean="0"/>
              <a:t>IRS allows non-profit college book stores to operate on the Internet</a:t>
            </a:r>
          </a:p>
          <a:p>
            <a:pPr lvl="1" eaLnBrk="1" hangingPunct="1"/>
            <a:r>
              <a:rPr lang="en-US" smtClean="0"/>
              <a:t>Other Internet books stores object</a:t>
            </a:r>
          </a:p>
          <a:p>
            <a:pPr eaLnBrk="1" hangingPunct="1"/>
            <a:r>
              <a:rPr lang="en-US" smtClean="0"/>
              <a:t>What is the analysis?</a:t>
            </a:r>
          </a:p>
          <a:p>
            <a:pPr lvl="1" eaLnBrk="1" hangingPunct="1"/>
            <a:r>
              <a:rPr lang="en-US" smtClean="0"/>
              <a:t>What is the purpose of the non-profit exception and the underlying law?</a:t>
            </a:r>
          </a:p>
          <a:p>
            <a:pPr lvl="1" eaLnBrk="1" hangingPunct="1"/>
            <a:r>
              <a:rPr lang="en-US" smtClean="0"/>
              <a:t>Why might this further the purpose of the law?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Agency Action?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APA defines ‘‘agency action’’ as ‘‘</a:t>
            </a:r>
            <a:r>
              <a:rPr lang="en-US" dirty="0" err="1" smtClean="0"/>
              <a:t>includ</a:t>
            </a:r>
            <a:r>
              <a:rPr lang="en-US" dirty="0" smtClean="0"/>
              <a:t>[</a:t>
            </a:r>
            <a:r>
              <a:rPr lang="en-US" dirty="0" err="1" smtClean="0"/>
              <a:t>ing</a:t>
            </a:r>
            <a:r>
              <a:rPr lang="en-US" dirty="0" smtClean="0"/>
              <a:t>] the whole or a part of an agency rule, order, license, sanction, relief, or the equivalent or denial thereof, or failure to act.’’ 5 U.S.C. §551(13).</a:t>
            </a:r>
          </a:p>
          <a:p>
            <a:pPr lvl="1"/>
            <a:r>
              <a:rPr lang="en-US" dirty="0" smtClean="0"/>
              <a:t>‘‘failure to act’’ means the failure to take one of the discrete actions listed in the definition of ‘‘agency action.’’</a:t>
            </a:r>
          </a:p>
          <a:p>
            <a:r>
              <a:rPr lang="en-US" dirty="0" smtClean="0"/>
              <a:t>Absent specific statutory direction, can plaintiffs force the BLM to protect potential wilderness areas from human use?</a:t>
            </a:r>
          </a:p>
          <a:p>
            <a:pPr lvl="1"/>
            <a:r>
              <a:rPr lang="en-US" dirty="0" smtClean="0"/>
              <a:t>Is failure to act an agency action?</a:t>
            </a:r>
          </a:p>
          <a:p>
            <a:pPr lvl="1"/>
            <a:r>
              <a:rPr lang="en-US" dirty="0" smtClean="0"/>
              <a:t>Is this like a mandamus question?</a:t>
            </a:r>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26</a:t>
            </a:fld>
            <a:endParaRPr lang="en-US"/>
          </a:p>
        </p:txBody>
      </p:sp>
    </p:spTree>
    <p:extLst>
      <p:ext uri="{BB962C8B-B14F-4D97-AF65-F5344CB8AC3E}">
        <p14:creationId xmlns:p14="http://schemas.microsoft.com/office/powerpoint/2010/main" val="1939987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4262ED-636E-4050-AEFA-6EA5977BD604}" type="slidenum">
              <a:rPr lang="en-US" smtClean="0"/>
              <a:pPr/>
              <a:t>27</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Zone of Interests Review</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Is the plaintiff's interest directly addressed by the statute or reg?</a:t>
            </a:r>
          </a:p>
          <a:p>
            <a:pPr eaLnBrk="1" hangingPunct="1">
              <a:lnSpc>
                <a:spcPct val="90000"/>
              </a:lnSpc>
            </a:pPr>
            <a:r>
              <a:rPr lang="en-US" smtClean="0"/>
              <a:t>Is the plaintiff's interest congruent with the statute, so that enforcing it furthers the purpose of the statute or reg?</a:t>
            </a:r>
          </a:p>
          <a:p>
            <a:pPr lvl="1" eaLnBrk="1" hangingPunct="1">
              <a:lnSpc>
                <a:spcPct val="90000"/>
              </a:lnSpc>
            </a:pPr>
            <a:r>
              <a:rPr lang="en-US" smtClean="0"/>
              <a:t>Courts have bought this, but it is shakey</a:t>
            </a:r>
          </a:p>
          <a:p>
            <a:pPr eaLnBrk="1" hangingPunct="1">
              <a:lnSpc>
                <a:spcPct val="90000"/>
              </a:lnSpc>
            </a:pPr>
            <a:r>
              <a:rPr lang="en-US" smtClean="0"/>
              <a:t>When can the party contest whether the statute or reg is correctly applied - ranchers/Honeywell?</a:t>
            </a:r>
          </a:p>
          <a:p>
            <a:pPr lvl="1" eaLnBrk="1" hangingPunct="1">
              <a:lnSpc>
                <a:spcPct val="90000"/>
              </a:lnSpc>
            </a:pPr>
            <a:r>
              <a:rPr lang="en-US" smtClean="0"/>
              <a:t>Still must show direct impact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Exceptions to Judicial Review</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28</a:t>
            </a:fld>
            <a:endParaRPr lang="en-US"/>
          </a:p>
        </p:txBody>
      </p:sp>
    </p:spTree>
    <p:extLst>
      <p:ext uri="{BB962C8B-B14F-4D97-AF65-F5344CB8AC3E}">
        <p14:creationId xmlns:p14="http://schemas.microsoft.com/office/powerpoint/2010/main" val="3153741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07F8025-8D7E-476E-9DBC-6E2F904CDA01}" type="slidenum">
              <a:rPr lang="en-US" smtClean="0"/>
              <a:pPr/>
              <a:t>29</a:t>
            </a:fld>
            <a:endParaRPr lang="en-US" smtClean="0"/>
          </a:p>
        </p:txBody>
      </p:sp>
      <p:sp>
        <p:nvSpPr>
          <p:cNvPr id="19459" name="Rectangle 2"/>
          <p:cNvSpPr>
            <a:spLocks noGrp="1" noChangeArrowheads="1"/>
          </p:cNvSpPr>
          <p:nvPr>
            <p:ph type="title"/>
          </p:nvPr>
        </p:nvSpPr>
        <p:spPr/>
        <p:txBody>
          <a:bodyPr>
            <a:normAutofit fontScale="90000"/>
          </a:bodyPr>
          <a:lstStyle/>
          <a:p>
            <a:pPr eaLnBrk="1" hangingPunct="1"/>
            <a:r>
              <a:rPr lang="en-US" dirty="0" smtClean="0"/>
              <a:t>Complete Preclusion of Judicial Review: Smallpox Emergency Personnel Protection Act 2003</a:t>
            </a:r>
          </a:p>
        </p:txBody>
      </p:sp>
      <p:sp>
        <p:nvSpPr>
          <p:cNvPr id="19460" name="Rectangle 3"/>
          <p:cNvSpPr>
            <a:spLocks noGrp="1" noChangeArrowheads="1"/>
          </p:cNvSpPr>
          <p:nvPr>
            <p:ph type="body" idx="1"/>
          </p:nvPr>
        </p:nvSpPr>
        <p:spPr/>
        <p:txBody>
          <a:bodyPr/>
          <a:lstStyle/>
          <a:p>
            <a:pPr eaLnBrk="1" hangingPunct="1"/>
            <a:r>
              <a:rPr lang="en-US" dirty="0" smtClean="0"/>
              <a:t>(2) JUDICIAL AND ADMINISTRATIVE REVIEW- No court of the United States, or of any State, District, territory or possession thereof, shall have subject matter jurisdiction to review, whether by mandamus or otherwise, any action by the Secretary under this section. No officer or employee of the United States shall review any action by the Secretary under this section (unless the President specifically directs otherwise) </a:t>
            </a:r>
          </a:p>
        </p:txBody>
      </p:sp>
    </p:spTree>
    <p:extLst>
      <p:ext uri="{BB962C8B-B14F-4D97-AF65-F5344CB8AC3E}">
        <p14:creationId xmlns:p14="http://schemas.microsoft.com/office/powerpoint/2010/main" val="374149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E261AB-88B4-4C99-9632-FCE7A59F07AB}" type="slidenum">
              <a:rPr lang="en-US" smtClean="0"/>
              <a:pPr/>
              <a:t>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Example – The Dredge Permit</a:t>
            </a:r>
          </a:p>
        </p:txBody>
      </p:sp>
      <p:sp>
        <p:nvSpPr>
          <p:cNvPr id="25604" name="Rectangle 3"/>
          <p:cNvSpPr>
            <a:spLocks noGrp="1" noChangeArrowheads="1"/>
          </p:cNvSpPr>
          <p:nvPr>
            <p:ph type="body" idx="1"/>
          </p:nvPr>
        </p:nvSpPr>
        <p:spPr/>
        <p:txBody>
          <a:bodyPr/>
          <a:lstStyle/>
          <a:p>
            <a:pPr eaLnBrk="1" hangingPunct="1">
              <a:lnSpc>
                <a:spcPct val="90000"/>
              </a:lnSpc>
            </a:pPr>
            <a:r>
              <a:rPr lang="en-US" sz="2800" dirty="0" smtClean="0"/>
              <a:t>The Corps does not do the required public hearing before issuing a dredge and fill permit.</a:t>
            </a:r>
          </a:p>
          <a:p>
            <a:pPr eaLnBrk="1" hangingPunct="1">
              <a:lnSpc>
                <a:spcPct val="90000"/>
              </a:lnSpc>
            </a:pPr>
            <a:r>
              <a:rPr lang="en-US" sz="2800" dirty="0" smtClean="0"/>
              <a:t>You are counsel for DOW and you claim your injury is the failure to be able to comment on the permit.</a:t>
            </a:r>
          </a:p>
          <a:p>
            <a:pPr lvl="1" eaLnBrk="1" hangingPunct="1">
              <a:lnSpc>
                <a:spcPct val="90000"/>
              </a:lnSpc>
            </a:pPr>
            <a:r>
              <a:rPr lang="en-US" sz="2800" dirty="0" smtClean="0"/>
              <a:t>Is this enough to get standing?</a:t>
            </a:r>
          </a:p>
          <a:p>
            <a:pPr lvl="1" eaLnBrk="1" hangingPunct="1">
              <a:lnSpc>
                <a:spcPct val="90000"/>
              </a:lnSpc>
            </a:pPr>
            <a:r>
              <a:rPr lang="en-US" sz="2800" dirty="0" smtClean="0"/>
              <a:t>Does the denial of the right to comment constitute injury?</a:t>
            </a:r>
          </a:p>
          <a:p>
            <a:pPr eaLnBrk="1" hangingPunct="1">
              <a:lnSpc>
                <a:spcPct val="90000"/>
              </a:lnSpc>
            </a:pPr>
            <a:r>
              <a:rPr lang="en-US" sz="2800" dirty="0" smtClean="0"/>
              <a:t>What about a landowner whose land would be affected by the change in runoff?</a:t>
            </a:r>
          </a:p>
        </p:txBody>
      </p:sp>
    </p:spTree>
    <p:extLst>
      <p:ext uri="{BB962C8B-B14F-4D97-AF65-F5344CB8AC3E}">
        <p14:creationId xmlns:p14="http://schemas.microsoft.com/office/powerpoint/2010/main" val="3843277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143ABA-AF61-4ECC-A4EF-C5A4ABCD96BF}" type="slidenum">
              <a:rPr lang="en-US" smtClean="0"/>
              <a:pPr/>
              <a:t>4</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Informational Injury </a:t>
            </a:r>
          </a:p>
        </p:txBody>
      </p:sp>
      <p:sp>
        <p:nvSpPr>
          <p:cNvPr id="28676" name="Rectangle 3"/>
          <p:cNvSpPr>
            <a:spLocks noGrp="1" noChangeArrowheads="1"/>
          </p:cNvSpPr>
          <p:nvPr>
            <p:ph type="body" idx="1"/>
          </p:nvPr>
        </p:nvSpPr>
        <p:spPr/>
        <p:txBody>
          <a:bodyPr/>
          <a:lstStyle/>
          <a:p>
            <a:pPr eaLnBrk="1" hangingPunct="1"/>
            <a:r>
              <a:rPr lang="en-US" dirty="0" smtClean="0"/>
              <a:t>FOIA provides that anyone may request and receive non-privileges government documents.</a:t>
            </a:r>
          </a:p>
          <a:p>
            <a:pPr lvl="1" eaLnBrk="1" hangingPunct="1"/>
            <a:r>
              <a:rPr lang="en-US" dirty="0" smtClean="0"/>
              <a:t>What is the injury if the agency refuses to provide a document that is available under FOIA?</a:t>
            </a:r>
          </a:p>
          <a:p>
            <a:pPr lvl="1" eaLnBrk="1" hangingPunct="1"/>
            <a:r>
              <a:rPr lang="en-US" dirty="0" smtClean="0"/>
              <a:t>Why does this depend on the statutory policy of the FOIA?</a:t>
            </a:r>
          </a:p>
        </p:txBody>
      </p:sp>
    </p:spTree>
    <p:extLst>
      <p:ext uri="{BB962C8B-B14F-4D97-AF65-F5344CB8AC3E}">
        <p14:creationId xmlns:p14="http://schemas.microsoft.com/office/powerpoint/2010/main" val="1323814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416E5C-28D9-41E8-A66A-EDD5D48BD2D8}" type="slidenum">
              <a:rPr lang="en-US" smtClean="0"/>
              <a:pPr/>
              <a:t>5</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Example - FEC Classification Decision</a:t>
            </a:r>
          </a:p>
        </p:txBody>
      </p:sp>
      <p:sp>
        <p:nvSpPr>
          <p:cNvPr id="29700" name="Rectangle 3"/>
          <p:cNvSpPr>
            <a:spLocks noGrp="1" noChangeArrowheads="1"/>
          </p:cNvSpPr>
          <p:nvPr>
            <p:ph type="body" idx="1"/>
          </p:nvPr>
        </p:nvSpPr>
        <p:spPr/>
        <p:txBody>
          <a:bodyPr>
            <a:normAutofit fontScale="92500"/>
          </a:bodyPr>
          <a:lstStyle/>
          <a:p>
            <a:pPr eaLnBrk="1" hangingPunct="1">
              <a:lnSpc>
                <a:spcPct val="80000"/>
              </a:lnSpc>
            </a:pPr>
            <a:r>
              <a:rPr lang="en-US" dirty="0"/>
              <a:t>FEC does not classify an organization as one that must make public reports of its finances, which are then published by the FEC.</a:t>
            </a:r>
          </a:p>
          <a:p>
            <a:pPr lvl="1" eaLnBrk="1" hangingPunct="1">
              <a:lnSpc>
                <a:spcPct val="80000"/>
              </a:lnSpc>
            </a:pPr>
            <a:r>
              <a:rPr lang="en-US" dirty="0"/>
              <a:t>Does a plaintiff who wants info on the group have standing to contest the classification?</a:t>
            </a:r>
          </a:p>
          <a:p>
            <a:pPr eaLnBrk="1" hangingPunct="1">
              <a:lnSpc>
                <a:spcPct val="80000"/>
              </a:lnSpc>
            </a:pPr>
            <a:r>
              <a:rPr lang="en-US" dirty="0"/>
              <a:t>How did the Court use the purpose for collecting the information to support the plaintiff's standing claim?</a:t>
            </a:r>
          </a:p>
          <a:p>
            <a:pPr lvl="1" eaLnBrk="1" hangingPunct="1">
              <a:lnSpc>
                <a:spcPct val="80000"/>
              </a:lnSpc>
            </a:pPr>
            <a:r>
              <a:rPr lang="en-US" dirty="0"/>
              <a:t>"Here, Congress, by passing the Act with the disclosure requirement, had deemed the information to be important to inform voters</a:t>
            </a:r>
            <a:r>
              <a:rPr lang="en-US" dirty="0" smtClean="0"/>
              <a:t>.“</a:t>
            </a:r>
          </a:p>
          <a:p>
            <a:pPr eaLnBrk="1" hangingPunct="1">
              <a:lnSpc>
                <a:spcPct val="80000"/>
              </a:lnSpc>
            </a:pPr>
            <a:r>
              <a:rPr lang="en-US" i="1" dirty="0"/>
              <a:t>Federal Election </a:t>
            </a:r>
            <a:r>
              <a:rPr lang="en-US" i="1" dirty="0" err="1"/>
              <a:t>Commn</a:t>
            </a:r>
            <a:r>
              <a:rPr lang="en-US" i="1" dirty="0"/>
              <a:t>. v. Akins</a:t>
            </a:r>
            <a:r>
              <a:rPr lang="en-US" dirty="0"/>
              <a:t>, 524 U.S. 11 (1998)</a:t>
            </a:r>
          </a:p>
        </p:txBody>
      </p:sp>
    </p:spTree>
    <p:extLst>
      <p:ext uri="{BB962C8B-B14F-4D97-AF65-F5344CB8AC3E}">
        <p14:creationId xmlns:p14="http://schemas.microsoft.com/office/powerpoint/2010/main" val="134876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Lujan</a:t>
            </a:r>
            <a:r>
              <a:rPr lang="en-US" dirty="0" smtClean="0"/>
              <a:t> Revisited as an Informational Injury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Endangered Species Act requires an agency to get a Biological </a:t>
            </a:r>
            <a:r>
              <a:rPr lang="en-US" dirty="0"/>
              <a:t>Opinion </a:t>
            </a:r>
            <a:r>
              <a:rPr lang="en-US" dirty="0" smtClean="0"/>
              <a:t>before issuing a permit.</a:t>
            </a:r>
          </a:p>
          <a:p>
            <a:pPr lvl="1"/>
            <a:r>
              <a:rPr lang="en-US" i="1" dirty="0" smtClean="0"/>
              <a:t>Lujan</a:t>
            </a:r>
            <a:r>
              <a:rPr lang="en-US" dirty="0" smtClean="0"/>
              <a:t> said that failing to get the opinion was not a procedural injury.</a:t>
            </a:r>
            <a:endParaRPr lang="en-US" i="1" dirty="0"/>
          </a:p>
          <a:p>
            <a:r>
              <a:rPr lang="en-US" dirty="0"/>
              <a:t>How could you argue, using the </a:t>
            </a:r>
            <a:r>
              <a:rPr lang="en-US" dirty="0" smtClean="0"/>
              <a:t>FEC example</a:t>
            </a:r>
            <a:r>
              <a:rPr lang="en-US" dirty="0"/>
              <a:t>, that failure to obtain the Biological Opinion, which would be a public document, is an informational injury</a:t>
            </a:r>
            <a:r>
              <a:rPr lang="en-US" dirty="0" smtClean="0"/>
              <a:t>?</a:t>
            </a:r>
          </a:p>
          <a:p>
            <a:pPr lvl="1"/>
            <a:r>
              <a:rPr lang="en-US" dirty="0" smtClean="0"/>
              <a:t>The ESA allows citizens to sue if it is violated.</a:t>
            </a:r>
          </a:p>
          <a:p>
            <a:pPr lvl="1"/>
            <a:r>
              <a:rPr lang="en-US" dirty="0" smtClean="0"/>
              <a:t>Assume your group publishes the opinions.</a:t>
            </a:r>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6</a:t>
            </a:fld>
            <a:endParaRPr lang="en-US"/>
          </a:p>
        </p:txBody>
      </p:sp>
    </p:spTree>
    <p:extLst>
      <p:ext uri="{BB962C8B-B14F-4D97-AF65-F5344CB8AC3E}">
        <p14:creationId xmlns:p14="http://schemas.microsoft.com/office/powerpoint/2010/main" val="584935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Injury to All</a:t>
            </a:r>
            <a:endParaRPr lang="en-US" dirty="0"/>
          </a:p>
        </p:txBody>
      </p:sp>
      <p:sp>
        <p:nvSpPr>
          <p:cNvPr id="3" name="Content Placeholder 2"/>
          <p:cNvSpPr>
            <a:spLocks noGrp="1"/>
          </p:cNvSpPr>
          <p:nvPr>
            <p:ph idx="1"/>
          </p:nvPr>
        </p:nvSpPr>
        <p:spPr/>
        <p:txBody>
          <a:bodyPr>
            <a:normAutofit fontScale="92500" lnSpcReduction="20000"/>
          </a:bodyPr>
          <a:lstStyle/>
          <a:p>
            <a:r>
              <a:rPr lang="en-US" baseline="0" dirty="0" smtClean="0"/>
              <a:t>The usual remedy for “injury to all” cases is legislative or executive, not judicial.</a:t>
            </a:r>
          </a:p>
          <a:p>
            <a:pPr lvl="1"/>
            <a:r>
              <a:rPr lang="en-US" dirty="0" smtClean="0"/>
              <a:t>Taxpayers, for example, have very limited standing as such.</a:t>
            </a:r>
            <a:endParaRPr lang="en-US" baseline="0" dirty="0" smtClean="0"/>
          </a:p>
          <a:p>
            <a:r>
              <a:rPr lang="en-US" baseline="0" dirty="0" smtClean="0"/>
              <a:t>In the FEC case, everyone was denied the information about the contributions.  Ther</a:t>
            </a:r>
            <a:r>
              <a:rPr lang="en-US" dirty="0" smtClean="0"/>
              <a:t>e was standing because Congress said in the </a:t>
            </a:r>
            <a:r>
              <a:rPr lang="en-US" dirty="0"/>
              <a:t>enabling legislations that ‘‘any party aggrieved’’ by a Commission denial of its complaint could obtain judicial review of the denial</a:t>
            </a:r>
            <a:r>
              <a:rPr lang="en-US" dirty="0" smtClean="0"/>
              <a:t>.</a:t>
            </a:r>
          </a:p>
          <a:p>
            <a:r>
              <a:rPr lang="en-US" dirty="0" smtClean="0"/>
              <a:t>In the absence of specific statutory authorization, most injury to all cases will not get standing.</a:t>
            </a:r>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7</a:t>
            </a:fld>
            <a:endParaRPr lang="en-US"/>
          </a:p>
        </p:txBody>
      </p:sp>
    </p:spTree>
    <p:extLst>
      <p:ext uri="{BB962C8B-B14F-4D97-AF65-F5344CB8AC3E}">
        <p14:creationId xmlns:p14="http://schemas.microsoft.com/office/powerpoint/2010/main" val="846557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Massachusetts v. EPA, 549 U.S. 497 (2007</a:t>
            </a:r>
            <a:r>
              <a:rPr lang="en-US" dirty="0" smtClean="0"/>
              <a:t>)</a:t>
            </a:r>
            <a:br>
              <a:rPr lang="en-US" dirty="0" smtClean="0"/>
            </a:br>
            <a:r>
              <a:rPr lang="en-US" dirty="0" smtClean="0"/>
              <a:t>Round I</a:t>
            </a:r>
            <a:endParaRPr lang="en-US" dirty="0"/>
          </a:p>
        </p:txBody>
      </p:sp>
      <p:sp>
        <p:nvSpPr>
          <p:cNvPr id="3" name="Content Placeholder 2"/>
          <p:cNvSpPr>
            <a:spLocks noGrp="1"/>
          </p:cNvSpPr>
          <p:nvPr>
            <p:ph idx="1"/>
          </p:nvPr>
        </p:nvSpPr>
        <p:spPr/>
        <p:txBody>
          <a:bodyPr/>
          <a:lstStyle/>
          <a:p>
            <a:r>
              <a:rPr lang="en-US" dirty="0" smtClean="0"/>
              <a:t>Is global warming and ocean rise an injury to everyone?</a:t>
            </a:r>
          </a:p>
          <a:p>
            <a:r>
              <a:rPr lang="en-US" dirty="0" smtClean="0"/>
              <a:t>How do the projected effects in southern Louisiana different from those in west Texas?</a:t>
            </a:r>
          </a:p>
          <a:p>
            <a:r>
              <a:rPr lang="en-US" dirty="0" smtClean="0"/>
              <a:t>How do we us</a:t>
            </a:r>
            <a:r>
              <a:rPr lang="en-US" dirty="0"/>
              <a:t>e this to craft an argument that </a:t>
            </a:r>
            <a:r>
              <a:rPr lang="en-US" dirty="0" smtClean="0"/>
              <a:t>Massachusetts suffers an injury that is sufficiently individualized to justify standing?</a:t>
            </a:r>
          </a:p>
          <a:p>
            <a:pPr lvl="1"/>
            <a:r>
              <a:rPr lang="en-US" dirty="0" smtClean="0"/>
              <a:t>What is the state’s </a:t>
            </a:r>
            <a:r>
              <a:rPr lang="en-US" i="1" dirty="0" err="1" smtClean="0"/>
              <a:t>parens</a:t>
            </a:r>
            <a:r>
              <a:rPr lang="en-US" i="1" dirty="0" smtClean="0"/>
              <a:t> patria</a:t>
            </a:r>
            <a:r>
              <a:rPr lang="en-US" dirty="0" smtClean="0"/>
              <a:t> claim?</a:t>
            </a:r>
          </a:p>
          <a:p>
            <a:endParaRPr lang="en-US" dirty="0"/>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8</a:t>
            </a:fld>
            <a:endParaRPr lang="en-US"/>
          </a:p>
        </p:txBody>
      </p:sp>
    </p:spTree>
    <p:extLst>
      <p:ext uri="{BB962C8B-B14F-4D97-AF65-F5344CB8AC3E}">
        <p14:creationId xmlns:p14="http://schemas.microsoft.com/office/powerpoint/2010/main" val="146241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Causation for Standing</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8C2642B-668D-453E-B929-E3BB0854961A}" type="slidenum">
              <a:rPr lang="en-US" smtClean="0"/>
              <a:pPr>
                <a:defRPr/>
              </a:pPr>
              <a:t>9</a:t>
            </a:fld>
            <a:endParaRPr lang="en-US"/>
          </a:p>
        </p:txBody>
      </p:sp>
    </p:spTree>
    <p:extLst>
      <p:ext uri="{BB962C8B-B14F-4D97-AF65-F5344CB8AC3E}">
        <p14:creationId xmlns:p14="http://schemas.microsoft.com/office/powerpoint/2010/main" val="1991403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3048</TotalTime>
  <Words>2100</Words>
  <Application>Microsoft Office PowerPoint</Application>
  <PresentationFormat>On-screen Show (4:3)</PresentationFormat>
  <Paragraphs>180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Blends</vt:lpstr>
      <vt:lpstr>Access to Judicial Review</vt:lpstr>
      <vt:lpstr>Procedural Injury</vt:lpstr>
      <vt:lpstr>Example – The Dredge Permit</vt:lpstr>
      <vt:lpstr>Informational Injury </vt:lpstr>
      <vt:lpstr>Example - FEC Classification Decision</vt:lpstr>
      <vt:lpstr>Lujan Revisited as an Informational Injury</vt:lpstr>
      <vt:lpstr>Injury to All</vt:lpstr>
      <vt:lpstr>Massachusetts v. EPA, 549 U.S. 497 (2007) Round I</vt:lpstr>
      <vt:lpstr>Causation for Standing</vt:lpstr>
      <vt:lpstr>Procedural Violations and Causation: Agency Fails to do an EIS for a Dam</vt:lpstr>
      <vt:lpstr>Confusion with Harmless Error</vt:lpstr>
      <vt:lpstr>Does the Remedy Help Your Client?</vt:lpstr>
      <vt:lpstr>What type of Causation?</vt:lpstr>
      <vt:lpstr>Redressability</vt:lpstr>
      <vt:lpstr>Massachusetts v. EPA, 549 U.S. 497 (2007) Round II</vt:lpstr>
      <vt:lpstr>Procedural Violations and Redressability </vt:lpstr>
      <vt:lpstr>Representational Standing </vt:lpstr>
      <vt:lpstr>(Juris)Prudential Standing </vt:lpstr>
      <vt:lpstr>Zone of Interests </vt:lpstr>
      <vt:lpstr>Air Courier Conference of America v. American Postal Workers Union,  498 U.S. 517 (1991) </vt:lpstr>
      <vt:lpstr>Bennett v. Spear, 520 U.S. 154 (1997) </vt:lpstr>
      <vt:lpstr>Association of Data Processing Service Organizations, Inc. v. Camp, 397 U.S. 150 (1970) </vt:lpstr>
      <vt:lpstr>Hazardous Waste Treatment Council v. Thomas, 885 F.2d 918 (D.C. Cir. 1989) </vt:lpstr>
      <vt:lpstr>Honeywell International, Inc. v. EPA, 374 F.3d 1363 (D.C. Cir. 2004) </vt:lpstr>
      <vt:lpstr>Example: Internet Book Stores</vt:lpstr>
      <vt:lpstr>What is the Agency Action?</vt:lpstr>
      <vt:lpstr>Zone of Interests Review</vt:lpstr>
      <vt:lpstr>Exceptions to Judicial Review</vt:lpstr>
      <vt:lpstr>Complete Preclusion of Judicial Review: Smallpox Emergency Personnel Protection Act 2003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325</cp:revision>
  <dcterms:created xsi:type="dcterms:W3CDTF">2005-10-18T14:40:56Z</dcterms:created>
  <dcterms:modified xsi:type="dcterms:W3CDTF">2013-03-25T15:24:20Z</dcterms:modified>
</cp:coreProperties>
</file>