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35"/>
  </p:notesMasterIdLst>
  <p:sldIdLst>
    <p:sldId id="256" r:id="rId2"/>
    <p:sldId id="478" r:id="rId3"/>
    <p:sldId id="484" r:id="rId4"/>
    <p:sldId id="485" r:id="rId5"/>
    <p:sldId id="486" r:id="rId6"/>
    <p:sldId id="501" r:id="rId7"/>
    <p:sldId id="487" r:id="rId8"/>
    <p:sldId id="490" r:id="rId9"/>
    <p:sldId id="491" r:id="rId10"/>
    <p:sldId id="503" r:id="rId11"/>
    <p:sldId id="502" r:id="rId12"/>
    <p:sldId id="488" r:id="rId13"/>
    <p:sldId id="480" r:id="rId14"/>
    <p:sldId id="481" r:id="rId15"/>
    <p:sldId id="473" r:id="rId16"/>
    <p:sldId id="467" r:id="rId17"/>
    <p:sldId id="468" r:id="rId18"/>
    <p:sldId id="462" r:id="rId19"/>
    <p:sldId id="492" r:id="rId20"/>
    <p:sldId id="463" r:id="rId21"/>
    <p:sldId id="465" r:id="rId22"/>
    <p:sldId id="505" r:id="rId23"/>
    <p:sldId id="504" r:id="rId24"/>
    <p:sldId id="466" r:id="rId25"/>
    <p:sldId id="493" r:id="rId26"/>
    <p:sldId id="494" r:id="rId27"/>
    <p:sldId id="506" r:id="rId28"/>
    <p:sldId id="495" r:id="rId29"/>
    <p:sldId id="496" r:id="rId30"/>
    <p:sldId id="497" r:id="rId31"/>
    <p:sldId id="498" r:id="rId32"/>
    <p:sldId id="499" r:id="rId33"/>
    <p:sldId id="500"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3" autoAdjust="0"/>
    <p:restoredTop sz="86403" autoAdjust="0"/>
  </p:normalViewPr>
  <p:slideViewPr>
    <p:cSldViewPr>
      <p:cViewPr varScale="1">
        <p:scale>
          <a:sx n="76" d="100"/>
          <a:sy n="76" d="100"/>
        </p:scale>
        <p:origin x="-426" y="-96"/>
      </p:cViewPr>
      <p:guideLst>
        <p:guide orient="horz" pos="2160"/>
        <p:guide pos="2880"/>
      </p:guideLst>
    </p:cSldViewPr>
  </p:slideViewPr>
  <p:outlineViewPr>
    <p:cViewPr>
      <p:scale>
        <a:sx n="33" d="100"/>
        <a:sy n="33" d="100"/>
      </p:scale>
      <p:origin x="24" y="20868"/>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32.xml"/><Relationship Id="rId3" Type="http://schemas.openxmlformats.org/officeDocument/2006/relationships/slide" Target="slides/slide20.xml"/><Relationship Id="rId7" Type="http://schemas.openxmlformats.org/officeDocument/2006/relationships/slide" Target="slides/slide31.xml"/><Relationship Id="rId2" Type="http://schemas.openxmlformats.org/officeDocument/2006/relationships/slide" Target="slides/slide18.xml"/><Relationship Id="rId1" Type="http://schemas.openxmlformats.org/officeDocument/2006/relationships/slide" Target="slides/slide1.xml"/><Relationship Id="rId6" Type="http://schemas.openxmlformats.org/officeDocument/2006/relationships/slide" Target="slides/slide30.xml"/><Relationship Id="rId5" Type="http://schemas.openxmlformats.org/officeDocument/2006/relationships/slide" Target="slides/slide29.xml"/><Relationship Id="rId4" Type="http://schemas.openxmlformats.org/officeDocument/2006/relationships/slide" Target="slides/slide28.xml"/><Relationship Id="rId9"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6CBEA6C4-C8E9-4B83-B1B6-B2D0823D41B3}" type="slidenum">
              <a:rPr lang="en-US"/>
              <a:pPr>
                <a:defRPr/>
              </a:pPr>
              <a:t>‹#›</a:t>
            </a:fld>
            <a:endParaRPr lang="en-US"/>
          </a:p>
        </p:txBody>
      </p:sp>
    </p:spTree>
    <p:extLst>
      <p:ext uri="{BB962C8B-B14F-4D97-AF65-F5344CB8AC3E}">
        <p14:creationId xmlns:p14="http://schemas.microsoft.com/office/powerpoint/2010/main" val="114231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33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83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7865E02-99A0-40A1-A388-7A91369B2B57}" type="slidenum">
              <a:rPr lang="en-US"/>
              <a:pPr>
                <a:defRPr/>
              </a:pPr>
              <a:t>‹#›</a:t>
            </a:fld>
            <a:endParaRPr lang="en-US"/>
          </a:p>
        </p:txBody>
      </p:sp>
    </p:spTree>
    <p:extLst>
      <p:ext uri="{BB962C8B-B14F-4D97-AF65-F5344CB8AC3E}">
        <p14:creationId xmlns:p14="http://schemas.microsoft.com/office/powerpoint/2010/main" val="4035266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471DA56-BFB3-4C8E-8958-B204D321428E}" type="slidenum">
              <a:rPr lang="en-US"/>
              <a:pPr>
                <a:defRPr/>
              </a:pPr>
              <a:t>‹#›</a:t>
            </a:fld>
            <a:endParaRPr lang="en-US"/>
          </a:p>
        </p:txBody>
      </p:sp>
    </p:spTree>
    <p:extLst>
      <p:ext uri="{BB962C8B-B14F-4D97-AF65-F5344CB8AC3E}">
        <p14:creationId xmlns:p14="http://schemas.microsoft.com/office/powerpoint/2010/main" val="1540862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1AC962B-A7D5-46C1-B381-B19E67BDA781}" type="slidenum">
              <a:rPr lang="en-US"/>
              <a:pPr>
                <a:defRPr/>
              </a:pPr>
              <a:t>‹#›</a:t>
            </a:fld>
            <a:endParaRPr lang="en-US"/>
          </a:p>
        </p:txBody>
      </p:sp>
    </p:spTree>
    <p:extLst>
      <p:ext uri="{BB962C8B-B14F-4D97-AF65-F5344CB8AC3E}">
        <p14:creationId xmlns:p14="http://schemas.microsoft.com/office/powerpoint/2010/main" val="22651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6F5F077-D39F-4532-89B6-114E9FCDFBE8}" type="slidenum">
              <a:rPr lang="en-US"/>
              <a:pPr>
                <a:defRPr/>
              </a:pPr>
              <a:t>‹#›</a:t>
            </a:fld>
            <a:endParaRPr lang="en-US"/>
          </a:p>
        </p:txBody>
      </p:sp>
    </p:spTree>
    <p:extLst>
      <p:ext uri="{BB962C8B-B14F-4D97-AF65-F5344CB8AC3E}">
        <p14:creationId xmlns:p14="http://schemas.microsoft.com/office/powerpoint/2010/main" val="141291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A1599A0-27F0-4296-976F-12410616B8FC}" type="slidenum">
              <a:rPr lang="en-US"/>
              <a:pPr>
                <a:defRPr/>
              </a:pPr>
              <a:t>‹#›</a:t>
            </a:fld>
            <a:endParaRPr lang="en-US"/>
          </a:p>
        </p:txBody>
      </p:sp>
    </p:spTree>
    <p:extLst>
      <p:ext uri="{BB962C8B-B14F-4D97-AF65-F5344CB8AC3E}">
        <p14:creationId xmlns:p14="http://schemas.microsoft.com/office/powerpoint/2010/main" val="31464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642397E7-523D-4B29-B031-1ED12A637CE7}" type="slidenum">
              <a:rPr lang="en-US"/>
              <a:pPr>
                <a:defRPr/>
              </a:pPr>
              <a:t>‹#›</a:t>
            </a:fld>
            <a:endParaRPr lang="en-US"/>
          </a:p>
        </p:txBody>
      </p:sp>
    </p:spTree>
    <p:extLst>
      <p:ext uri="{BB962C8B-B14F-4D97-AF65-F5344CB8AC3E}">
        <p14:creationId xmlns:p14="http://schemas.microsoft.com/office/powerpoint/2010/main" val="1263460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10AD2EE3-C20F-489E-B35D-FD5ECCDE4D04}" type="slidenum">
              <a:rPr lang="en-US"/>
              <a:pPr>
                <a:defRPr/>
              </a:pPr>
              <a:t>‹#›</a:t>
            </a:fld>
            <a:endParaRPr lang="en-US"/>
          </a:p>
        </p:txBody>
      </p:sp>
    </p:spTree>
    <p:extLst>
      <p:ext uri="{BB962C8B-B14F-4D97-AF65-F5344CB8AC3E}">
        <p14:creationId xmlns:p14="http://schemas.microsoft.com/office/powerpoint/2010/main" val="170791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07709D86-EC53-432D-ABCF-9E16AD71E3BF}" type="slidenum">
              <a:rPr lang="en-US"/>
              <a:pPr>
                <a:defRPr/>
              </a:pPr>
              <a:t>‹#›</a:t>
            </a:fld>
            <a:endParaRPr lang="en-US"/>
          </a:p>
        </p:txBody>
      </p:sp>
    </p:spTree>
    <p:extLst>
      <p:ext uri="{BB962C8B-B14F-4D97-AF65-F5344CB8AC3E}">
        <p14:creationId xmlns:p14="http://schemas.microsoft.com/office/powerpoint/2010/main" val="1448199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30F070F8-0721-4978-A9C6-553285E92F12}" type="slidenum">
              <a:rPr lang="en-US"/>
              <a:pPr>
                <a:defRPr/>
              </a:pPr>
              <a:t>‹#›</a:t>
            </a:fld>
            <a:endParaRPr lang="en-US"/>
          </a:p>
        </p:txBody>
      </p:sp>
    </p:spTree>
    <p:extLst>
      <p:ext uri="{BB962C8B-B14F-4D97-AF65-F5344CB8AC3E}">
        <p14:creationId xmlns:p14="http://schemas.microsoft.com/office/powerpoint/2010/main" val="296801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C915B23-5639-4C8B-87C6-58B0D92B92D0}" type="slidenum">
              <a:rPr lang="en-US"/>
              <a:pPr>
                <a:defRPr/>
              </a:pPr>
              <a:t>‹#›</a:t>
            </a:fld>
            <a:endParaRPr lang="en-US"/>
          </a:p>
        </p:txBody>
      </p:sp>
    </p:spTree>
    <p:extLst>
      <p:ext uri="{BB962C8B-B14F-4D97-AF65-F5344CB8AC3E}">
        <p14:creationId xmlns:p14="http://schemas.microsoft.com/office/powerpoint/2010/main" val="2990254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2526C31-7B6B-4452-9FBE-C71DFBC940EB}" type="slidenum">
              <a:rPr lang="en-US"/>
              <a:pPr>
                <a:defRPr/>
              </a:pPr>
              <a:t>‹#›</a:t>
            </a:fld>
            <a:endParaRPr lang="en-US"/>
          </a:p>
        </p:txBody>
      </p:sp>
    </p:spTree>
    <p:extLst>
      <p:ext uri="{BB962C8B-B14F-4D97-AF65-F5344CB8AC3E}">
        <p14:creationId xmlns:p14="http://schemas.microsoft.com/office/powerpoint/2010/main" val="134625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22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1822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1822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135B9FBF-625D-4543-91C5-91DCAA89C7A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4"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www.dhh.louisiana.gov/index.cfm/page/94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biotech.law.lsu.edu/Courses/study_aids/adlaw/552_update.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biotech.law.lsu.edu/cases/adlaw/651053.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doa.louisiana.gov/osr/emr/emr.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Rulemaking</a:t>
            </a:r>
          </a:p>
        </p:txBody>
      </p:sp>
      <p:sp>
        <p:nvSpPr>
          <p:cNvPr id="3075" name="Rectangle 3"/>
          <p:cNvSpPr>
            <a:spLocks noGrp="1" noChangeArrowheads="1"/>
          </p:cNvSpPr>
          <p:nvPr>
            <p:ph type="subTitle" idx="1"/>
          </p:nvPr>
        </p:nvSpPr>
        <p:spPr/>
        <p:txBody>
          <a:bodyPr/>
          <a:lstStyle/>
          <a:p>
            <a:pPr eaLnBrk="1" hangingPunct="1"/>
            <a:r>
              <a:rPr lang="en-US" smtClean="0"/>
              <a:t>Part III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Constraints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GAO found that agencies frequently skip notice and comment when they have to make a rule with a short timeframe.</a:t>
            </a:r>
          </a:p>
          <a:p>
            <a:pPr lvl="1"/>
            <a:r>
              <a:rPr lang="en-US" dirty="0" smtClean="0"/>
              <a:t>Usually statutory deadlines, or a version of emergencies.</a:t>
            </a:r>
          </a:p>
          <a:p>
            <a:pPr lvl="1"/>
            <a:r>
              <a:rPr lang="en-US" dirty="0" smtClean="0"/>
              <a:t>Classic would be hunting seasons.</a:t>
            </a:r>
          </a:p>
          <a:p>
            <a:r>
              <a:rPr lang="en-US" dirty="0" smtClean="0"/>
              <a:t>How would this have helped in the Regulators?</a:t>
            </a:r>
          </a:p>
          <a:p>
            <a:pPr lvl="1"/>
            <a:r>
              <a:rPr lang="en-US" dirty="0" smtClean="0"/>
              <a:t>How did notice and comment improve the rule?</a:t>
            </a:r>
          </a:p>
          <a:p>
            <a:pPr lvl="0"/>
            <a:r>
              <a:rPr lang="en-US" dirty="0" smtClean="0"/>
              <a:t>Should the agency be able to use this exception if has delayed rulemaking?</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10</a:t>
            </a:fld>
            <a:endParaRPr lang="en-US"/>
          </a:p>
        </p:txBody>
      </p:sp>
    </p:spTree>
    <p:extLst>
      <p:ext uri="{BB962C8B-B14F-4D97-AF65-F5344CB8AC3E}">
        <p14:creationId xmlns:p14="http://schemas.microsoft.com/office/powerpoint/2010/main" val="868770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Corrections</a:t>
            </a:r>
            <a:endParaRPr lang="en-US" dirty="0"/>
          </a:p>
        </p:txBody>
      </p:sp>
      <p:sp>
        <p:nvSpPr>
          <p:cNvPr id="3" name="Content Placeholder 2"/>
          <p:cNvSpPr>
            <a:spLocks noGrp="1"/>
          </p:cNvSpPr>
          <p:nvPr>
            <p:ph idx="1"/>
          </p:nvPr>
        </p:nvSpPr>
        <p:spPr/>
        <p:txBody>
          <a:bodyPr/>
          <a:lstStyle/>
          <a:p>
            <a:pPr eaLnBrk="1" hangingPunct="1">
              <a:defRPr/>
            </a:pPr>
            <a:r>
              <a:rPr lang="en-US" dirty="0" smtClean="0"/>
              <a:t>Calculations and other non-discretionary rules</a:t>
            </a:r>
          </a:p>
          <a:p>
            <a:pPr eaLnBrk="1" hangingPunct="1">
              <a:defRPr/>
            </a:pPr>
            <a:r>
              <a:rPr lang="en-US" dirty="0" smtClean="0"/>
              <a:t>Technical corrections</a:t>
            </a:r>
          </a:p>
          <a:p>
            <a:pPr lvl="1" eaLnBrk="1" hangingPunct="1">
              <a:defRPr/>
            </a:pPr>
            <a:r>
              <a:rPr lang="en-US" dirty="0" smtClean="0"/>
              <a:t>Can require notice and comment if the correction causes a different result.</a:t>
            </a:r>
          </a:p>
          <a:p>
            <a:pPr eaLnBrk="1" hangingPunct="1">
              <a:defRPr/>
            </a:pPr>
            <a:r>
              <a:rPr lang="en-US" dirty="0" smtClean="0"/>
              <a:t>Theory is that these are mechanical and thus notice and comment would not add any new information.</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11</a:t>
            </a:fld>
            <a:endParaRPr lang="en-US"/>
          </a:p>
        </p:txBody>
      </p:sp>
    </p:spTree>
    <p:extLst>
      <p:ext uri="{BB962C8B-B14F-4D97-AF65-F5344CB8AC3E}">
        <p14:creationId xmlns:p14="http://schemas.microsoft.com/office/powerpoint/2010/main" val="913682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Formal Rulemaking?</a:t>
            </a:r>
            <a:endParaRPr lang="en-US" dirty="0"/>
          </a:p>
        </p:txBody>
      </p:sp>
      <p:sp>
        <p:nvSpPr>
          <p:cNvPr id="3" name="Content Placeholder 2"/>
          <p:cNvSpPr>
            <a:spLocks noGrp="1"/>
          </p:cNvSpPr>
          <p:nvPr>
            <p:ph idx="1"/>
          </p:nvPr>
        </p:nvSpPr>
        <p:spPr/>
        <p:txBody>
          <a:bodyPr/>
          <a:lstStyle/>
          <a:p>
            <a:pPr eaLnBrk="1" hangingPunct="1"/>
            <a:r>
              <a:rPr lang="en-US" sz="2800" dirty="0" smtClean="0"/>
              <a:t>A rulemaking conducted as a trial type hearing</a:t>
            </a:r>
          </a:p>
          <a:p>
            <a:pPr lvl="1" eaLnBrk="1" hangingPunct="1"/>
            <a:r>
              <a:rPr lang="en-US" sz="2800" dirty="0" smtClean="0"/>
              <a:t>The agency support for the rule must be presented at the hearing</a:t>
            </a:r>
          </a:p>
          <a:p>
            <a:pPr lvl="1" eaLnBrk="1" hangingPunct="1"/>
            <a:r>
              <a:rPr lang="en-US" sz="2800" dirty="0" smtClean="0"/>
              <a:t>Interested parties may present and cross-examine evidence</a:t>
            </a:r>
          </a:p>
          <a:p>
            <a:pPr eaLnBrk="1" hangingPunct="1"/>
            <a:r>
              <a:rPr lang="en-US" sz="2800" dirty="0" smtClean="0"/>
              <a:t>History - grew out of rate making in the early 20</a:t>
            </a:r>
            <a:r>
              <a:rPr lang="en-US" sz="2800" baseline="30000" dirty="0" smtClean="0"/>
              <a:t>th</a:t>
            </a:r>
            <a:r>
              <a:rPr lang="en-US" sz="2800" dirty="0" smtClean="0"/>
              <a:t> century.</a:t>
            </a:r>
          </a:p>
          <a:p>
            <a:pPr lvl="1" eaLnBrk="1" hangingPunct="1"/>
            <a:r>
              <a:rPr lang="en-US" sz="2800" dirty="0" smtClean="0"/>
              <a:t>Rate making affects a small number of parties</a:t>
            </a:r>
          </a:p>
          <a:p>
            <a:pPr lvl="1" eaLnBrk="1" hangingPunct="1"/>
            <a:r>
              <a:rPr lang="en-US" sz="2800" dirty="0" smtClean="0"/>
              <a:t>The courts thought they should get due process</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12</a:t>
            </a:fld>
            <a:endParaRPr lang="en-US"/>
          </a:p>
        </p:txBody>
      </p:sp>
    </p:spTree>
    <p:extLst>
      <p:ext uri="{BB962C8B-B14F-4D97-AF65-F5344CB8AC3E}">
        <p14:creationId xmlns:p14="http://schemas.microsoft.com/office/powerpoint/2010/main" val="4010021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B812913-AE5C-4959-A0A9-361467C9668A}" type="slidenum">
              <a:rPr lang="en-US" smtClean="0"/>
              <a:pPr/>
              <a:t>13</a:t>
            </a:fld>
            <a:endParaRPr lang="en-US" smtClean="0"/>
          </a:p>
        </p:txBody>
      </p:sp>
      <p:sp>
        <p:nvSpPr>
          <p:cNvPr id="31747" name="Rectangle 2"/>
          <p:cNvSpPr>
            <a:spLocks noGrp="1" noChangeArrowheads="1"/>
          </p:cNvSpPr>
          <p:nvPr>
            <p:ph type="title"/>
          </p:nvPr>
        </p:nvSpPr>
        <p:spPr/>
        <p:txBody>
          <a:bodyPr/>
          <a:lstStyle/>
          <a:p>
            <a:pPr eaLnBrk="1" hangingPunct="1"/>
            <a:r>
              <a:rPr lang="en-US" dirty="0" smtClean="0"/>
              <a:t>Why avoid formal rulemaking?</a:t>
            </a:r>
          </a:p>
        </p:txBody>
      </p:sp>
      <p:sp>
        <p:nvSpPr>
          <p:cNvPr id="31748" name="Rectangle 3"/>
          <p:cNvSpPr>
            <a:spLocks noGrp="1" noChangeArrowheads="1"/>
          </p:cNvSpPr>
          <p:nvPr>
            <p:ph type="body" idx="1"/>
          </p:nvPr>
        </p:nvSpPr>
        <p:spPr/>
        <p:txBody>
          <a:bodyPr/>
          <a:lstStyle/>
          <a:p>
            <a:pPr eaLnBrk="1" hangingPunct="1">
              <a:lnSpc>
                <a:spcPct val="80000"/>
              </a:lnSpc>
            </a:pPr>
            <a:r>
              <a:rPr lang="en-US" dirty="0" smtClean="0"/>
              <a:t>The peanut hearings (FDA must do formal rulemaking in some situations)</a:t>
            </a:r>
          </a:p>
          <a:p>
            <a:pPr lvl="1" eaLnBrk="1" hangingPunct="1">
              <a:lnSpc>
                <a:spcPct val="80000"/>
              </a:lnSpc>
            </a:pPr>
            <a:r>
              <a:rPr lang="en-US" dirty="0" smtClean="0"/>
              <a:t>Should peanut butter have 87 or 90% peanuts?</a:t>
            </a:r>
          </a:p>
          <a:p>
            <a:pPr lvl="1" eaLnBrk="1" hangingPunct="1">
              <a:lnSpc>
                <a:spcPct val="80000"/>
              </a:lnSpc>
            </a:pPr>
            <a:r>
              <a:rPr lang="en-US" dirty="0" smtClean="0"/>
              <a:t>10 years and 7,736 pages of transcript</a:t>
            </a:r>
          </a:p>
          <a:p>
            <a:pPr eaLnBrk="1" hangingPunct="1">
              <a:lnSpc>
                <a:spcPct val="80000"/>
              </a:lnSpc>
            </a:pPr>
            <a:r>
              <a:rPr lang="en-US" dirty="0" smtClean="0"/>
              <a:t>What was the concern in </a:t>
            </a:r>
            <a:r>
              <a:rPr lang="en-US" i="1" dirty="0" smtClean="0"/>
              <a:t>Shell Oil v. FPC</a:t>
            </a:r>
            <a:r>
              <a:rPr lang="en-US" dirty="0" smtClean="0"/>
              <a:t>?</a:t>
            </a:r>
          </a:p>
          <a:p>
            <a:pPr lvl="1" eaLnBrk="1" hangingPunct="1">
              <a:lnSpc>
                <a:spcPct val="80000"/>
              </a:lnSpc>
            </a:pPr>
            <a:r>
              <a:rPr lang="en-US" dirty="0" smtClean="0"/>
              <a:t>Formal rulemaking was impossibly time consuming to use for regulating something changeable such as natural gas rates.</a:t>
            </a:r>
          </a:p>
          <a:p>
            <a:pPr eaLnBrk="1" hangingPunct="1">
              <a:lnSpc>
                <a:spcPct val="80000"/>
              </a:lnSpc>
            </a:pPr>
            <a:r>
              <a:rPr lang="en-US" dirty="0" smtClean="0"/>
              <a:t>Why does just getting the right to be heard at a formal hearing benefit parties that oppose a rule?</a:t>
            </a:r>
          </a:p>
        </p:txBody>
      </p:sp>
    </p:spTree>
    <p:extLst>
      <p:ext uri="{BB962C8B-B14F-4D97-AF65-F5344CB8AC3E}">
        <p14:creationId xmlns:p14="http://schemas.microsoft.com/office/powerpoint/2010/main" val="1571623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24BD6F1-7B6F-4202-A9F0-91714ABF5448}" type="slidenum">
              <a:rPr lang="en-US" smtClean="0"/>
              <a:pPr/>
              <a:t>14</a:t>
            </a:fld>
            <a:endParaRPr lang="en-US" smtClean="0"/>
          </a:p>
        </p:txBody>
      </p:sp>
      <p:sp>
        <p:nvSpPr>
          <p:cNvPr id="32771" name="Rectangle 2"/>
          <p:cNvSpPr>
            <a:spLocks noGrp="1" noChangeArrowheads="1"/>
          </p:cNvSpPr>
          <p:nvPr>
            <p:ph type="title"/>
          </p:nvPr>
        </p:nvSpPr>
        <p:spPr/>
        <p:txBody>
          <a:bodyPr/>
          <a:lstStyle/>
          <a:p>
            <a:pPr eaLnBrk="1" hangingPunct="1"/>
            <a:r>
              <a:rPr lang="en-US" dirty="0" smtClean="0"/>
              <a:t>When is Formal Rulemaking Required?</a:t>
            </a:r>
          </a:p>
        </p:txBody>
      </p:sp>
      <p:sp>
        <p:nvSpPr>
          <p:cNvPr id="32772" name="Rectangle 3"/>
          <p:cNvSpPr>
            <a:spLocks noGrp="1" noChangeArrowheads="1"/>
          </p:cNvSpPr>
          <p:nvPr>
            <p:ph type="body" idx="1"/>
          </p:nvPr>
        </p:nvSpPr>
        <p:spPr/>
        <p:txBody>
          <a:bodyPr/>
          <a:lstStyle/>
          <a:p>
            <a:pPr eaLnBrk="1" hangingPunct="1"/>
            <a:r>
              <a:rPr lang="en-US" sz="2800" dirty="0" smtClean="0"/>
              <a:t>Disfavored by the modern courts</a:t>
            </a:r>
          </a:p>
          <a:p>
            <a:pPr eaLnBrk="1" hangingPunct="1"/>
            <a:r>
              <a:rPr lang="en-US" sz="2800" dirty="0" smtClean="0"/>
              <a:t>Must have magic statutory language or be required by the agency's on rules</a:t>
            </a:r>
          </a:p>
          <a:p>
            <a:pPr lvl="1" eaLnBrk="1" hangingPunct="1"/>
            <a:r>
              <a:rPr lang="en-US" sz="2800" dirty="0" smtClean="0"/>
              <a:t>Only when rules are required by statute to be "made on the record after opportunity for an agency hearing"</a:t>
            </a:r>
          </a:p>
          <a:p>
            <a:pPr eaLnBrk="1" hangingPunct="1"/>
            <a:r>
              <a:rPr lang="en-US" sz="2800" dirty="0" smtClean="0"/>
              <a:t>Lawyering tip</a:t>
            </a:r>
          </a:p>
          <a:p>
            <a:pPr lvl="1" eaLnBrk="1" hangingPunct="1"/>
            <a:r>
              <a:rPr lang="en-US" sz="2800" dirty="0" smtClean="0"/>
              <a:t>When would you want to argue that formal rulemaking is required?</a:t>
            </a:r>
          </a:p>
          <a:p>
            <a:pPr lvl="1" eaLnBrk="1" hangingPunct="1"/>
            <a:r>
              <a:rPr lang="en-US" sz="2800" dirty="0" smtClean="0"/>
              <a:t>What do you have to do to support you request?</a:t>
            </a:r>
          </a:p>
        </p:txBody>
      </p:sp>
    </p:spTree>
    <p:extLst>
      <p:ext uri="{BB962C8B-B14F-4D97-AF65-F5344CB8AC3E}">
        <p14:creationId xmlns:p14="http://schemas.microsoft.com/office/powerpoint/2010/main" val="35816855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Procedures of Notice-and-Comment Rulemaking</a:t>
            </a:r>
            <a:endParaRPr lang="en-US" dirty="0"/>
          </a:p>
        </p:txBody>
      </p:sp>
      <p:sp>
        <p:nvSpPr>
          <p:cNvPr id="5" name="Subtitle 4"/>
          <p:cNvSpPr>
            <a:spLocks noGrp="1"/>
          </p:cNvSpPr>
          <p:nvPr>
            <p:ph type="subTitle" idx="1"/>
          </p:nvPr>
        </p:nvSpPr>
        <p:spPr/>
        <p:txBody>
          <a:bodyPr/>
          <a:lstStyle/>
          <a:p>
            <a:r>
              <a:rPr lang="en-US" dirty="0" smtClean="0"/>
              <a:t>Continued from the first and second classes</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15</a:t>
            </a:fld>
            <a:endParaRPr lang="en-US"/>
          </a:p>
        </p:txBody>
      </p:sp>
    </p:spTree>
    <p:extLst>
      <p:ext uri="{BB962C8B-B14F-4D97-AF65-F5344CB8AC3E}">
        <p14:creationId xmlns:p14="http://schemas.microsoft.com/office/powerpoint/2010/main" val="9348914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BB402CA-41FB-463B-BD05-454B960543CA}" type="slidenum">
              <a:rPr lang="en-US" smtClean="0"/>
              <a:pPr/>
              <a:t>16</a:t>
            </a:fld>
            <a:endParaRPr lang="en-US" smtClean="0"/>
          </a:p>
        </p:txBody>
      </p:sp>
      <p:sp>
        <p:nvSpPr>
          <p:cNvPr id="35843" name="Rectangle 2"/>
          <p:cNvSpPr>
            <a:spLocks noGrp="1" noChangeArrowheads="1"/>
          </p:cNvSpPr>
          <p:nvPr>
            <p:ph type="title"/>
          </p:nvPr>
        </p:nvSpPr>
        <p:spPr/>
        <p:txBody>
          <a:bodyPr/>
          <a:lstStyle/>
          <a:p>
            <a:pPr eaLnBrk="1" hangingPunct="1"/>
            <a:r>
              <a:rPr lang="en-US" dirty="0" smtClean="0"/>
              <a:t>The</a:t>
            </a:r>
            <a:r>
              <a:rPr lang="en-US" baseline="0" dirty="0" smtClean="0"/>
              <a:t> Logical Outgrowth Test</a:t>
            </a:r>
            <a:endParaRPr lang="en-US" i="1" dirty="0" smtClean="0"/>
          </a:p>
        </p:txBody>
      </p:sp>
      <p:sp>
        <p:nvSpPr>
          <p:cNvPr id="35844" name="Rectangle 3"/>
          <p:cNvSpPr>
            <a:spLocks noGrp="1" noChangeArrowheads="1"/>
          </p:cNvSpPr>
          <p:nvPr>
            <p:ph type="body" idx="1"/>
          </p:nvPr>
        </p:nvSpPr>
        <p:spPr/>
        <p:txBody>
          <a:bodyPr/>
          <a:lstStyle/>
          <a:p>
            <a:pPr eaLnBrk="1" hangingPunct="1">
              <a:lnSpc>
                <a:spcPct val="80000"/>
              </a:lnSpc>
            </a:pPr>
            <a:r>
              <a:rPr lang="en-US" dirty="0" smtClean="0">
                <a:hlinkClick r:id="rId2"/>
              </a:rPr>
              <a:t>What is WIC</a:t>
            </a:r>
            <a:r>
              <a:rPr lang="en-US" dirty="0" smtClean="0"/>
              <a:t>?</a:t>
            </a:r>
          </a:p>
          <a:p>
            <a:pPr eaLnBrk="1" hangingPunct="1">
              <a:lnSpc>
                <a:spcPct val="80000"/>
              </a:lnSpc>
            </a:pPr>
            <a:r>
              <a:rPr lang="en-US" dirty="0" smtClean="0"/>
              <a:t>What evil substance in what food did the proposed rules propose to regulate?</a:t>
            </a:r>
          </a:p>
          <a:p>
            <a:pPr eaLnBrk="1" hangingPunct="1">
              <a:lnSpc>
                <a:spcPct val="80000"/>
              </a:lnSpc>
            </a:pPr>
            <a:r>
              <a:rPr lang="en-US" dirty="0" smtClean="0"/>
              <a:t>How was the final rule different from the proposed rule?</a:t>
            </a:r>
          </a:p>
          <a:p>
            <a:pPr eaLnBrk="1" hangingPunct="1">
              <a:lnSpc>
                <a:spcPct val="80000"/>
              </a:lnSpc>
            </a:pPr>
            <a:r>
              <a:rPr lang="en-US" i="1" dirty="0" smtClean="0"/>
              <a:t>Chocolate </a:t>
            </a:r>
            <a:r>
              <a:rPr lang="en-US" i="1" dirty="0"/>
              <a:t>Manufacturers </a:t>
            </a:r>
            <a:r>
              <a:rPr lang="en-US" i="1" dirty="0" err="1"/>
              <a:t>Ass’n</a:t>
            </a:r>
            <a:r>
              <a:rPr lang="en-US" i="1" dirty="0"/>
              <a:t> v. Block, </a:t>
            </a:r>
            <a:r>
              <a:rPr lang="en-US" dirty="0"/>
              <a:t>755 F.2d 1098 (4th Cir. 1985)</a:t>
            </a:r>
            <a:r>
              <a:rPr lang="en-US" i="1" dirty="0"/>
              <a:t>.</a:t>
            </a:r>
            <a:endParaRPr lang="en-US" dirty="0" smtClean="0"/>
          </a:p>
        </p:txBody>
      </p:sp>
    </p:spTree>
    <p:extLst>
      <p:ext uri="{BB962C8B-B14F-4D97-AF65-F5344CB8AC3E}">
        <p14:creationId xmlns:p14="http://schemas.microsoft.com/office/powerpoint/2010/main" val="8777924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43D4ECF-093D-4226-97A9-8D3A2433570D}" type="slidenum">
              <a:rPr lang="en-US" smtClean="0"/>
              <a:pPr/>
              <a:t>17</a:t>
            </a:fld>
            <a:endParaRPr lang="en-US" smtClean="0"/>
          </a:p>
        </p:txBody>
      </p:sp>
      <p:sp>
        <p:nvSpPr>
          <p:cNvPr id="36867" name="Rectangle 2"/>
          <p:cNvSpPr>
            <a:spLocks noGrp="1" noChangeArrowheads="1"/>
          </p:cNvSpPr>
          <p:nvPr>
            <p:ph type="title"/>
          </p:nvPr>
        </p:nvSpPr>
        <p:spPr/>
        <p:txBody>
          <a:bodyPr/>
          <a:lstStyle/>
          <a:p>
            <a:pPr eaLnBrk="1" hangingPunct="1"/>
            <a:r>
              <a:rPr lang="en-US" dirty="0" smtClean="0"/>
              <a:t>The Notice Problem</a:t>
            </a:r>
          </a:p>
        </p:txBody>
      </p:sp>
      <p:sp>
        <p:nvSpPr>
          <p:cNvPr id="36868"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What was the CMA's claim?</a:t>
            </a:r>
          </a:p>
          <a:p>
            <a:pPr eaLnBrk="1" hangingPunct="1">
              <a:lnSpc>
                <a:spcPct val="90000"/>
              </a:lnSpc>
            </a:pPr>
            <a:r>
              <a:rPr lang="en-US" dirty="0" smtClean="0"/>
              <a:t>What was the agency defense?</a:t>
            </a:r>
          </a:p>
          <a:p>
            <a:pPr eaLnBrk="1" hangingPunct="1">
              <a:lnSpc>
                <a:spcPct val="90000"/>
              </a:lnSpc>
            </a:pPr>
            <a:r>
              <a:rPr lang="en-US" dirty="0" smtClean="0"/>
              <a:t>Does the rule have to be the same?</a:t>
            </a:r>
          </a:p>
          <a:p>
            <a:pPr lvl="1" eaLnBrk="1" hangingPunct="1">
              <a:lnSpc>
                <a:spcPct val="90000"/>
              </a:lnSpc>
            </a:pPr>
            <a:r>
              <a:rPr lang="en-US" dirty="0" smtClean="0"/>
              <a:t>Why have notice and comment then?</a:t>
            </a:r>
          </a:p>
          <a:p>
            <a:pPr lvl="1" eaLnBrk="1" hangingPunct="1">
              <a:lnSpc>
                <a:spcPct val="90000"/>
              </a:lnSpc>
            </a:pPr>
            <a:r>
              <a:rPr lang="en-US" dirty="0" smtClean="0"/>
              <a:t>What is the logical outgrowth test?</a:t>
            </a:r>
          </a:p>
          <a:p>
            <a:pPr lvl="1" eaLnBrk="1" hangingPunct="1">
              <a:lnSpc>
                <a:spcPct val="90000"/>
              </a:lnSpc>
            </a:pPr>
            <a:r>
              <a:rPr lang="en-US" dirty="0" smtClean="0"/>
              <a:t>How would you use it in this case?</a:t>
            </a:r>
          </a:p>
          <a:p>
            <a:pPr eaLnBrk="1" hangingPunct="1">
              <a:lnSpc>
                <a:spcPct val="90000"/>
              </a:lnSpc>
            </a:pPr>
            <a:r>
              <a:rPr lang="en-US" dirty="0" smtClean="0"/>
              <a:t>What did the court order in this case?</a:t>
            </a:r>
          </a:p>
          <a:p>
            <a:pPr eaLnBrk="1" hangingPunct="1">
              <a:lnSpc>
                <a:spcPct val="90000"/>
              </a:lnSpc>
            </a:pPr>
            <a:r>
              <a:rPr lang="en-US" dirty="0" smtClean="0"/>
              <a:t>What will the CMA do if a new proposed rule includes them?</a:t>
            </a:r>
          </a:p>
        </p:txBody>
      </p:sp>
    </p:spTree>
    <p:extLst>
      <p:ext uri="{BB962C8B-B14F-4D97-AF65-F5344CB8AC3E}">
        <p14:creationId xmlns:p14="http://schemas.microsoft.com/office/powerpoint/2010/main" val="3590996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72090A-4356-4F9C-BFF1-B23EA09B9E36}" type="slidenum">
              <a:rPr lang="en-US" smtClean="0"/>
              <a:pPr/>
              <a:t>18</a:t>
            </a:fld>
            <a:endParaRPr lang="en-US" smtClean="0"/>
          </a:p>
        </p:txBody>
      </p:sp>
      <p:sp>
        <p:nvSpPr>
          <p:cNvPr id="37891" name="Rectangle 2"/>
          <p:cNvSpPr>
            <a:spLocks noGrp="1" noChangeArrowheads="1"/>
          </p:cNvSpPr>
          <p:nvPr>
            <p:ph type="title"/>
          </p:nvPr>
        </p:nvSpPr>
        <p:spPr/>
        <p:txBody>
          <a:bodyPr/>
          <a:lstStyle/>
          <a:p>
            <a:pPr eaLnBrk="1" hangingPunct="1"/>
            <a:r>
              <a:rPr lang="en-US" dirty="0" smtClean="0"/>
              <a:t>Limits on Logical Outgrowth - </a:t>
            </a:r>
            <a:r>
              <a:rPr lang="en-US" i="1" dirty="0" smtClean="0"/>
              <a:t>Arizona Public Service Co. v. E.P.A.</a:t>
            </a:r>
            <a:r>
              <a:rPr lang="en-US" dirty="0" smtClean="0"/>
              <a:t> </a:t>
            </a:r>
          </a:p>
        </p:txBody>
      </p:sp>
      <p:sp>
        <p:nvSpPr>
          <p:cNvPr id="37892" name="Rectangle 3"/>
          <p:cNvSpPr>
            <a:spLocks noGrp="1" noChangeArrowheads="1"/>
          </p:cNvSpPr>
          <p:nvPr>
            <p:ph type="body" idx="1"/>
          </p:nvPr>
        </p:nvSpPr>
        <p:spPr/>
        <p:txBody>
          <a:bodyPr>
            <a:normAutofit fontScale="92500"/>
          </a:bodyPr>
          <a:lstStyle/>
          <a:p>
            <a:pPr eaLnBrk="1" hangingPunct="1"/>
            <a:r>
              <a:rPr lang="en-US" dirty="0" smtClean="0"/>
              <a:t>What did the EPA propose that Indian Tribes be allowed to do that states were doing?</a:t>
            </a:r>
          </a:p>
          <a:p>
            <a:pPr lvl="1" eaLnBrk="1" hangingPunct="1"/>
            <a:r>
              <a:rPr lang="en-US" dirty="0" smtClean="0"/>
              <a:t>State plans are subject to judicial review</a:t>
            </a:r>
          </a:p>
          <a:p>
            <a:pPr lvl="1" eaLnBrk="1" hangingPunct="1"/>
            <a:r>
              <a:rPr lang="en-US" dirty="0" smtClean="0"/>
              <a:t>Why did the tribes object to this in comments?</a:t>
            </a:r>
          </a:p>
          <a:p>
            <a:pPr eaLnBrk="1" hangingPunct="1"/>
            <a:r>
              <a:rPr lang="en-US" dirty="0" smtClean="0"/>
              <a:t>How was the rule changed?</a:t>
            </a:r>
          </a:p>
          <a:p>
            <a:pPr eaLnBrk="1" hangingPunct="1"/>
            <a:r>
              <a:rPr lang="en-US" dirty="0" smtClean="0"/>
              <a:t>What was the claim by plaintiffs?</a:t>
            </a:r>
          </a:p>
          <a:p>
            <a:pPr eaLnBrk="1" hangingPunct="1"/>
            <a:r>
              <a:rPr lang="en-US" dirty="0" smtClean="0"/>
              <a:t>How did the court analyze the problem?</a:t>
            </a:r>
          </a:p>
          <a:p>
            <a:pPr lvl="1" eaLnBrk="1" hangingPunct="1"/>
            <a:r>
              <a:rPr lang="en-US" dirty="0" smtClean="0"/>
              <a:t>Why shouldn't the change have been a surprise?</a:t>
            </a:r>
          </a:p>
        </p:txBody>
      </p:sp>
    </p:spTree>
    <p:extLst>
      <p:ext uri="{BB962C8B-B14F-4D97-AF65-F5344CB8AC3E}">
        <p14:creationId xmlns:p14="http://schemas.microsoft.com/office/powerpoint/2010/main" val="40728628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 for Rules that do not need Notice and Comment</a:t>
            </a:r>
            <a:endParaRPr lang="en-US" dirty="0"/>
          </a:p>
        </p:txBody>
      </p:sp>
      <p:sp>
        <p:nvSpPr>
          <p:cNvPr id="3" name="Content Placeholder 2"/>
          <p:cNvSpPr>
            <a:spLocks noGrp="1"/>
          </p:cNvSpPr>
          <p:nvPr>
            <p:ph idx="1"/>
          </p:nvPr>
        </p:nvSpPr>
        <p:spPr/>
        <p:txBody>
          <a:bodyPr/>
          <a:lstStyle/>
          <a:p>
            <a:r>
              <a:rPr lang="en-US" dirty="0" smtClean="0">
                <a:hlinkClick r:id="rId2"/>
              </a:rPr>
              <a:t>http://biotech.law.lsu.edu/Courses/study_aids/adlaw/552_update.HTM</a:t>
            </a:r>
            <a:endParaRPr lang="en-US" dirty="0" smtClean="0"/>
          </a:p>
          <a:p>
            <a:pPr lvl="1"/>
            <a:r>
              <a:rPr lang="en-US" dirty="0" smtClean="0"/>
              <a:t>See (D)</a:t>
            </a:r>
          </a:p>
          <a:p>
            <a:r>
              <a:rPr lang="en-US" dirty="0" smtClean="0"/>
              <a:t>What if the agency does not publish the document in the FR, but puts it on the Internet? (Which has become very common.)</a:t>
            </a:r>
          </a:p>
          <a:p>
            <a:pPr lvl="1"/>
            <a:r>
              <a:rPr lang="en-US" dirty="0" smtClean="0"/>
              <a:t>“Except </a:t>
            </a:r>
            <a:r>
              <a:rPr lang="en-US" dirty="0"/>
              <a:t>to the extent that a person has actual and timely notice of the terms </a:t>
            </a:r>
            <a:r>
              <a:rPr lang="en-US" dirty="0" smtClean="0"/>
              <a:t>thereof...”</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19</a:t>
            </a:fld>
            <a:endParaRPr lang="en-US"/>
          </a:p>
        </p:txBody>
      </p:sp>
    </p:spTree>
    <p:extLst>
      <p:ext uri="{BB962C8B-B14F-4D97-AF65-F5344CB8AC3E}">
        <p14:creationId xmlns:p14="http://schemas.microsoft.com/office/powerpoint/2010/main" val="1612054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75FD78A-99FA-4D24-911D-48EC2881EAD2}" type="slidenum">
              <a:rPr lang="en-US" smtClean="0"/>
              <a:pPr/>
              <a:t>2</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Procedural Rules</a:t>
            </a:r>
          </a:p>
        </p:txBody>
      </p:sp>
      <p:sp>
        <p:nvSpPr>
          <p:cNvPr id="29700" name="Rectangle 3"/>
          <p:cNvSpPr>
            <a:spLocks noGrp="1" noChangeArrowheads="1"/>
          </p:cNvSpPr>
          <p:nvPr>
            <p:ph type="body" idx="1"/>
          </p:nvPr>
        </p:nvSpPr>
        <p:spPr/>
        <p:txBody>
          <a:bodyPr/>
          <a:lstStyle/>
          <a:p>
            <a:pPr eaLnBrk="1" hangingPunct="1"/>
            <a:r>
              <a:rPr lang="en-US" sz="2800" dirty="0" smtClean="0"/>
              <a:t>Procedural rules are exempt from notice and comment</a:t>
            </a:r>
          </a:p>
          <a:p>
            <a:pPr lvl="1" eaLnBrk="1" hangingPunct="1"/>
            <a:r>
              <a:rPr lang="en-US" sz="2800" dirty="0" smtClean="0"/>
              <a:t>The form of an application for benefits is procedural</a:t>
            </a:r>
          </a:p>
          <a:p>
            <a:pPr lvl="1" eaLnBrk="1" hangingPunct="1"/>
            <a:r>
              <a:rPr lang="en-US" sz="2800" dirty="0" smtClean="0"/>
              <a:t>The facts that the claimant has to establish to get the benefits are substantive</a:t>
            </a:r>
          </a:p>
          <a:p>
            <a:pPr eaLnBrk="1" hangingPunct="1"/>
            <a:r>
              <a:rPr lang="en-US" sz="2800" dirty="0" smtClean="0"/>
              <a:t>A procedural rule can become substantive if the change in procedure has a substantial impact on the regulated parties.</a:t>
            </a:r>
          </a:p>
        </p:txBody>
      </p:sp>
    </p:spTree>
    <p:extLst>
      <p:ext uri="{BB962C8B-B14F-4D97-AF65-F5344CB8AC3E}">
        <p14:creationId xmlns:p14="http://schemas.microsoft.com/office/powerpoint/2010/main" val="3620247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AE9FB2C-36F8-4FA0-BFD4-580A7B826AAE}" type="slidenum">
              <a:rPr lang="en-US" smtClean="0"/>
              <a:pPr/>
              <a:t>20</a:t>
            </a:fld>
            <a:endParaRPr lang="en-US" smtClean="0"/>
          </a:p>
        </p:txBody>
      </p:sp>
      <p:sp>
        <p:nvSpPr>
          <p:cNvPr id="38915" name="Rectangle 2"/>
          <p:cNvSpPr>
            <a:spLocks noGrp="1" noChangeArrowheads="1"/>
          </p:cNvSpPr>
          <p:nvPr>
            <p:ph type="title"/>
          </p:nvPr>
        </p:nvSpPr>
        <p:spPr/>
        <p:txBody>
          <a:bodyPr/>
          <a:lstStyle/>
          <a:p>
            <a:pPr eaLnBrk="1" hangingPunct="1"/>
            <a:r>
              <a:rPr lang="en-US" dirty="0" smtClean="0"/>
              <a:t>What about Technical Information Underlying the Rule? (not in book)</a:t>
            </a:r>
          </a:p>
        </p:txBody>
      </p:sp>
      <p:sp>
        <p:nvSpPr>
          <p:cNvPr id="38916" name="Rectangle 3"/>
          <p:cNvSpPr>
            <a:spLocks noGrp="1" noChangeArrowheads="1"/>
          </p:cNvSpPr>
          <p:nvPr>
            <p:ph type="body" idx="1"/>
          </p:nvPr>
        </p:nvSpPr>
        <p:spPr/>
        <p:txBody>
          <a:bodyPr/>
          <a:lstStyle/>
          <a:p>
            <a:pPr eaLnBrk="1" hangingPunct="1">
              <a:lnSpc>
                <a:spcPct val="90000"/>
              </a:lnSpc>
            </a:pPr>
            <a:r>
              <a:rPr lang="en-US" sz="2800" i="1" dirty="0" smtClean="0"/>
              <a:t>Portland Cement v. Ruckelshaus</a:t>
            </a:r>
            <a:r>
              <a:rPr lang="en-US" sz="2800" dirty="0" smtClean="0"/>
              <a:t>, 486 F2d 375 (1973)</a:t>
            </a:r>
          </a:p>
          <a:p>
            <a:pPr lvl="1" eaLnBrk="1" hangingPunct="1">
              <a:lnSpc>
                <a:spcPct val="90000"/>
              </a:lnSpc>
            </a:pPr>
            <a:r>
              <a:rPr lang="en-US" sz="2800" dirty="0" smtClean="0"/>
              <a:t>The agency must disclose the factual basis for the proposed rule, if it relied on scientific studies or other collections of information </a:t>
            </a:r>
          </a:p>
          <a:p>
            <a:pPr eaLnBrk="1" hangingPunct="1">
              <a:lnSpc>
                <a:spcPct val="90000"/>
              </a:lnSpc>
            </a:pPr>
            <a:r>
              <a:rPr lang="en-US" sz="2800" i="1" dirty="0" smtClean="0"/>
              <a:t>Connecticut Light and Power v. NRC</a:t>
            </a:r>
            <a:r>
              <a:rPr lang="en-US" sz="2800" dirty="0" smtClean="0"/>
              <a:t>, 673 F2d 525 (1982)?</a:t>
            </a:r>
          </a:p>
          <a:p>
            <a:pPr lvl="1" eaLnBrk="1" hangingPunct="1">
              <a:lnSpc>
                <a:spcPct val="90000"/>
              </a:lnSpc>
            </a:pPr>
            <a:r>
              <a:rPr lang="en-US" sz="2800" dirty="0" smtClean="0"/>
              <a:t>The agency cannot  hide technical information.</a:t>
            </a:r>
          </a:p>
          <a:p>
            <a:pPr eaLnBrk="1" hangingPunct="1">
              <a:lnSpc>
                <a:spcPct val="90000"/>
              </a:lnSpc>
            </a:pPr>
            <a:r>
              <a:rPr lang="en-US" sz="2800" dirty="0" smtClean="0"/>
              <a:t>Why is this a big deal in environmental regs?</a:t>
            </a:r>
          </a:p>
          <a:p>
            <a:pPr eaLnBrk="1" hangingPunct="1">
              <a:lnSpc>
                <a:spcPct val="90000"/>
              </a:lnSpc>
            </a:pPr>
            <a:r>
              <a:rPr lang="en-US" sz="2800" dirty="0" smtClean="0"/>
              <a:t>What are the potential downsides of this policy?</a:t>
            </a:r>
          </a:p>
        </p:txBody>
      </p:sp>
    </p:spTree>
    <p:extLst>
      <p:ext uri="{BB962C8B-B14F-4D97-AF65-F5344CB8AC3E}">
        <p14:creationId xmlns:p14="http://schemas.microsoft.com/office/powerpoint/2010/main" val="38502809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ctrTitle"/>
          </p:nvPr>
        </p:nvSpPr>
        <p:spPr/>
        <p:txBody>
          <a:bodyPr/>
          <a:lstStyle/>
          <a:p>
            <a:pPr eaLnBrk="1" hangingPunct="1"/>
            <a:r>
              <a:rPr lang="en-US" dirty="0" smtClean="0"/>
              <a:t>Additions to the Published Record</a:t>
            </a:r>
          </a:p>
        </p:txBody>
      </p:sp>
      <p:sp>
        <p:nvSpPr>
          <p:cNvPr id="2" name="Subtitle 1"/>
          <p:cNvSpPr>
            <a:spLocks noGrp="1"/>
          </p:cNvSpPr>
          <p:nvPr>
            <p:ph type="subTitle" idx="1"/>
          </p:nvPr>
        </p:nvSpPr>
        <p:spPr/>
        <p:txBody>
          <a:bodyPr/>
          <a:lstStyle/>
          <a:p>
            <a:r>
              <a:rPr lang="en-US" dirty="0"/>
              <a:t>(not in book)</a:t>
            </a:r>
          </a:p>
        </p:txBody>
      </p:sp>
      <p:sp>
        <p:nvSpPr>
          <p:cNvPr id="409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46CA8E4-6A44-47B9-B474-8503F6714280}" type="slidenum">
              <a:rPr lang="en-US" smtClean="0"/>
              <a:pPr/>
              <a:t>21</a:t>
            </a:fld>
            <a:endParaRPr lang="en-US" smtClean="0"/>
          </a:p>
        </p:txBody>
      </p:sp>
    </p:spTree>
    <p:extLst>
      <p:ext uri="{BB962C8B-B14F-4D97-AF65-F5344CB8AC3E}">
        <p14:creationId xmlns:p14="http://schemas.microsoft.com/office/powerpoint/2010/main" val="36177221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lnSpc>
                <a:spcPct val="80000"/>
              </a:lnSpc>
            </a:pPr>
            <a:r>
              <a:rPr lang="en-US" i="1" dirty="0" err="1" smtClean="0"/>
              <a:t>Rybachek</a:t>
            </a:r>
            <a:r>
              <a:rPr lang="en-US" i="1" dirty="0" smtClean="0"/>
              <a:t> v EPA</a:t>
            </a:r>
            <a:r>
              <a:rPr lang="en-US" dirty="0" smtClean="0"/>
              <a:t>, 904 F.2d 1276 (1990)</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Gold mining under the CWA.</a:t>
            </a:r>
          </a:p>
          <a:p>
            <a:pPr lvl="1"/>
            <a:r>
              <a:rPr lang="en-US" dirty="0"/>
              <a:t>In a dubious reincarnation of the 1890's world of Yukon poet Robert Service, we deal here a century later with “strange things done in the midnight sun by the men who moil for gold</a:t>
            </a:r>
            <a:r>
              <a:rPr lang="en-US" dirty="0" smtClean="0"/>
              <a:t>.”, quoting </a:t>
            </a:r>
            <a:r>
              <a:rPr lang="en-US" b="0" i="1" dirty="0"/>
              <a:t>The Cremation of Sam McGee</a:t>
            </a:r>
            <a:endParaRPr lang="en-US" dirty="0" smtClean="0"/>
          </a:p>
          <a:p>
            <a:pPr lvl="0" eaLnBrk="1" hangingPunct="1">
              <a:lnSpc>
                <a:spcPct val="80000"/>
              </a:lnSpc>
            </a:pPr>
            <a:r>
              <a:rPr lang="en-US" dirty="0" smtClean="0"/>
              <a:t>EPA added 6000 pages of supporting info when responding to comments</a:t>
            </a:r>
          </a:p>
          <a:p>
            <a:pPr lvl="0" eaLnBrk="1" hangingPunct="1">
              <a:lnSpc>
                <a:spcPct val="80000"/>
              </a:lnSpc>
            </a:pPr>
            <a:r>
              <a:rPr lang="en-US" dirty="0" smtClean="0"/>
              <a:t>The agency may supplement the rulemaking record in response to comments asking for explanation</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22</a:t>
            </a:fld>
            <a:endParaRPr lang="en-US"/>
          </a:p>
        </p:txBody>
      </p:sp>
    </p:spTree>
    <p:extLst>
      <p:ext uri="{BB962C8B-B14F-4D97-AF65-F5344CB8AC3E}">
        <p14:creationId xmlns:p14="http://schemas.microsoft.com/office/powerpoint/2010/main" val="27222056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lnSpc>
                <a:spcPct val="80000"/>
              </a:lnSpc>
            </a:pPr>
            <a:r>
              <a:rPr lang="en-US" i="1" dirty="0" smtClean="0"/>
              <a:t>Idaho Farm Bureau Federation v. Babbitt</a:t>
            </a:r>
            <a:r>
              <a:rPr lang="en-US" dirty="0" smtClean="0"/>
              <a:t>, 58 F.3d 1392 (9th Cir. 1995)</a:t>
            </a:r>
            <a:endParaRPr lang="en-US" dirty="0"/>
          </a:p>
        </p:txBody>
      </p:sp>
      <p:sp>
        <p:nvSpPr>
          <p:cNvPr id="3" name="Content Placeholder 2"/>
          <p:cNvSpPr>
            <a:spLocks noGrp="1"/>
          </p:cNvSpPr>
          <p:nvPr>
            <p:ph idx="1"/>
          </p:nvPr>
        </p:nvSpPr>
        <p:spPr/>
        <p:txBody>
          <a:bodyPr/>
          <a:lstStyle/>
          <a:p>
            <a:pPr lvl="0"/>
            <a:r>
              <a:rPr lang="en-US" dirty="0" smtClean="0"/>
              <a:t>Endangered Species Act listing.</a:t>
            </a:r>
          </a:p>
          <a:p>
            <a:pPr lvl="0" eaLnBrk="1" hangingPunct="1">
              <a:lnSpc>
                <a:spcPct val="80000"/>
              </a:lnSpc>
            </a:pPr>
            <a:r>
              <a:rPr lang="en-US" dirty="0" smtClean="0"/>
              <a:t>Agency added a report to the record, then relied on it in the final rule.</a:t>
            </a:r>
          </a:p>
          <a:p>
            <a:pPr lvl="0" eaLnBrk="1" hangingPunct="1">
              <a:lnSpc>
                <a:spcPct val="80000"/>
              </a:lnSpc>
            </a:pPr>
            <a:r>
              <a:rPr lang="en-US" dirty="0" smtClean="0"/>
              <a:t>The agency may not add new material and then rely on it without given an opportunity to comment on it.</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23</a:t>
            </a:fld>
            <a:endParaRPr lang="en-US"/>
          </a:p>
        </p:txBody>
      </p:sp>
    </p:spTree>
    <p:extLst>
      <p:ext uri="{BB962C8B-B14F-4D97-AF65-F5344CB8AC3E}">
        <p14:creationId xmlns:p14="http://schemas.microsoft.com/office/powerpoint/2010/main" val="11106138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7B4316-7A28-48DD-BF0F-5401EEA1E50F}" type="slidenum">
              <a:rPr lang="en-US" smtClean="0"/>
              <a:pPr/>
              <a:t>24</a:t>
            </a:fld>
            <a:endParaRPr lang="en-US" smtClean="0"/>
          </a:p>
        </p:txBody>
      </p:sp>
      <p:sp>
        <p:nvSpPr>
          <p:cNvPr id="41987" name="Rectangle 2"/>
          <p:cNvSpPr>
            <a:spLocks noGrp="1" noChangeArrowheads="1"/>
          </p:cNvSpPr>
          <p:nvPr>
            <p:ph type="title"/>
          </p:nvPr>
        </p:nvSpPr>
        <p:spPr/>
        <p:txBody>
          <a:bodyPr/>
          <a:lstStyle/>
          <a:p>
            <a:pPr eaLnBrk="1" hangingPunct="1"/>
            <a:r>
              <a:rPr lang="en-US" dirty="0" smtClean="0"/>
              <a:t>Negotiated Rulemaking </a:t>
            </a:r>
          </a:p>
        </p:txBody>
      </p:sp>
      <p:sp>
        <p:nvSpPr>
          <p:cNvPr id="41988" name="Rectangle 3"/>
          <p:cNvSpPr>
            <a:spLocks noGrp="1" noChangeArrowheads="1"/>
          </p:cNvSpPr>
          <p:nvPr>
            <p:ph type="body" idx="1"/>
          </p:nvPr>
        </p:nvSpPr>
        <p:spPr/>
        <p:txBody>
          <a:bodyPr/>
          <a:lstStyle/>
          <a:p>
            <a:pPr eaLnBrk="1" hangingPunct="1"/>
            <a:r>
              <a:rPr lang="en-US" dirty="0" smtClean="0"/>
              <a:t>What is this?</a:t>
            </a:r>
          </a:p>
          <a:p>
            <a:pPr eaLnBrk="1" hangingPunct="1"/>
            <a:r>
              <a:rPr lang="en-US" dirty="0" smtClean="0"/>
              <a:t>Why is often used in environmental rulemaking?</a:t>
            </a:r>
          </a:p>
          <a:p>
            <a:pPr eaLnBrk="1" hangingPunct="1"/>
            <a:r>
              <a:rPr lang="en-US" dirty="0" smtClean="0"/>
              <a:t>What are the advantages?</a:t>
            </a:r>
          </a:p>
          <a:p>
            <a:pPr eaLnBrk="1" hangingPunct="1"/>
            <a:r>
              <a:rPr lang="en-US" dirty="0" smtClean="0"/>
              <a:t>What are the public participation issues?</a:t>
            </a:r>
          </a:p>
          <a:p>
            <a:pPr eaLnBrk="1" hangingPunct="1"/>
            <a:r>
              <a:rPr lang="en-US" dirty="0" smtClean="0"/>
              <a:t>Assume you are regulating wood stoves</a:t>
            </a:r>
          </a:p>
          <a:p>
            <a:pPr lvl="1" eaLnBrk="1" hangingPunct="1"/>
            <a:r>
              <a:rPr lang="en-US" dirty="0" smtClean="0"/>
              <a:t>Which groups are most likely to be able to participate?</a:t>
            </a:r>
          </a:p>
        </p:txBody>
      </p:sp>
    </p:spTree>
    <p:extLst>
      <p:ext uri="{BB962C8B-B14F-4D97-AF65-F5344CB8AC3E}">
        <p14:creationId xmlns:p14="http://schemas.microsoft.com/office/powerpoint/2010/main" val="13635482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dirty="0" smtClean="0"/>
              <a:t>Ex Parte Communications in Litigation</a:t>
            </a:r>
          </a:p>
        </p:txBody>
      </p:sp>
      <p:sp>
        <p:nvSpPr>
          <p:cNvPr id="2" name="Content Placeholder 1"/>
          <p:cNvSpPr>
            <a:spLocks noGrp="1"/>
          </p:cNvSpPr>
          <p:nvPr>
            <p:ph idx="1"/>
          </p:nvPr>
        </p:nvSpPr>
        <p:spPr/>
        <p:txBody>
          <a:bodyPr/>
          <a:lstStyle/>
          <a:p>
            <a:r>
              <a:rPr lang="en-US" dirty="0" smtClean="0"/>
              <a:t>What is an ex</a:t>
            </a:r>
            <a:r>
              <a:rPr lang="en-US" baseline="0" dirty="0" smtClean="0"/>
              <a:t> parte communication in litigation?</a:t>
            </a:r>
          </a:p>
          <a:p>
            <a:r>
              <a:rPr lang="en-US" baseline="0" dirty="0" smtClean="0"/>
              <a:t>Why do we ban them in litigation?</a:t>
            </a:r>
          </a:p>
          <a:p>
            <a:r>
              <a:rPr lang="en-US" dirty="0" smtClean="0"/>
              <a:t>If a party in a lawsuit wants to talk to the judge, how are ex parte contacts avoided?</a:t>
            </a:r>
            <a:endParaRPr lang="en-US" dirty="0"/>
          </a:p>
        </p:txBody>
      </p:sp>
    </p:spTree>
    <p:extLst>
      <p:ext uri="{BB962C8B-B14F-4D97-AF65-F5344CB8AC3E}">
        <p14:creationId xmlns:p14="http://schemas.microsoft.com/office/powerpoint/2010/main" val="28967211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7862F87-DDF0-4920-8EE6-EFAE5959DFC7}" type="slidenum">
              <a:rPr lang="en-US" smtClean="0"/>
              <a:pPr/>
              <a:t>26</a:t>
            </a:fld>
            <a:endParaRPr lang="en-US" smtClean="0"/>
          </a:p>
        </p:txBody>
      </p:sp>
      <p:sp>
        <p:nvSpPr>
          <p:cNvPr id="44035" name="Rectangle 2"/>
          <p:cNvSpPr>
            <a:spLocks noGrp="1" noChangeArrowheads="1"/>
          </p:cNvSpPr>
          <p:nvPr>
            <p:ph type="title"/>
          </p:nvPr>
        </p:nvSpPr>
        <p:spPr/>
        <p:txBody>
          <a:bodyPr/>
          <a:lstStyle/>
          <a:p>
            <a:pPr eaLnBrk="1" hangingPunct="1"/>
            <a:r>
              <a:rPr lang="en-US" dirty="0"/>
              <a:t>Ex Parte </a:t>
            </a:r>
            <a:r>
              <a:rPr lang="en-US" dirty="0" smtClean="0"/>
              <a:t>Communications in Rulemaking</a:t>
            </a:r>
          </a:p>
        </p:txBody>
      </p:sp>
      <p:sp>
        <p:nvSpPr>
          <p:cNvPr id="44036" name="Rectangle 3"/>
          <p:cNvSpPr>
            <a:spLocks noGrp="1" noChangeArrowheads="1"/>
          </p:cNvSpPr>
          <p:nvPr>
            <p:ph type="body" idx="1"/>
          </p:nvPr>
        </p:nvSpPr>
        <p:spPr/>
        <p:txBody>
          <a:bodyPr>
            <a:normAutofit lnSpcReduction="10000"/>
          </a:bodyPr>
          <a:lstStyle/>
          <a:p>
            <a:pPr eaLnBrk="1" hangingPunct="1"/>
            <a:r>
              <a:rPr lang="en-US" dirty="0" smtClean="0"/>
              <a:t>How does the notice provision in rulemaking change the issues in ex parte communications?</a:t>
            </a:r>
          </a:p>
          <a:p>
            <a:pPr eaLnBrk="1" hangingPunct="1"/>
            <a:r>
              <a:rPr lang="en-US" dirty="0" smtClean="0"/>
              <a:t>Why aren’t ex parte communications before the promulgation of the rule a problem?</a:t>
            </a:r>
          </a:p>
          <a:p>
            <a:pPr eaLnBrk="1" hangingPunct="1"/>
            <a:r>
              <a:rPr lang="en-US" dirty="0" smtClean="0"/>
              <a:t>When could ex parte communications be an issue?</a:t>
            </a:r>
          </a:p>
          <a:p>
            <a:pPr lvl="1" eaLnBrk="1" hangingPunct="1"/>
            <a:r>
              <a:rPr lang="en-US" dirty="0" smtClean="0"/>
              <a:t>How can you cure this?</a:t>
            </a:r>
          </a:p>
          <a:p>
            <a:pPr lvl="1" eaLnBrk="1" hangingPunct="1"/>
            <a:r>
              <a:rPr lang="en-US" dirty="0" smtClean="0"/>
              <a:t>The key is whether the published record supports the rule.</a:t>
            </a:r>
          </a:p>
        </p:txBody>
      </p:sp>
    </p:spTree>
    <p:extLst>
      <p:ext uri="{BB962C8B-B14F-4D97-AF65-F5344CB8AC3E}">
        <p14:creationId xmlns:p14="http://schemas.microsoft.com/office/powerpoint/2010/main" val="10232177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r>
              <a:rPr lang="en-US" i="1" dirty="0" smtClean="0"/>
              <a:t>Sangamon Valley Television Corp. v. U. S.</a:t>
            </a:r>
            <a:r>
              <a:rPr lang="en-US" dirty="0" smtClean="0"/>
              <a:t>, 269 F.2d 221 (D.C. Cir. 1959)</a:t>
            </a:r>
            <a:endParaRPr lang="en-US" dirty="0"/>
          </a:p>
        </p:txBody>
      </p:sp>
      <p:sp>
        <p:nvSpPr>
          <p:cNvPr id="3" name="Content Placeholder 2"/>
          <p:cNvSpPr>
            <a:spLocks noGrp="1"/>
          </p:cNvSpPr>
          <p:nvPr>
            <p:ph idx="1"/>
          </p:nvPr>
        </p:nvSpPr>
        <p:spPr/>
        <p:txBody>
          <a:bodyPr/>
          <a:lstStyle/>
          <a:p>
            <a:r>
              <a:rPr lang="en-US" dirty="0" smtClean="0"/>
              <a:t>This is an old case.</a:t>
            </a:r>
          </a:p>
          <a:p>
            <a:r>
              <a:rPr lang="en-US" dirty="0" smtClean="0"/>
              <a:t>While it is a rulemaking on allocation of the electronic magnetic spectrum, it really resembles an old ratemaking because it involves a very small number of identified parties. It might better be seen as an adjudication.</a:t>
            </a:r>
          </a:p>
          <a:p>
            <a:r>
              <a:rPr lang="en-US" dirty="0" smtClean="0"/>
              <a:t>There were ex parte contacts, which were not on the record, and the court found this a problem.</a:t>
            </a:r>
          </a:p>
          <a:p>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27</a:t>
            </a:fld>
            <a:endParaRPr lang="en-US"/>
          </a:p>
        </p:txBody>
      </p:sp>
    </p:spTree>
    <p:extLst>
      <p:ext uri="{BB962C8B-B14F-4D97-AF65-F5344CB8AC3E}">
        <p14:creationId xmlns:p14="http://schemas.microsoft.com/office/powerpoint/2010/main" val="41515964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A1915F-A512-4FC1-9CD8-2EC2459CA143}" type="slidenum">
              <a:rPr lang="en-US" smtClean="0"/>
              <a:pPr/>
              <a:t>28</a:t>
            </a:fld>
            <a:endParaRPr lang="en-US" smtClean="0"/>
          </a:p>
        </p:txBody>
      </p:sp>
      <p:sp>
        <p:nvSpPr>
          <p:cNvPr id="45059" name="Rectangle 2"/>
          <p:cNvSpPr>
            <a:spLocks noGrp="1" noChangeArrowheads="1"/>
          </p:cNvSpPr>
          <p:nvPr>
            <p:ph type="title"/>
          </p:nvPr>
        </p:nvSpPr>
        <p:spPr/>
        <p:txBody>
          <a:bodyPr/>
          <a:lstStyle/>
          <a:p>
            <a:pPr eaLnBrk="1" hangingPunct="1"/>
            <a:r>
              <a:rPr lang="en-US" dirty="0" smtClean="0"/>
              <a:t>Bias and Prejudice</a:t>
            </a:r>
          </a:p>
        </p:txBody>
      </p:sp>
      <p:sp>
        <p:nvSpPr>
          <p:cNvPr id="45060" name="Rectangle 3"/>
          <p:cNvSpPr>
            <a:spLocks noGrp="1" noChangeArrowheads="1"/>
          </p:cNvSpPr>
          <p:nvPr>
            <p:ph type="body" idx="1"/>
          </p:nvPr>
        </p:nvSpPr>
        <p:spPr/>
        <p:txBody>
          <a:bodyPr/>
          <a:lstStyle/>
          <a:p>
            <a:pPr eaLnBrk="1" hangingPunct="1"/>
            <a:r>
              <a:rPr lang="en-US" dirty="0" smtClean="0"/>
              <a:t>Why do we worry about bias and prejudice in litigation?</a:t>
            </a:r>
          </a:p>
          <a:p>
            <a:pPr eaLnBrk="1" hangingPunct="1"/>
            <a:r>
              <a:rPr lang="en-US" dirty="0" smtClean="0"/>
              <a:t>What do we do to avoid biased/prejudiced judges?</a:t>
            </a:r>
          </a:p>
          <a:p>
            <a:pPr lvl="1" eaLnBrk="1" hangingPunct="1"/>
            <a:r>
              <a:rPr lang="en-US" dirty="0" smtClean="0"/>
              <a:t>Why is this a special problem with elected judges?</a:t>
            </a:r>
          </a:p>
          <a:p>
            <a:pPr eaLnBrk="1" hangingPunct="1"/>
            <a:r>
              <a:rPr lang="en-US" dirty="0" smtClean="0"/>
              <a:t>When is recusal necessary?</a:t>
            </a:r>
          </a:p>
          <a:p>
            <a:pPr eaLnBrk="1" hangingPunct="1"/>
            <a:r>
              <a:rPr lang="en-US" dirty="0" smtClean="0"/>
              <a:t>What about on the United States Supreme Court? </a:t>
            </a:r>
          </a:p>
        </p:txBody>
      </p:sp>
    </p:spTree>
    <p:extLst>
      <p:ext uri="{BB962C8B-B14F-4D97-AF65-F5344CB8AC3E}">
        <p14:creationId xmlns:p14="http://schemas.microsoft.com/office/powerpoint/2010/main" val="14820531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6FDF45-C92D-481B-9916-C3D54D6F6C0A}" type="slidenum">
              <a:rPr lang="en-US" smtClean="0"/>
              <a:pPr/>
              <a:t>29</a:t>
            </a:fld>
            <a:endParaRPr lang="en-US" smtClean="0"/>
          </a:p>
        </p:txBody>
      </p:sp>
      <p:sp>
        <p:nvSpPr>
          <p:cNvPr id="46083" name="Rectangle 2"/>
          <p:cNvSpPr>
            <a:spLocks noGrp="1" noChangeArrowheads="1"/>
          </p:cNvSpPr>
          <p:nvPr>
            <p:ph type="title"/>
          </p:nvPr>
        </p:nvSpPr>
        <p:spPr/>
        <p:txBody>
          <a:bodyPr/>
          <a:lstStyle/>
          <a:p>
            <a:pPr eaLnBrk="1" hangingPunct="1"/>
            <a:r>
              <a:rPr lang="en-US" i="1" dirty="0" smtClean="0"/>
              <a:t>Association of National Advertisers , Inc. v. FTC</a:t>
            </a:r>
            <a:r>
              <a:rPr lang="en-US" dirty="0" smtClean="0"/>
              <a:t>, </a:t>
            </a:r>
            <a:r>
              <a:rPr lang="es-ES" dirty="0"/>
              <a:t>627 F.2d 1151 (D.C. Cir. 1979</a:t>
            </a:r>
            <a:r>
              <a:rPr lang="es-ES" dirty="0" smtClean="0"/>
              <a:t>)</a:t>
            </a:r>
            <a:endParaRPr lang="en-US" dirty="0" smtClean="0"/>
          </a:p>
        </p:txBody>
      </p:sp>
      <p:sp>
        <p:nvSpPr>
          <p:cNvPr id="46084" name="Rectangle 3"/>
          <p:cNvSpPr>
            <a:spLocks noGrp="1" noChangeArrowheads="1"/>
          </p:cNvSpPr>
          <p:nvPr>
            <p:ph type="body" idx="1"/>
          </p:nvPr>
        </p:nvSpPr>
        <p:spPr/>
        <p:txBody>
          <a:bodyPr/>
          <a:lstStyle/>
          <a:p>
            <a:pPr eaLnBrk="1" hangingPunct="1">
              <a:lnSpc>
                <a:spcPct val="90000"/>
              </a:lnSpc>
            </a:pPr>
            <a:r>
              <a:rPr lang="en-US" sz="2800" dirty="0" smtClean="0"/>
              <a:t>FTC is adopting rules on TV advertising directed at children.</a:t>
            </a:r>
          </a:p>
          <a:p>
            <a:pPr lvl="1" eaLnBrk="1" hangingPunct="1">
              <a:lnSpc>
                <a:spcPct val="90000"/>
              </a:lnSpc>
            </a:pPr>
            <a:r>
              <a:rPr lang="en-US" sz="2800" dirty="0" smtClean="0"/>
              <a:t>Chairman has written and spoken at length on the evils of TV ads aimed at children</a:t>
            </a:r>
          </a:p>
          <a:p>
            <a:pPr lvl="1" eaLnBrk="1" hangingPunct="1">
              <a:lnSpc>
                <a:spcPct val="90000"/>
              </a:lnSpc>
            </a:pPr>
            <a:r>
              <a:rPr lang="en-US" sz="2800" dirty="0" smtClean="0"/>
              <a:t>Plaintiffs seek to disqualify him because of bias</a:t>
            </a:r>
          </a:p>
          <a:p>
            <a:pPr eaLnBrk="1" hangingPunct="1">
              <a:lnSpc>
                <a:spcPct val="90000"/>
              </a:lnSpc>
            </a:pPr>
            <a:r>
              <a:rPr lang="en-US" sz="2800" dirty="0" smtClean="0"/>
              <a:t>Court held that plaintiffs must show clear and convincing evidence that he has an unalterably closed mind on matters critical to the rulemaking</a:t>
            </a:r>
          </a:p>
          <a:p>
            <a:pPr eaLnBrk="1" hangingPunct="1">
              <a:lnSpc>
                <a:spcPct val="90000"/>
              </a:lnSpc>
            </a:pPr>
            <a:r>
              <a:rPr lang="en-US" sz="2800" dirty="0" smtClean="0"/>
              <a:t>No rulemaking has ever been overturned on the basis that a decisionmaker was unlawfully prejudiced. </a:t>
            </a:r>
          </a:p>
        </p:txBody>
      </p:sp>
    </p:spTree>
    <p:extLst>
      <p:ext uri="{BB962C8B-B14F-4D97-AF65-F5344CB8AC3E}">
        <p14:creationId xmlns:p14="http://schemas.microsoft.com/office/powerpoint/2010/main" val="2464578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Impact</a:t>
            </a:r>
            <a:r>
              <a:rPr lang="en-US" baseline="0" dirty="0" smtClean="0"/>
              <a:t> Test for Procedural Rules</a:t>
            </a:r>
            <a:endParaRPr lang="en-US" dirty="0"/>
          </a:p>
        </p:txBody>
      </p:sp>
      <p:sp>
        <p:nvSpPr>
          <p:cNvPr id="3" name="Content Placeholder 2"/>
          <p:cNvSpPr>
            <a:spLocks noGrp="1"/>
          </p:cNvSpPr>
          <p:nvPr>
            <p:ph idx="1"/>
          </p:nvPr>
        </p:nvSpPr>
        <p:spPr/>
        <p:txBody>
          <a:bodyPr>
            <a:normAutofit fontScale="92500"/>
          </a:bodyPr>
          <a:lstStyle/>
          <a:p>
            <a:r>
              <a:rPr lang="en-US" dirty="0"/>
              <a:t>The Department of Health and Human Services changed the method by which home health providers could obtain reimbursement for expenses under the Medicare Program. In particular it required that they submit their requests in a new format and to regional intermediaries, rather than to HHS directly</a:t>
            </a:r>
            <a:r>
              <a:rPr lang="en-US" dirty="0" smtClean="0"/>
              <a:t>.</a:t>
            </a:r>
          </a:p>
          <a:p>
            <a:r>
              <a:rPr lang="en-US" dirty="0" smtClean="0"/>
              <a:t>How did plaintiffs argue that this was a legislative rule, rather than a procedural rule?</a:t>
            </a:r>
          </a:p>
          <a:p>
            <a:pPr lvl="1"/>
            <a:r>
              <a:rPr lang="en-US" dirty="0" smtClean="0"/>
              <a:t>What is the impact on them of the change?</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3</a:t>
            </a:fld>
            <a:endParaRPr lang="en-US"/>
          </a:p>
        </p:txBody>
      </p:sp>
    </p:spTree>
    <p:extLst>
      <p:ext uri="{BB962C8B-B14F-4D97-AF65-F5344CB8AC3E}">
        <p14:creationId xmlns:p14="http://schemas.microsoft.com/office/powerpoint/2010/main" val="10269025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ADC6A9F-F299-4F8E-A5CB-BFAF1645FF05}" type="slidenum">
              <a:rPr lang="en-US" smtClean="0"/>
              <a:pPr/>
              <a:t>30</a:t>
            </a:fld>
            <a:endParaRPr lang="en-US" smtClean="0"/>
          </a:p>
        </p:txBody>
      </p:sp>
      <p:sp>
        <p:nvSpPr>
          <p:cNvPr id="47107" name="Rectangle 2"/>
          <p:cNvSpPr>
            <a:spLocks noGrp="1" noChangeArrowheads="1"/>
          </p:cNvSpPr>
          <p:nvPr>
            <p:ph type="title"/>
          </p:nvPr>
        </p:nvSpPr>
        <p:spPr/>
        <p:txBody>
          <a:bodyPr/>
          <a:lstStyle/>
          <a:p>
            <a:pPr eaLnBrk="1" hangingPunct="1"/>
            <a:r>
              <a:rPr lang="en-US" i="1" dirty="0" smtClean="0"/>
              <a:t>DC Federation of Civic Associations v. Volpe</a:t>
            </a:r>
            <a:r>
              <a:rPr lang="en-US" dirty="0" smtClean="0"/>
              <a:t>, 459 F.2d 1231 (D.C. Cir. 1971) </a:t>
            </a:r>
          </a:p>
        </p:txBody>
      </p:sp>
      <p:sp>
        <p:nvSpPr>
          <p:cNvPr id="47108" name="Rectangle 3"/>
          <p:cNvSpPr>
            <a:spLocks noGrp="1" noChangeArrowheads="1"/>
          </p:cNvSpPr>
          <p:nvPr>
            <p:ph type="body" idx="1"/>
          </p:nvPr>
        </p:nvSpPr>
        <p:spPr>
          <a:xfrm>
            <a:off x="304800" y="2057400"/>
            <a:ext cx="8382000" cy="4572000"/>
          </a:xfrm>
        </p:spPr>
        <p:txBody>
          <a:bodyPr/>
          <a:lstStyle/>
          <a:p>
            <a:pPr eaLnBrk="1" hangingPunct="1">
              <a:lnSpc>
                <a:spcPct val="90000"/>
              </a:lnSpc>
            </a:pPr>
            <a:r>
              <a:rPr lang="en-US" sz="2400" dirty="0" smtClean="0"/>
              <a:t>(not a rulemaking)</a:t>
            </a:r>
          </a:p>
          <a:p>
            <a:pPr eaLnBrk="1" hangingPunct="1">
              <a:lnSpc>
                <a:spcPct val="90000"/>
              </a:lnSpc>
            </a:pPr>
            <a:r>
              <a:rPr lang="en-US" sz="2400" dirty="0" smtClean="0"/>
              <a:t>Congress pressures DOT to build a bridge in DC.</a:t>
            </a:r>
          </a:p>
          <a:p>
            <a:pPr lvl="1" eaLnBrk="1" hangingPunct="1">
              <a:lnSpc>
                <a:spcPct val="90000"/>
              </a:lnSpc>
            </a:pPr>
            <a:r>
              <a:rPr lang="en-US" sz="2400" dirty="0" smtClean="0"/>
              <a:t>Plaintiffs claim that the Secretary gave into the pressure.</a:t>
            </a:r>
          </a:p>
          <a:p>
            <a:pPr eaLnBrk="1" hangingPunct="1">
              <a:lnSpc>
                <a:spcPct val="90000"/>
              </a:lnSpc>
            </a:pPr>
            <a:r>
              <a:rPr lang="en-US" sz="2400" dirty="0" smtClean="0"/>
              <a:t>The Volpe test</a:t>
            </a:r>
          </a:p>
          <a:p>
            <a:pPr lvl="1" eaLnBrk="1" hangingPunct="1">
              <a:lnSpc>
                <a:spcPct val="90000"/>
              </a:lnSpc>
            </a:pPr>
            <a:r>
              <a:rPr lang="en-US" sz="2400" dirty="0" smtClean="0"/>
              <a:t>1) was there specific pressure on the agency to consider improper factors?</a:t>
            </a:r>
          </a:p>
          <a:p>
            <a:pPr lvl="1" eaLnBrk="1" hangingPunct="1">
              <a:lnSpc>
                <a:spcPct val="90000"/>
              </a:lnSpc>
            </a:pPr>
            <a:r>
              <a:rPr lang="en-US" sz="2400" dirty="0" smtClean="0"/>
              <a:t>2) did the agency in fact change its mind because of these considerations?</a:t>
            </a:r>
          </a:p>
          <a:p>
            <a:pPr eaLnBrk="1" hangingPunct="1">
              <a:lnSpc>
                <a:spcPct val="90000"/>
              </a:lnSpc>
            </a:pPr>
            <a:r>
              <a:rPr lang="en-US" sz="2400" dirty="0" smtClean="0"/>
              <a:t>How can the agency defend itself from a Volpe attack?</a:t>
            </a:r>
          </a:p>
          <a:p>
            <a:pPr lvl="1" eaLnBrk="1" hangingPunct="1">
              <a:lnSpc>
                <a:spcPct val="90000"/>
              </a:lnSpc>
            </a:pPr>
            <a:r>
              <a:rPr lang="en-US" sz="2400" dirty="0" smtClean="0"/>
              <a:t>After </a:t>
            </a:r>
            <a:r>
              <a:rPr lang="en-US" sz="2400" i="1" dirty="0" smtClean="0"/>
              <a:t>Overton Park, </a:t>
            </a:r>
            <a:r>
              <a:rPr lang="en-US" sz="2400" dirty="0" smtClean="0"/>
              <a:t>this can be better seen as a case where the Secretary did not properly document his decisionmaking in the record.</a:t>
            </a:r>
          </a:p>
        </p:txBody>
      </p:sp>
    </p:spTree>
    <p:extLst>
      <p:ext uri="{BB962C8B-B14F-4D97-AF65-F5344CB8AC3E}">
        <p14:creationId xmlns:p14="http://schemas.microsoft.com/office/powerpoint/2010/main" val="19668885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3A7F8BD-542D-4210-905E-33F13E466E63}" type="slidenum">
              <a:rPr lang="en-US" smtClean="0"/>
              <a:pPr/>
              <a:t>31</a:t>
            </a:fld>
            <a:endParaRPr lang="en-US" smtClean="0"/>
          </a:p>
        </p:txBody>
      </p:sp>
      <p:sp>
        <p:nvSpPr>
          <p:cNvPr id="48131" name="Rectangle 2"/>
          <p:cNvSpPr>
            <a:spLocks noGrp="1" noChangeArrowheads="1"/>
          </p:cNvSpPr>
          <p:nvPr>
            <p:ph type="title"/>
          </p:nvPr>
        </p:nvSpPr>
        <p:spPr/>
        <p:txBody>
          <a:bodyPr/>
          <a:lstStyle/>
          <a:p>
            <a:pPr eaLnBrk="1" hangingPunct="1"/>
            <a:r>
              <a:rPr lang="en-US" i="1" dirty="0" smtClean="0"/>
              <a:t>Sierra Club v. </a:t>
            </a:r>
            <a:r>
              <a:rPr lang="en-US" i="1" dirty="0" err="1" smtClean="0"/>
              <a:t>Costle</a:t>
            </a:r>
            <a:r>
              <a:rPr lang="en-US" dirty="0" smtClean="0"/>
              <a:t>, 657 F.2d 298 (D.C. Cir. 1981) </a:t>
            </a:r>
          </a:p>
        </p:txBody>
      </p:sp>
      <p:sp>
        <p:nvSpPr>
          <p:cNvPr id="48132" name="Rectangle 3"/>
          <p:cNvSpPr>
            <a:spLocks noGrp="1" noChangeArrowheads="1"/>
          </p:cNvSpPr>
          <p:nvPr>
            <p:ph type="body" idx="1"/>
          </p:nvPr>
        </p:nvSpPr>
        <p:spPr/>
        <p:txBody>
          <a:bodyPr/>
          <a:lstStyle/>
          <a:p>
            <a:pPr eaLnBrk="1" hangingPunct="1">
              <a:lnSpc>
                <a:spcPct val="90000"/>
              </a:lnSpc>
            </a:pPr>
            <a:r>
              <a:rPr lang="en-US" sz="2800" dirty="0" smtClean="0"/>
              <a:t>Rulemaking on coal fired power plants</a:t>
            </a:r>
          </a:p>
          <a:p>
            <a:pPr lvl="1" eaLnBrk="1" hangingPunct="1">
              <a:lnSpc>
                <a:spcPct val="90000"/>
              </a:lnSpc>
            </a:pPr>
            <a:r>
              <a:rPr lang="en-US" sz="2800" dirty="0" smtClean="0"/>
              <a:t>Why is this controversial then and more so now?</a:t>
            </a:r>
          </a:p>
          <a:p>
            <a:pPr eaLnBrk="1" hangingPunct="1">
              <a:lnSpc>
                <a:spcPct val="90000"/>
              </a:lnSpc>
            </a:pPr>
            <a:r>
              <a:rPr lang="en-US" sz="2800" dirty="0" smtClean="0"/>
              <a:t>Plaintiffs claimed that the president influenced the agency decision after the comment period.</a:t>
            </a:r>
          </a:p>
          <a:p>
            <a:pPr lvl="1" eaLnBrk="1" hangingPunct="1">
              <a:lnSpc>
                <a:spcPct val="90000"/>
              </a:lnSpc>
            </a:pPr>
            <a:r>
              <a:rPr lang="en-US" sz="2800" dirty="0" smtClean="0"/>
              <a:t>Is that wrong?</a:t>
            </a:r>
          </a:p>
          <a:p>
            <a:pPr eaLnBrk="1" hangingPunct="1">
              <a:lnSpc>
                <a:spcPct val="90000"/>
              </a:lnSpc>
            </a:pPr>
            <a:r>
              <a:rPr lang="en-US" sz="2800" dirty="0" smtClean="0"/>
              <a:t>Senator Bird also weighed in</a:t>
            </a:r>
          </a:p>
          <a:p>
            <a:pPr eaLnBrk="1" hangingPunct="1">
              <a:lnSpc>
                <a:spcPct val="90000"/>
              </a:lnSpc>
            </a:pPr>
            <a:r>
              <a:rPr lang="en-US" sz="2800" dirty="0" smtClean="0"/>
              <a:t>What do plaintiffs need to show to establish undue influence?</a:t>
            </a:r>
          </a:p>
          <a:p>
            <a:pPr lvl="1" eaLnBrk="1" hangingPunct="1">
              <a:lnSpc>
                <a:spcPct val="90000"/>
              </a:lnSpc>
            </a:pPr>
            <a:r>
              <a:rPr lang="en-US" sz="2800" dirty="0" smtClean="0"/>
              <a:t>Why is the outcome test, combined with the record, a good solution?</a:t>
            </a:r>
          </a:p>
        </p:txBody>
      </p:sp>
    </p:spTree>
    <p:extLst>
      <p:ext uri="{BB962C8B-B14F-4D97-AF65-F5344CB8AC3E}">
        <p14:creationId xmlns:p14="http://schemas.microsoft.com/office/powerpoint/2010/main" val="9623127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F1A2FFB-04A2-4F1D-B947-F6AC0A4D935E}" type="slidenum">
              <a:rPr lang="en-US" smtClean="0"/>
              <a:pPr/>
              <a:t>32</a:t>
            </a:fld>
            <a:endParaRPr lang="en-US" smtClean="0"/>
          </a:p>
        </p:txBody>
      </p:sp>
      <p:sp>
        <p:nvSpPr>
          <p:cNvPr id="49155" name="Rectangle 2"/>
          <p:cNvSpPr>
            <a:spLocks noGrp="1" noChangeArrowheads="1"/>
          </p:cNvSpPr>
          <p:nvPr>
            <p:ph type="title"/>
          </p:nvPr>
        </p:nvSpPr>
        <p:spPr/>
        <p:txBody>
          <a:bodyPr/>
          <a:lstStyle/>
          <a:p>
            <a:pPr eaLnBrk="1" hangingPunct="1"/>
            <a:r>
              <a:rPr lang="en-US" dirty="0" smtClean="0"/>
              <a:t>What is the President's Role in Rulemaking? (not independent agencies)</a:t>
            </a:r>
          </a:p>
        </p:txBody>
      </p:sp>
      <p:sp>
        <p:nvSpPr>
          <p:cNvPr id="49156" name="Rectangle 3"/>
          <p:cNvSpPr>
            <a:spLocks noGrp="1" noChangeArrowheads="1"/>
          </p:cNvSpPr>
          <p:nvPr>
            <p:ph type="body" idx="1"/>
          </p:nvPr>
        </p:nvSpPr>
        <p:spPr/>
        <p:txBody>
          <a:bodyPr>
            <a:normAutofit lnSpcReduction="10000"/>
          </a:bodyPr>
          <a:lstStyle/>
          <a:p>
            <a:pPr eaLnBrk="1" hangingPunct="1">
              <a:lnSpc>
                <a:spcPct val="90000"/>
              </a:lnSpc>
              <a:defRPr/>
            </a:pPr>
            <a:r>
              <a:rPr lang="en-US" dirty="0" smtClean="0"/>
              <a:t>Controls and supervises executive branch decisionmaking</a:t>
            </a:r>
          </a:p>
          <a:p>
            <a:pPr lvl="1" eaLnBrk="1" hangingPunct="1">
              <a:lnSpc>
                <a:spcPct val="90000"/>
              </a:lnSpc>
              <a:defRPr/>
            </a:pPr>
            <a:r>
              <a:rPr lang="en-US" dirty="0" smtClean="0"/>
              <a:t>What just happened with the ozone regs?</a:t>
            </a:r>
          </a:p>
          <a:p>
            <a:pPr lvl="1" eaLnBrk="1" hangingPunct="1">
              <a:lnSpc>
                <a:spcPct val="90000"/>
              </a:lnSpc>
              <a:defRPr/>
            </a:pPr>
            <a:r>
              <a:rPr lang="en-US" dirty="0" smtClean="0"/>
              <a:t>How is the role different in adjudications?</a:t>
            </a:r>
          </a:p>
          <a:p>
            <a:pPr eaLnBrk="1" hangingPunct="1">
              <a:lnSpc>
                <a:spcPct val="90000"/>
              </a:lnSpc>
              <a:defRPr/>
            </a:pPr>
            <a:r>
              <a:rPr lang="en-US" dirty="0" smtClean="0"/>
              <a:t>When should the president's contacts be  documented?</a:t>
            </a:r>
          </a:p>
          <a:p>
            <a:pPr lvl="1" eaLnBrk="1" hangingPunct="1">
              <a:lnSpc>
                <a:spcPct val="90000"/>
              </a:lnSpc>
              <a:defRPr/>
            </a:pPr>
            <a:r>
              <a:rPr lang="en-US" dirty="0" smtClean="0"/>
              <a:t>When the statute requires that they be docketed</a:t>
            </a:r>
          </a:p>
          <a:p>
            <a:pPr lvl="1" eaLnBrk="1" hangingPunct="1">
              <a:lnSpc>
                <a:spcPct val="90000"/>
              </a:lnSpc>
              <a:defRPr/>
            </a:pPr>
            <a:r>
              <a:rPr lang="en-US" dirty="0" smtClean="0"/>
              <a:t>If the rule is based on factual information that comes from such a meeting.</a:t>
            </a:r>
          </a:p>
        </p:txBody>
      </p:sp>
    </p:spTree>
    <p:extLst>
      <p:ext uri="{BB962C8B-B14F-4D97-AF65-F5344CB8AC3E}">
        <p14:creationId xmlns:p14="http://schemas.microsoft.com/office/powerpoint/2010/main" val="37989159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886DE8A-F375-4C79-A84D-A81F6D97CE9E}" type="slidenum">
              <a:rPr lang="en-US" smtClean="0"/>
              <a:pPr/>
              <a:t>33</a:t>
            </a:fld>
            <a:endParaRPr lang="en-US" smtClean="0"/>
          </a:p>
        </p:txBody>
      </p:sp>
      <p:sp>
        <p:nvSpPr>
          <p:cNvPr id="50179" name="Rectangle 2"/>
          <p:cNvSpPr>
            <a:spLocks noGrp="1" noChangeArrowheads="1"/>
          </p:cNvSpPr>
          <p:nvPr>
            <p:ph type="title"/>
          </p:nvPr>
        </p:nvSpPr>
        <p:spPr/>
        <p:txBody>
          <a:bodyPr/>
          <a:lstStyle/>
          <a:p>
            <a:pPr eaLnBrk="1" hangingPunct="1"/>
            <a:r>
              <a:rPr lang="en-US" dirty="0" smtClean="0"/>
              <a:t>Should State Rules Differ from Federal Rules on Notice and Comment?</a:t>
            </a:r>
          </a:p>
        </p:txBody>
      </p:sp>
      <p:sp>
        <p:nvSpPr>
          <p:cNvPr id="20484" name="Rectangle 3"/>
          <p:cNvSpPr>
            <a:spLocks noGrp="1" noChangeArrowheads="1"/>
          </p:cNvSpPr>
          <p:nvPr>
            <p:ph type="body" idx="1"/>
          </p:nvPr>
        </p:nvSpPr>
        <p:spPr/>
        <p:txBody>
          <a:bodyPr>
            <a:normAutofit lnSpcReduction="10000"/>
          </a:bodyPr>
          <a:lstStyle/>
          <a:p>
            <a:pPr eaLnBrk="1" hangingPunct="1">
              <a:lnSpc>
                <a:spcPct val="90000"/>
              </a:lnSpc>
              <a:defRPr/>
            </a:pPr>
            <a:r>
              <a:rPr lang="en-US" sz="2800" dirty="0" smtClean="0"/>
              <a:t>Limited staff</a:t>
            </a:r>
          </a:p>
          <a:p>
            <a:pPr lvl="1" eaLnBrk="1" hangingPunct="1">
              <a:lnSpc>
                <a:spcPct val="90000"/>
              </a:lnSpc>
              <a:defRPr/>
            </a:pPr>
            <a:r>
              <a:rPr lang="en-US" sz="2800" dirty="0" smtClean="0"/>
              <a:t>Greater reliance on the expertise of board members, rather than staff</a:t>
            </a:r>
          </a:p>
          <a:p>
            <a:pPr lvl="1" eaLnBrk="1" hangingPunct="1">
              <a:lnSpc>
                <a:spcPct val="90000"/>
              </a:lnSpc>
              <a:defRPr/>
            </a:pPr>
            <a:r>
              <a:rPr lang="en-US" sz="2800" dirty="0" smtClean="0"/>
              <a:t>Board may hear lots of testimony and review a lot of info - they cannot afford the time and effort to put together volumes of supporting info for regs</a:t>
            </a:r>
          </a:p>
          <a:p>
            <a:pPr lvl="1" eaLnBrk="1" hangingPunct="1">
              <a:lnSpc>
                <a:spcPct val="90000"/>
              </a:lnSpc>
              <a:defRPr/>
            </a:pPr>
            <a:r>
              <a:rPr lang="en-US" sz="2800" dirty="0" smtClean="0"/>
              <a:t>What about LA's 300+ tiny boards?</a:t>
            </a:r>
          </a:p>
          <a:p>
            <a:pPr eaLnBrk="1" hangingPunct="1">
              <a:lnSpc>
                <a:spcPct val="90000"/>
              </a:lnSpc>
              <a:defRPr/>
            </a:pPr>
            <a:r>
              <a:rPr lang="en-US" sz="2800" dirty="0" smtClean="0"/>
              <a:t>Should state agencies have a reduced publication requirement?</a:t>
            </a:r>
          </a:p>
          <a:p>
            <a:pPr eaLnBrk="1" hangingPunct="1">
              <a:lnSpc>
                <a:spcPct val="90000"/>
              </a:lnSpc>
              <a:defRPr/>
            </a:pPr>
            <a:r>
              <a:rPr lang="en-US" sz="2800" dirty="0" smtClean="0"/>
              <a:t>Should they be able to publish rules without explanation and only have to explain if asked?</a:t>
            </a:r>
          </a:p>
        </p:txBody>
      </p:sp>
    </p:spTree>
    <p:extLst>
      <p:ext uri="{BB962C8B-B14F-4D97-AF65-F5344CB8AC3E}">
        <p14:creationId xmlns:p14="http://schemas.microsoft.com/office/powerpoint/2010/main" val="2972510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a:t>
            </a:r>
            <a:r>
              <a:rPr lang="en-US" baseline="0" dirty="0" smtClean="0"/>
              <a:t> or Prosecution Guidelines</a:t>
            </a:r>
            <a:endParaRPr lang="en-US" dirty="0"/>
          </a:p>
        </p:txBody>
      </p:sp>
      <p:sp>
        <p:nvSpPr>
          <p:cNvPr id="3" name="Content Placeholder 2"/>
          <p:cNvSpPr>
            <a:spLocks noGrp="1"/>
          </p:cNvSpPr>
          <p:nvPr>
            <p:ph idx="1"/>
          </p:nvPr>
        </p:nvSpPr>
        <p:spPr/>
        <p:txBody>
          <a:bodyPr/>
          <a:lstStyle/>
          <a:p>
            <a:r>
              <a:rPr lang="en-US" dirty="0" smtClean="0"/>
              <a:t>OSHA adopts a plan for deciding which employers</a:t>
            </a:r>
            <a:r>
              <a:rPr lang="en-US" baseline="0" dirty="0" smtClean="0"/>
              <a:t> to inspect.</a:t>
            </a:r>
          </a:p>
          <a:p>
            <a:r>
              <a:rPr lang="en-US" baseline="0" dirty="0" smtClean="0"/>
              <a:t>A selected employer contests the rule, saying that OSHA inspections are expensive and time consuming, thus this has a substantial impact.</a:t>
            </a:r>
          </a:p>
          <a:p>
            <a:r>
              <a:rPr lang="en-US" baseline="0" dirty="0" smtClean="0"/>
              <a:t>Is this a successful argument?</a:t>
            </a:r>
          </a:p>
          <a:p>
            <a:pPr lvl="1"/>
            <a:r>
              <a:rPr lang="en-US" dirty="0" smtClean="0"/>
              <a:t>Why, or why not?</a:t>
            </a:r>
          </a:p>
          <a:p>
            <a:pPr lvl="1"/>
            <a:r>
              <a:rPr lang="en-US" dirty="0" smtClean="0"/>
              <a:t>How is this different from the coercion case?</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4</a:t>
            </a:fld>
            <a:endParaRPr lang="en-US"/>
          </a:p>
        </p:txBody>
      </p:sp>
    </p:spTree>
    <p:extLst>
      <p:ext uri="{BB962C8B-B14F-4D97-AF65-F5344CB8AC3E}">
        <p14:creationId xmlns:p14="http://schemas.microsoft.com/office/powerpoint/2010/main" val="3679851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‘‘Encoding a Substantive Value Judgment’’ Test. </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The D.C. Circuit uses what it described as asking whether an agency’s rule ‘‘encodes a substantive value judgment or puts a stamp of approval or disapproval on a given type of behavior.’’</a:t>
            </a:r>
          </a:p>
          <a:p>
            <a:pPr lvl="1"/>
            <a:r>
              <a:rPr lang="en-US" dirty="0" smtClean="0"/>
              <a:t>Is</a:t>
            </a:r>
            <a:r>
              <a:rPr lang="en-US" baseline="0" dirty="0" smtClean="0"/>
              <a:t> this really a different standard than substantial effect?</a:t>
            </a:r>
          </a:p>
          <a:p>
            <a:pPr lvl="1"/>
            <a:r>
              <a:rPr lang="en-US" dirty="0" smtClean="0"/>
              <a:t>Does</a:t>
            </a:r>
            <a:r>
              <a:rPr lang="en-US" baseline="0" dirty="0" smtClean="0"/>
              <a:t> this look like the standard for guidelines, such as in the </a:t>
            </a:r>
            <a:r>
              <a:rPr lang="en-US" i="1" baseline="0" dirty="0" err="1" smtClean="0"/>
              <a:t>Hoctor</a:t>
            </a:r>
            <a:r>
              <a:rPr lang="en-US" baseline="0" dirty="0" smtClean="0"/>
              <a:t> case?</a:t>
            </a:r>
          </a:p>
          <a:p>
            <a:r>
              <a:rPr lang="en-US" dirty="0" smtClean="0"/>
              <a:t>Limited to the DC Cir. and does not seem to make much difference.</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5</a:t>
            </a:fld>
            <a:endParaRPr lang="en-US"/>
          </a:p>
        </p:txBody>
      </p:sp>
    </p:spTree>
    <p:extLst>
      <p:ext uri="{BB962C8B-B14F-4D97-AF65-F5344CB8AC3E}">
        <p14:creationId xmlns:p14="http://schemas.microsoft.com/office/powerpoint/2010/main" val="3528010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Substantial Impact Test for Procedural </a:t>
            </a:r>
            <a:r>
              <a:rPr lang="en-US" dirty="0" smtClean="0"/>
              <a:t>Rules – Wrap-up</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Same analysis as substantial impact or legally binding test for substantive rules.</a:t>
            </a:r>
          </a:p>
          <a:p>
            <a:r>
              <a:rPr lang="en-US" dirty="0" smtClean="0"/>
              <a:t>What is the actual impact on your client?</a:t>
            </a:r>
          </a:p>
          <a:p>
            <a:pPr lvl="1"/>
            <a:r>
              <a:rPr lang="en-US" dirty="0" smtClean="0"/>
              <a:t>Will compliance costs significantly increase – Medicare case?</a:t>
            </a:r>
          </a:p>
          <a:p>
            <a:pPr lvl="1"/>
            <a:r>
              <a:rPr lang="en-US" dirty="0" smtClean="0"/>
              <a:t>Does it change their legal options – shortened period to reply to complaint?</a:t>
            </a:r>
          </a:p>
          <a:p>
            <a:pPr lvl="1"/>
            <a:r>
              <a:rPr lang="en-US" dirty="0" smtClean="0"/>
              <a:t>Does it actually change substantive requirements – requiring new information for a benefit determination</a:t>
            </a:r>
            <a:r>
              <a:rPr lang="en-US" dirty="0" smtClean="0"/>
              <a:t>?</a:t>
            </a:r>
          </a:p>
          <a:p>
            <a:r>
              <a:rPr lang="en-US" dirty="0" smtClean="0"/>
              <a:t>We will revisit this when we look at standing.</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6</a:t>
            </a:fld>
            <a:endParaRPr lang="en-US"/>
          </a:p>
        </p:txBody>
      </p:sp>
    </p:spTree>
    <p:extLst>
      <p:ext uri="{BB962C8B-B14F-4D97-AF65-F5344CB8AC3E}">
        <p14:creationId xmlns:p14="http://schemas.microsoft.com/office/powerpoint/2010/main" val="366846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Notice and Public Procedures Are Impracticable, Unnecessary, or Contrary to the Public Interest</a:t>
            </a:r>
            <a:endParaRPr lang="en-US" dirty="0"/>
          </a:p>
        </p:txBody>
      </p:sp>
      <p:sp>
        <p:nvSpPr>
          <p:cNvPr id="5" name="Subtitle 4"/>
          <p:cNvSpPr>
            <a:spLocks noGrp="1"/>
          </p:cNvSpPr>
          <p:nvPr>
            <p:ph type="subTitle" idx="1"/>
          </p:nvPr>
        </p:nvSpPr>
        <p:spPr/>
        <p:txBody>
          <a:bodyPr/>
          <a:lstStyle/>
          <a:p>
            <a:r>
              <a:rPr lang="en-US" dirty="0" smtClean="0">
                <a:hlinkClick r:id="rId2"/>
              </a:rPr>
              <a:t>GAO Report</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7</a:t>
            </a:fld>
            <a:endParaRPr lang="en-US"/>
          </a:p>
        </p:txBody>
      </p:sp>
    </p:spTree>
    <p:extLst>
      <p:ext uri="{BB962C8B-B14F-4D97-AF65-F5344CB8AC3E}">
        <p14:creationId xmlns:p14="http://schemas.microsoft.com/office/powerpoint/2010/main" val="3716355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CB50509-B10D-488B-A976-A9842ECF97A9}" type="slidenum">
              <a:rPr lang="en-US" smtClean="0"/>
              <a:pPr/>
              <a:t>8</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Actions where Secrecy is Important</a:t>
            </a:r>
          </a:p>
        </p:txBody>
      </p:sp>
      <p:sp>
        <p:nvSpPr>
          <p:cNvPr id="7172" name="Rectangle 3"/>
          <p:cNvSpPr>
            <a:spLocks noGrp="1" noChangeArrowheads="1"/>
          </p:cNvSpPr>
          <p:nvPr>
            <p:ph type="body" idx="1"/>
          </p:nvPr>
        </p:nvSpPr>
        <p:spPr/>
        <p:txBody>
          <a:bodyPr/>
          <a:lstStyle/>
          <a:p>
            <a:pPr eaLnBrk="1" hangingPunct="1"/>
            <a:r>
              <a:rPr lang="en-US" dirty="0" smtClean="0"/>
              <a:t>Wage and price controls</a:t>
            </a:r>
          </a:p>
          <a:p>
            <a:pPr eaLnBrk="1" hangingPunct="1"/>
            <a:r>
              <a:rPr lang="en-US" dirty="0" smtClean="0"/>
              <a:t>Bidding on contracts</a:t>
            </a:r>
          </a:p>
          <a:p>
            <a:pPr eaLnBrk="1" hangingPunct="1"/>
            <a:r>
              <a:rPr lang="en-US" dirty="0" smtClean="0"/>
              <a:t>Negotiations on land purchases and sales</a:t>
            </a:r>
          </a:p>
        </p:txBody>
      </p:sp>
    </p:spTree>
    <p:extLst>
      <p:ext uri="{BB962C8B-B14F-4D97-AF65-F5344CB8AC3E}">
        <p14:creationId xmlns:p14="http://schemas.microsoft.com/office/powerpoint/2010/main" val="2599789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715906C-666E-4448-9D2C-951100795A0B}" type="slidenum">
              <a:rPr lang="en-US" smtClean="0"/>
              <a:pPr/>
              <a:t>9</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Emergencies and Impracticality </a:t>
            </a:r>
            <a:endParaRPr lang="en-US" dirty="0" smtClean="0"/>
          </a:p>
        </p:txBody>
      </p:sp>
      <p:sp>
        <p:nvSpPr>
          <p:cNvPr id="210947" name="Rectangle 3"/>
          <p:cNvSpPr>
            <a:spLocks noGrp="1" noChangeArrowheads="1"/>
          </p:cNvSpPr>
          <p:nvPr>
            <p:ph type="body" idx="1"/>
          </p:nvPr>
        </p:nvSpPr>
        <p:spPr/>
        <p:txBody>
          <a:bodyPr>
            <a:normAutofit/>
          </a:bodyPr>
          <a:lstStyle/>
          <a:p>
            <a:pPr eaLnBrk="1" hangingPunct="1">
              <a:defRPr/>
            </a:pPr>
            <a:r>
              <a:rPr lang="en-US" dirty="0" smtClean="0"/>
              <a:t>Emergency Rules</a:t>
            </a:r>
          </a:p>
          <a:p>
            <a:pPr lvl="1" eaLnBrk="1" hangingPunct="1">
              <a:defRPr/>
            </a:pPr>
            <a:r>
              <a:rPr lang="en-US" dirty="0">
                <a:hlinkClick r:id="rId2"/>
              </a:rPr>
              <a:t>http://</a:t>
            </a:r>
            <a:r>
              <a:rPr lang="en-US" dirty="0" smtClean="0">
                <a:hlinkClick r:id="rId2"/>
              </a:rPr>
              <a:t>doa.louisiana.gov/osr/emr/emr.htm</a:t>
            </a:r>
            <a:endParaRPr lang="en-US" dirty="0" smtClean="0"/>
          </a:p>
          <a:p>
            <a:pPr lvl="1" eaLnBrk="1" hangingPunct="1">
              <a:defRPr/>
            </a:pPr>
            <a:r>
              <a:rPr lang="en-US" dirty="0" smtClean="0"/>
              <a:t>Misused in </a:t>
            </a:r>
            <a:r>
              <a:rPr lang="en-US" dirty="0" smtClean="0"/>
              <a:t>LA</a:t>
            </a:r>
          </a:p>
          <a:p>
            <a:pPr lvl="1" eaLnBrk="1" hangingPunct="1">
              <a:defRPr/>
            </a:pPr>
            <a:r>
              <a:rPr lang="en-US" dirty="0" smtClean="0"/>
              <a:t>The GAO indicates that the feds may also misuse this exception.</a:t>
            </a:r>
            <a:endParaRPr lang="en-US" dirty="0" smtClean="0"/>
          </a:p>
          <a:p>
            <a:pPr eaLnBrk="1" hangingPunct="1">
              <a:defRPr/>
            </a:pPr>
            <a:r>
              <a:rPr lang="en-US" dirty="0" smtClean="0"/>
              <a:t>Interim Final Rules</a:t>
            </a:r>
          </a:p>
          <a:p>
            <a:pPr lvl="1" eaLnBrk="1" hangingPunct="1">
              <a:defRPr/>
            </a:pPr>
            <a:r>
              <a:rPr lang="en-US" dirty="0" smtClean="0"/>
              <a:t>Published and in effect, but will be modified after comments are in.</a:t>
            </a:r>
          </a:p>
        </p:txBody>
      </p:sp>
    </p:spTree>
    <p:extLst>
      <p:ext uri="{BB962C8B-B14F-4D97-AF65-F5344CB8AC3E}">
        <p14:creationId xmlns:p14="http://schemas.microsoft.com/office/powerpoint/2010/main" val="2171774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1402</TotalTime>
  <Words>2028</Words>
  <Application>Microsoft Office PowerPoint</Application>
  <PresentationFormat>On-screen Show (4:3)</PresentationFormat>
  <Paragraphs>217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1_Blends</vt:lpstr>
      <vt:lpstr>Rulemaking</vt:lpstr>
      <vt:lpstr>Procedural Rules</vt:lpstr>
      <vt:lpstr>Substantial Impact Test for Procedural Rules</vt:lpstr>
      <vt:lpstr>Inspection or Prosecution Guidelines</vt:lpstr>
      <vt:lpstr>‘‘Encoding a Substantive Value Judgment’’ Test. </vt:lpstr>
      <vt:lpstr>Substantial Impact Test for Procedural Rules – Wrap-up</vt:lpstr>
      <vt:lpstr>Notice and Public Procedures Are Impracticable, Unnecessary, or Contrary to the Public Interest</vt:lpstr>
      <vt:lpstr>Actions where Secrecy is Important</vt:lpstr>
      <vt:lpstr>Emergencies and Impracticality </vt:lpstr>
      <vt:lpstr>Time Constraints</vt:lpstr>
      <vt:lpstr>Technical Corrections</vt:lpstr>
      <vt:lpstr>What is Formal Rulemaking?</vt:lpstr>
      <vt:lpstr>Why avoid formal rulemaking?</vt:lpstr>
      <vt:lpstr>When is Formal Rulemaking Required?</vt:lpstr>
      <vt:lpstr>The Procedures of Notice-and-Comment Rulemaking</vt:lpstr>
      <vt:lpstr>The Logical Outgrowth Test</vt:lpstr>
      <vt:lpstr>The Notice Problem</vt:lpstr>
      <vt:lpstr>Limits on Logical Outgrowth - Arizona Public Service Co. v. E.P.A. </vt:lpstr>
      <vt:lpstr>Procedures for Rules that do not need Notice and Comment</vt:lpstr>
      <vt:lpstr>What about Technical Information Underlying the Rule? (not in book)</vt:lpstr>
      <vt:lpstr>Additions to the Published Record</vt:lpstr>
      <vt:lpstr>Rybachek v EPA, 904 F.2d 1276 (1990)</vt:lpstr>
      <vt:lpstr>Idaho Farm Bureau Federation v. Babbitt, 58 F.3d 1392 (9th Cir. 1995)</vt:lpstr>
      <vt:lpstr>Negotiated Rulemaking </vt:lpstr>
      <vt:lpstr>Ex Parte Communications in Litigation</vt:lpstr>
      <vt:lpstr>Ex Parte Communications in Rulemaking</vt:lpstr>
      <vt:lpstr>Sangamon Valley Television Corp. v. U. S., 269 F.2d 221 (D.C. Cir. 1959)</vt:lpstr>
      <vt:lpstr>Bias and Prejudice</vt:lpstr>
      <vt:lpstr>Association of National Advertisers , Inc. v. FTC, 627 F.2d 1151 (D.C. Cir. 1979)</vt:lpstr>
      <vt:lpstr>DC Federation of Civic Associations v. Volpe, 459 F.2d 1231 (D.C. Cir. 1971) </vt:lpstr>
      <vt:lpstr>Sierra Club v. Costle, 657 F.2d 298 (D.C. Cir. 1981) </vt:lpstr>
      <vt:lpstr>What is the President's Role in Rulemaking? (not independent agencies)</vt:lpstr>
      <vt:lpstr>Should State Rules Differ from Federal Rules on Notice and Comment?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Richards</dc:creator>
  <cp:lastModifiedBy>Edward P Richards</cp:lastModifiedBy>
  <cp:revision>314</cp:revision>
  <dcterms:created xsi:type="dcterms:W3CDTF">2003-02-18T14:06:11Z</dcterms:created>
  <dcterms:modified xsi:type="dcterms:W3CDTF">2013-01-24T15:41:39Z</dcterms:modified>
</cp:coreProperties>
</file>