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5"/>
  </p:notesMasterIdLst>
  <p:sldIdLst>
    <p:sldId id="256" r:id="rId2"/>
    <p:sldId id="386" r:id="rId3"/>
    <p:sldId id="385" r:id="rId4"/>
    <p:sldId id="387" r:id="rId5"/>
    <p:sldId id="379" r:id="rId6"/>
    <p:sldId id="380" r:id="rId7"/>
    <p:sldId id="381" r:id="rId8"/>
    <p:sldId id="404" r:id="rId9"/>
    <p:sldId id="388" r:id="rId10"/>
    <p:sldId id="401" r:id="rId11"/>
    <p:sldId id="382" r:id="rId12"/>
    <p:sldId id="328" r:id="rId13"/>
    <p:sldId id="389" r:id="rId14"/>
    <p:sldId id="329" r:id="rId15"/>
    <p:sldId id="391" r:id="rId16"/>
    <p:sldId id="337" r:id="rId17"/>
    <p:sldId id="338" r:id="rId18"/>
    <p:sldId id="339" r:id="rId19"/>
    <p:sldId id="340" r:id="rId20"/>
    <p:sldId id="397" r:id="rId21"/>
    <p:sldId id="363" r:id="rId22"/>
    <p:sldId id="364" r:id="rId23"/>
    <p:sldId id="365" r:id="rId24"/>
    <p:sldId id="366" r:id="rId25"/>
    <p:sldId id="367" r:id="rId26"/>
    <p:sldId id="368" r:id="rId27"/>
    <p:sldId id="403" r:id="rId28"/>
    <p:sldId id="398" r:id="rId29"/>
    <p:sldId id="369" r:id="rId30"/>
    <p:sldId id="399" r:id="rId31"/>
    <p:sldId id="370" r:id="rId32"/>
    <p:sldId id="400" r:id="rId33"/>
    <p:sldId id="37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3" autoAdjust="0"/>
    <p:restoredTop sz="86432" autoAdjust="0"/>
  </p:normalViewPr>
  <p:slideViewPr>
    <p:cSldViewPr>
      <p:cViewPr varScale="1">
        <p:scale>
          <a:sx n="76" d="100"/>
          <a:sy n="76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2" y="31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C45322-536F-4EF0-A84D-9B6DF9FB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8F916B5-3A9C-420B-B3B9-C2E1EC699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EA915-22FB-40ED-91CD-F3BD1340F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B6AF-5DFB-4B02-B76A-433DE8A4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1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036F-73EC-4D72-8AA6-719949D06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A80E-A7D2-437D-86E9-F6164E745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68003-6527-43CF-B592-6924FAD46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5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F20B-79CE-4D52-9FB5-C16BC068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5213-EFA6-45E2-A09F-F568EAD99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1DF8B-3237-445F-969F-EA8D6CEA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B96C-D6CB-4FE5-BAB7-A71042E9B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B430D-4F7B-46B4-966F-D947DA4E8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117A16-CAFF-49E4-BC34-6AFA3DFE2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a.louisiana.gov/osr/reg/register.htm" TargetMode="External"/><Relationship Id="rId2" Type="http://schemas.openxmlformats.org/officeDocument/2006/relationships/hyperlink" Target="https://www.federalregister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gulations.gov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Rulemaking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7FECF2-A30E-4855-B2A9-AFE0A23ADF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Nonlegislative Rules be Retroactive?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does the ban on retroactive rules not apply to interpretive rules?</a:t>
            </a:r>
          </a:p>
          <a:p>
            <a:pPr lvl="1" eaLnBrk="1" hangingPunct="1"/>
            <a:r>
              <a:rPr lang="en-US" dirty="0" smtClean="0"/>
              <a:t>How do judges change the law retroactively?</a:t>
            </a:r>
          </a:p>
          <a:p>
            <a:pPr eaLnBrk="1" hangingPunct="1"/>
            <a:r>
              <a:rPr lang="en-US" dirty="0" smtClean="0"/>
              <a:t>If interpretive rules cannot change legal rights, does retroactive really mean anything for nonlegislative rules?</a:t>
            </a:r>
          </a:p>
        </p:txBody>
      </p:sp>
    </p:spTree>
    <p:extLst>
      <p:ext uri="{BB962C8B-B14F-4D97-AF65-F5344CB8AC3E}">
        <p14:creationId xmlns:p14="http://schemas.microsoft.com/office/powerpoint/2010/main" val="28976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 to Notice and Comment Requirements (does 553 apply at all?)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 553. Rule making</a:t>
            </a:r>
          </a:p>
          <a:p>
            <a:pPr lvl="1"/>
            <a:r>
              <a:rPr lang="en-US" dirty="0" smtClean="0"/>
              <a:t>(a) This section applies, according to the provisions thereof, except to the extent that there is involved -</a:t>
            </a:r>
          </a:p>
          <a:p>
            <a:pPr lvl="2"/>
            <a:r>
              <a:rPr lang="en-US" dirty="0" smtClean="0"/>
              <a:t>(1) a military or foreign affairs function of the United States; or</a:t>
            </a:r>
          </a:p>
          <a:p>
            <a:pPr lvl="2"/>
            <a:r>
              <a:rPr lang="en-US" dirty="0" smtClean="0"/>
              <a:t>(2) a matter relating to agency management or personnel or to public property, loans, grants, benefits, or contracts.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DBCBA4-0936-4453-938C-2CEB1245AF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Military and Foreign Affairs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Limiting the term of residence for Iranian nationals after the hostage incident</a:t>
            </a:r>
          </a:p>
          <a:p>
            <a:pPr eaLnBrk="1" hangingPunct="1"/>
            <a:r>
              <a:rPr lang="en-US" dirty="0" smtClean="0"/>
              <a:t>Extending asylum to persons subject to reproductive restrictions in China</a:t>
            </a:r>
          </a:p>
          <a:p>
            <a:pPr eaLnBrk="1" hangingPunct="1"/>
            <a:r>
              <a:rPr lang="en-US" dirty="0" smtClean="0"/>
              <a:t>Deporting young Muslin men with visa problems.</a:t>
            </a:r>
          </a:p>
          <a:p>
            <a:pPr eaLnBrk="1" hangingPunct="1"/>
            <a:r>
              <a:rPr lang="en-US" dirty="0" smtClean="0"/>
              <a:t>Changing international trade rules</a:t>
            </a:r>
          </a:p>
          <a:p>
            <a:pPr eaLnBrk="1" hangingPunct="1"/>
            <a:r>
              <a:rPr lang="en-US" dirty="0" smtClean="0"/>
              <a:t>Why exempt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a matter relating to agency management or personnel or to public property, loans, grants, benefits, or contracts.</a:t>
            </a:r>
            <a:endParaRPr lang="en-US" sz="3200" i="1" dirty="0" smtClean="0">
              <a:effectLst/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would exempt Social </a:t>
            </a:r>
            <a:r>
              <a:rPr lang="en-US" dirty="0" smtClean="0"/>
              <a:t>Security benefits,</a:t>
            </a:r>
            <a:r>
              <a:rPr lang="en-US" baseline="0" dirty="0" smtClean="0"/>
              <a:t> everything to do with public lands, and many other areas of regulation.</a:t>
            </a:r>
            <a:endParaRPr lang="en-US" dirty="0" smtClean="0"/>
          </a:p>
          <a:p>
            <a:r>
              <a:rPr lang="en-US" dirty="0" smtClean="0"/>
              <a:t>As the regulatory state developed, there was pressure to repeal this provision.</a:t>
            </a:r>
          </a:p>
          <a:p>
            <a:pPr lvl="1"/>
            <a:r>
              <a:rPr lang="en-US" baseline="0" dirty="0" smtClean="0"/>
              <a:t>To defuse</a:t>
            </a:r>
            <a:r>
              <a:rPr lang="en-US" dirty="0" smtClean="0"/>
              <a:t> this, </a:t>
            </a:r>
            <a:r>
              <a:rPr lang="en-US" baseline="0" dirty="0" smtClean="0"/>
              <a:t>agencies adopted rules requiring notice and comment rulemaking in several of these areas.</a:t>
            </a:r>
          </a:p>
          <a:p>
            <a:pPr lvl="1"/>
            <a:r>
              <a:rPr lang="en-US" baseline="0" dirty="0" smtClean="0"/>
              <a:t>Congress has suspended</a:t>
            </a:r>
            <a:r>
              <a:rPr lang="en-US" dirty="0" smtClean="0"/>
              <a:t> this section in many enabling laws.</a:t>
            </a:r>
          </a:p>
          <a:p>
            <a:r>
              <a:rPr lang="en-US" dirty="0" smtClean="0"/>
              <a:t>You have to look at the agency’s own rules and enabling act to see if 553 has been waived.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C9B6C4-41E6-4698-A7AE-CA076EEEF1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Agency Procedures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 the code of civil procedure</a:t>
            </a:r>
          </a:p>
          <a:p>
            <a:pPr lvl="1" eaLnBrk="1" hangingPunct="1"/>
            <a:r>
              <a:rPr lang="en-US" dirty="0" smtClean="0"/>
              <a:t>Does not change the substantive rights of the parties</a:t>
            </a:r>
          </a:p>
          <a:p>
            <a:pPr lvl="1" eaLnBrk="1" hangingPunct="1"/>
            <a:r>
              <a:rPr lang="en-US" dirty="0" smtClean="0"/>
              <a:t>Does not change the regulated behavior, only the process in agency procedures</a:t>
            </a:r>
          </a:p>
          <a:p>
            <a:pPr eaLnBrk="1" hangingPunct="1"/>
            <a:r>
              <a:rPr lang="en-US" dirty="0" smtClean="0"/>
              <a:t>Thus no need for public participation.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553(b) - Exceptions to 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1) Interpretative rules, general statements of policy, and rules of agency organization, procedure, and practice; and</a:t>
            </a:r>
          </a:p>
          <a:p>
            <a:pPr eaLnBrk="1" hangingPunct="1"/>
            <a:r>
              <a:rPr lang="en-US" dirty="0" smtClean="0"/>
              <a:t>2) Rules when the agency finds for good cause that notice and public procedure are impracticable, unnecessary, or contrary to the public interest.</a:t>
            </a:r>
          </a:p>
          <a:p>
            <a:pPr eaLnBrk="1" hangingPunct="1"/>
            <a:r>
              <a:rPr lang="en-US" dirty="0" smtClean="0"/>
              <a:t>No notice means no comment under 553(c)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CA5D04-11AE-4070-B1FA-1156EA931D1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Exception 1 - Interpretative Rules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It is only explaining the law or providing guidance for action </a:t>
            </a:r>
          </a:p>
          <a:p>
            <a:pPr lvl="1" eaLnBrk="1" hangingPunct="1">
              <a:defRPr/>
            </a:pPr>
            <a:r>
              <a:rPr lang="en-US" dirty="0" smtClean="0"/>
              <a:t>Prosecution guidelines</a:t>
            </a:r>
          </a:p>
          <a:p>
            <a:pPr lvl="1" eaLnBrk="1" hangingPunct="1">
              <a:defRPr/>
            </a:pPr>
            <a:r>
              <a:rPr lang="en-US" dirty="0" smtClean="0"/>
              <a:t>IRS audit guidelines</a:t>
            </a:r>
          </a:p>
          <a:p>
            <a:pPr eaLnBrk="1" hangingPunct="1">
              <a:defRPr/>
            </a:pPr>
            <a:r>
              <a:rPr lang="en-US" dirty="0" smtClean="0"/>
              <a:t>Since they do not change the law, they have no legal effect</a:t>
            </a:r>
          </a:p>
          <a:p>
            <a:pPr lvl="1" eaLnBrk="1" hangingPunct="1">
              <a:defRPr/>
            </a:pPr>
            <a:r>
              <a:rPr lang="en-US" dirty="0" smtClean="0"/>
              <a:t>Like commentary in the civil law?</a:t>
            </a:r>
          </a:p>
          <a:p>
            <a:pPr lvl="1" eaLnBrk="1" hangingPunct="1">
              <a:defRPr/>
            </a:pPr>
            <a:r>
              <a:rPr lang="en-US" dirty="0" smtClean="0"/>
              <a:t>Does that mean you can ignore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BA205C-1C69-4529-8797-5FE1943E73C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Avoid Notice and Comment?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did The Regulators tell us about notice and comment rulemaking?</a:t>
            </a:r>
          </a:p>
          <a:p>
            <a:pPr lvl="1" eaLnBrk="1" hangingPunct="1"/>
            <a:r>
              <a:rPr lang="en-US" dirty="0" smtClean="0"/>
              <a:t>What is the risk to the agency if it issues guidance without notice and comment, and the court finds the guidance to be a rule requiring notice and comment?</a:t>
            </a:r>
          </a:p>
          <a:p>
            <a:pPr eaLnBrk="1" hangingPunct="1"/>
            <a:r>
              <a:rPr lang="en-US" dirty="0" smtClean="0"/>
              <a:t>What is the benefit to the regulated parties of interpretive rules and guidance?</a:t>
            </a:r>
          </a:p>
          <a:p>
            <a:pPr lvl="1" eaLnBrk="1" hangingPunct="1"/>
            <a:r>
              <a:rPr lang="en-US" dirty="0" smtClean="0"/>
              <a:t>What if the agency is prevented from providing guidance documents?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E19181-7AFD-4B84-B815-4768832B596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the Nature of the Enabling Act Affect Rulemaking?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Very general laws</a:t>
            </a:r>
          </a:p>
          <a:p>
            <a:pPr lvl="1" eaLnBrk="1" hangingPunct="1"/>
            <a:r>
              <a:rPr lang="en-US" dirty="0" smtClean="0"/>
              <a:t>Limited detail in the statute</a:t>
            </a:r>
          </a:p>
          <a:p>
            <a:pPr lvl="1" eaLnBrk="1" hangingPunct="1"/>
            <a:r>
              <a:rPr lang="en-US" dirty="0" smtClean="0"/>
              <a:t>Any interpretative rule is likely to been seen as a legislative rule because it will provide more limits than the statute.</a:t>
            </a:r>
          </a:p>
          <a:p>
            <a:pPr eaLnBrk="1" hangingPunct="1"/>
            <a:r>
              <a:rPr lang="en-US" dirty="0" smtClean="0"/>
              <a:t>Very specific laws - like the ADA</a:t>
            </a:r>
          </a:p>
          <a:p>
            <a:pPr lvl="1" eaLnBrk="1" hangingPunct="1"/>
            <a:r>
              <a:rPr lang="en-US" dirty="0" smtClean="0"/>
              <a:t>No room for legislative rules</a:t>
            </a:r>
          </a:p>
          <a:p>
            <a:pPr lvl="1" eaLnBrk="1" hangingPunct="1"/>
            <a:r>
              <a:rPr lang="en-US" dirty="0" smtClean="0"/>
              <a:t>Everything is guidance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01BF38-732F-4FC8-AD8A-10E870E3FF4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EPA Example - Wetlands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EPA says that the term “waters of the United States” (which defines the jurisdiction of EPA under the Clean Water Act) includes wetlands that potentially provide habitat to migratory birds. </a:t>
            </a:r>
          </a:p>
          <a:p>
            <a:pPr lvl="1" eaLnBrk="1" hangingPunct="1"/>
            <a:r>
              <a:rPr lang="en-US" dirty="0" smtClean="0"/>
              <a:t>Is this an interpretative rule or a legislative rule?</a:t>
            </a:r>
          </a:p>
          <a:p>
            <a:pPr lvl="1" eaLnBrk="1" hangingPunct="1"/>
            <a:r>
              <a:rPr lang="en-US" dirty="0" smtClean="0"/>
              <a:t>Can we tell by just looking at the rule?</a:t>
            </a:r>
          </a:p>
          <a:p>
            <a:pPr lvl="0" eaLnBrk="1" hangingPunct="1"/>
            <a:r>
              <a:rPr lang="en-US" dirty="0" smtClean="0"/>
              <a:t>What do we need to know about the effect of the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r>
              <a:rPr lang="en-US" baseline="0" dirty="0" smtClean="0"/>
              <a:t> or Adjudication?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Substantial Impact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en-US" dirty="0" smtClean="0"/>
              <a:t>How might this rule affect the buyers of wetlands?</a:t>
            </a:r>
          </a:p>
          <a:p>
            <a:pPr lvl="1" eaLnBrk="1" hangingPunct="1"/>
            <a:r>
              <a:rPr lang="en-US" dirty="0" smtClean="0"/>
              <a:t>Is this a substantial impact?</a:t>
            </a:r>
          </a:p>
          <a:p>
            <a:pPr eaLnBrk="1" hangingPunct="1"/>
            <a:r>
              <a:rPr lang="en-US" dirty="0" smtClean="0"/>
              <a:t>Is the substantial impact test circular?</a:t>
            </a:r>
          </a:p>
          <a:p>
            <a:pPr lvl="1" eaLnBrk="1" hangingPunct="1"/>
            <a:r>
              <a:rPr lang="en-US" dirty="0" smtClean="0"/>
              <a:t>If the agency follows the interpretive rule, what must it show to prove it is not a legislative rule?</a:t>
            </a:r>
          </a:p>
          <a:p>
            <a:pPr lvl="0" eaLnBrk="1" hangingPunct="1"/>
            <a:r>
              <a:rPr lang="en-US" dirty="0" smtClean="0"/>
              <a:t>The</a:t>
            </a:r>
            <a:r>
              <a:rPr lang="en-US" baseline="0" dirty="0" smtClean="0"/>
              <a:t> substantial impact test has now been mostly abandoned in favor of the “legally binding”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FA6D85-84F2-4ABB-BC7E-C017E7A975A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“Legally Binding” or “Force of Law” Test </a:t>
            </a:r>
            <a:endParaRPr lang="en-US" b="0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What do we need to know to tell whether the agency can enforce the law without this rule?</a:t>
            </a:r>
          </a:p>
          <a:p>
            <a:pPr eaLnBrk="1" hangingPunct="1"/>
            <a:r>
              <a:rPr lang="en-US" sz="2800" dirty="0" smtClean="0"/>
              <a:t>Continuing with the previous wetlands example</a:t>
            </a:r>
          </a:p>
          <a:p>
            <a:pPr lvl="1" eaLnBrk="1" hangingPunct="1"/>
            <a:r>
              <a:rPr lang="en-US" sz="2800" dirty="0" smtClean="0"/>
              <a:t>Is the agency required to define wetlands to flesh out the statute?</a:t>
            </a:r>
          </a:p>
          <a:p>
            <a:pPr lvl="1" eaLnBrk="1" hangingPunct="1"/>
            <a:r>
              <a:rPr lang="en-US" sz="2800" dirty="0" smtClean="0"/>
              <a:t>Was the agency doing enforcement before this rule?</a:t>
            </a:r>
          </a:p>
          <a:p>
            <a:pPr lvl="1" eaLnBrk="1" hangingPunct="1"/>
            <a:r>
              <a:rPr lang="en-US" sz="2800" dirty="0" smtClean="0"/>
              <a:t>If so, does this change the enforcement?</a:t>
            </a:r>
          </a:p>
          <a:p>
            <a:pPr lvl="1" eaLnBrk="1" hangingPunct="1"/>
            <a:r>
              <a:rPr lang="en-US" sz="2800" dirty="0" smtClean="0"/>
              <a:t>What does tell us about whether it is legally binding?</a:t>
            </a:r>
          </a:p>
          <a:p>
            <a:pPr eaLnBrk="1" hangingPunct="1"/>
            <a:r>
              <a:rPr lang="en-US" sz="2800" dirty="0" smtClean="0"/>
              <a:t>Assume a statute allows the agency to define toxic substances that cannot be dumped into lakes.</a:t>
            </a:r>
          </a:p>
          <a:p>
            <a:pPr lvl="1" eaLnBrk="1" hangingPunct="1"/>
            <a:r>
              <a:rPr lang="en-US" sz="2800" dirty="0" smtClean="0"/>
              <a:t>Would a list of these substances need notice and comment?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B3A4EA8-6A43-4271-A1D0-5467790EDC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Policy or Specific Requirements?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Remember, 553(b) does not require notice and comment for general policy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Assume the statute says that in licensing actions, a physician must reply to agency request for information in a reasonable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Would a requirement that this be in 7 days be a policy statement or a rule?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Why does the inclusion of specific factual information undermine the claim that it is a general policy statement?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6656C8-32BF-4480-BE0F-A3511BC6C1E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High do I Build the Fence?</a:t>
            </a:r>
            <a:br>
              <a:rPr lang="en-US" dirty="0" smtClean="0"/>
            </a:br>
            <a:r>
              <a:rPr lang="en-US" i="1" dirty="0" err="1" smtClean="0"/>
              <a:t>Hoctor</a:t>
            </a:r>
            <a:r>
              <a:rPr lang="en-US" i="1" dirty="0" smtClean="0"/>
              <a:t> v. USDA</a:t>
            </a:r>
            <a:r>
              <a:rPr lang="en-US" dirty="0" smtClean="0"/>
              <a:t>, 82 F.3d 165 (7th Cir. 1996)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Statute requires the agency to adopt rules for the safe housing of dangerous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Agency uses notice and comment to promulgate a rule requiring that reasonable precautions be taken to prevent the escape of the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Agency then issues guidance saying that a reasonable precaution would be an 8 foot fence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Interpretation or legislation?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How could the agency enforce the provision without the height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5C386E-CFAB-48F0-8B88-FDEE4BFA611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Junk in the Park: </a:t>
            </a:r>
            <a:r>
              <a:rPr lang="en-US" i="1" dirty="0" smtClean="0"/>
              <a:t>United States v. </a:t>
            </a:r>
            <a:r>
              <a:rPr lang="en-US" i="1" dirty="0" err="1" smtClean="0"/>
              <a:t>Picciotto</a:t>
            </a:r>
            <a:r>
              <a:rPr lang="en-US" dirty="0" smtClean="0"/>
              <a:t>, 875 F.2d 345 (D.C. Cir. 1989)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Can the agency use notice and comment to promulgate a legislative rule that says that the agency can add other requirements in specific situations without notice and comment?</a:t>
            </a:r>
          </a:p>
          <a:p>
            <a:pPr lvl="1" eaLnBrk="1" hangingPunct="1"/>
            <a:r>
              <a:rPr lang="en-US" dirty="0" smtClean="0"/>
              <a:t>Why or why not?</a:t>
            </a:r>
          </a:p>
          <a:p>
            <a:pPr eaLnBrk="1" hangingPunct="1"/>
            <a:r>
              <a:rPr lang="en-US" dirty="0" smtClean="0"/>
              <a:t>What if the rule just says that nothing can be brought to the park that would be disruptive or impede public access?</a:t>
            </a:r>
          </a:p>
          <a:p>
            <a:pPr lvl="1" eaLnBrk="1" hangingPunct="1"/>
            <a:r>
              <a:rPr lang="en-US" dirty="0" smtClean="0"/>
              <a:t>Would it need a specific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CA88E91-C590-4BD0-9A53-7BEEC2860F5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Consistency, the Hobgoblin of Interpretative Rules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is the result if an interpretative rule is inconsistent with a legislative rule?</a:t>
            </a:r>
          </a:p>
          <a:p>
            <a:pPr lvl="1" eaLnBrk="1" hangingPunct="1"/>
            <a:r>
              <a:rPr lang="en-US" sz="2800" dirty="0" smtClean="0"/>
              <a:t>Using an interpretative rule to change a calculation established by a rule</a:t>
            </a:r>
          </a:p>
          <a:p>
            <a:pPr eaLnBrk="1" hangingPunct="1"/>
            <a:r>
              <a:rPr lang="en-US" sz="2800" dirty="0" smtClean="0"/>
              <a:t>Some courts also find that an interpretative rule cannot be changed with a subsequent interpretative rule, but can only be modified by a legislative rule</a:t>
            </a:r>
          </a:p>
          <a:p>
            <a:pPr lvl="1" eaLnBrk="1" hangingPunct="1"/>
            <a:r>
              <a:rPr lang="en-US" sz="2800" dirty="0" smtClean="0"/>
              <a:t>Why is logically inconsistent?</a:t>
            </a:r>
          </a:p>
          <a:p>
            <a:pPr lvl="1" eaLnBrk="1" hangingPunct="1"/>
            <a:r>
              <a:rPr lang="en-US" sz="2800" dirty="0" smtClean="0"/>
              <a:t>This is not widespread in the courts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FF775B-E355-46B8-9AD9-D5C87BE0B45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Publication Matter?</a:t>
            </a:r>
            <a:endParaRPr lang="en-US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The Register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hlinkClick r:id="rId2"/>
              </a:rPr>
              <a:t>The Federal Register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hlinkClick r:id="rId3"/>
              </a:rPr>
              <a:t>LA Register</a:t>
            </a:r>
            <a:endParaRPr lang="en-US" dirty="0"/>
          </a:p>
          <a:p>
            <a:pPr eaLnBrk="1" hangingPunct="1"/>
            <a:r>
              <a:rPr lang="en-US" dirty="0"/>
              <a:t>Electronic Notice</a:t>
            </a:r>
          </a:p>
          <a:p>
            <a:r>
              <a:rPr lang="en-US" dirty="0">
                <a:hlinkClick r:id="rId4"/>
              </a:rPr>
              <a:t>http://www.regulations.gov</a:t>
            </a:r>
            <a:endParaRPr lang="en-US" dirty="0"/>
          </a:p>
          <a:p>
            <a:pPr eaLnBrk="1" hangingPunct="1"/>
            <a:r>
              <a:rPr lang="en-US" dirty="0" smtClean="0"/>
              <a:t>Documents that have ‘‘general applicability and legal effect’’ must be published in the FR.</a:t>
            </a:r>
          </a:p>
          <a:p>
            <a:pPr lvl="1" eaLnBrk="1" hangingPunct="1"/>
            <a:r>
              <a:rPr lang="en-US" dirty="0" smtClean="0"/>
              <a:t>Must interpretative rules be published in the FR?</a:t>
            </a:r>
          </a:p>
          <a:p>
            <a:pPr lvl="1" eaLnBrk="1" hangingPunct="1"/>
            <a:r>
              <a:rPr lang="en-US" dirty="0" smtClean="0"/>
              <a:t>What does failure to publish indicate?</a:t>
            </a:r>
          </a:p>
          <a:p>
            <a:pPr lvl="1" eaLnBrk="1" hangingPunct="1"/>
            <a:r>
              <a:rPr lang="en-US" dirty="0" smtClean="0"/>
              <a:t>Does this make sense?</a:t>
            </a:r>
          </a:p>
          <a:p>
            <a:pPr eaLnBrk="1" hangingPunct="1"/>
            <a:r>
              <a:rPr lang="en-US" dirty="0" smtClean="0"/>
              <a:t>Is it important that the agency clearly label the rule as interpretative?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Interpretive Rule or Legislative Rule </a:t>
            </a:r>
            <a:br>
              <a:rPr lang="en-US" dirty="0" smtClean="0"/>
            </a:br>
            <a:r>
              <a:rPr lang="en-US" dirty="0" smtClean="0"/>
              <a:t>Wrap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force regulated parties to change their actions?</a:t>
            </a:r>
          </a:p>
          <a:p>
            <a:r>
              <a:rPr lang="en-US" dirty="0" smtClean="0"/>
              <a:t>Does the agency treat it as binding?</a:t>
            </a:r>
          </a:p>
          <a:p>
            <a:pPr lvl="1"/>
            <a:r>
              <a:rPr lang="en-US" dirty="0" smtClean="0"/>
              <a:t>Does it allow exceptions?</a:t>
            </a:r>
          </a:p>
          <a:p>
            <a:r>
              <a:rPr lang="en-US" dirty="0" smtClean="0"/>
              <a:t>Is it necessary to enforce the statute?</a:t>
            </a:r>
          </a:p>
          <a:p>
            <a:pPr lvl="1"/>
            <a:r>
              <a:rPr lang="en-US" dirty="0" smtClean="0"/>
              <a:t>List of pollutants, for example.</a:t>
            </a:r>
          </a:p>
          <a:p>
            <a:r>
              <a:rPr lang="en-US" dirty="0" smtClean="0"/>
              <a:t>Does it provide specific details which limit the action of regulated parties?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Policy Statements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946045-DC91-4725-9D84-69169D4324A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 Mine Safety and Health Act Example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Secretary has the statutory right to sue both the mine owner and the mine operator for violations of the Act.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Secretary publishes a policy statement explaining that the agency can and will sue both of them for infractions, depending on the nature of the infraction.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this require notice and comment?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Londoner v. City and County of Denver, 210 U.S. 373 (1908)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City of Denver paved the road in front of plaintiff’s property. Under the law at that time, property owners were liable for the cost of such improvements.</a:t>
            </a:r>
          </a:p>
          <a:p>
            <a:r>
              <a:rPr lang="en-US" dirty="0" smtClean="0"/>
              <a:t>Plaintiff’s his individual assessment was based on specific factors about this property.</a:t>
            </a:r>
          </a:p>
          <a:p>
            <a:r>
              <a:rPr lang="en-US" dirty="0" smtClean="0"/>
              <a:t>The court found that plaintiff was entitled to present evidence and be heard on his objections to facts on which his assessment was based.</a:t>
            </a:r>
          </a:p>
          <a:p>
            <a:r>
              <a:rPr lang="en-US" dirty="0" smtClean="0"/>
              <a:t>This hearing is an adjudication.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Coast Guard is authorized to investigate and enforce against certain oil pollution in the waters of the United States under the Clean Water Act. </a:t>
            </a:r>
          </a:p>
          <a:p>
            <a:pPr lvl="1"/>
            <a:r>
              <a:rPr lang="en-US" dirty="0" smtClean="0"/>
              <a:t>To aid its officers engaged in these functions it has created a Marine Safety Manual. </a:t>
            </a:r>
          </a:p>
          <a:p>
            <a:pPr lvl="1"/>
            <a:r>
              <a:rPr lang="en-US" dirty="0" smtClean="0"/>
              <a:t>That Manual gives guidance as to what appropriate penalties might be for various types of pollution incidents.</a:t>
            </a:r>
          </a:p>
          <a:p>
            <a:pPr lvl="1"/>
            <a:r>
              <a:rPr lang="en-US" dirty="0" smtClean="0"/>
              <a:t>The range of penalties is specified in statutes.</a:t>
            </a:r>
          </a:p>
          <a:p>
            <a:r>
              <a:rPr lang="en-US" dirty="0" smtClean="0"/>
              <a:t>Legislative rule or prosecution policy?</a:t>
            </a:r>
          </a:p>
          <a:p>
            <a:pPr lvl="1"/>
            <a:r>
              <a:rPr lang="en-US" dirty="0" smtClean="0"/>
              <a:t>What is the key?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F7CB08-372C-4C8B-B5CE-E470C55CE60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Corps of Engineers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Corps issues a guidance document saying that one way to qualify for a wet lands development certificate is to promise to restore 2X as much wet land as you fill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this need notice and comment?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the Corps will only issue permits to people who agree to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would you prove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 Threshold for Prosecution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FDA issues a </a:t>
            </a:r>
            <a:r>
              <a:rPr lang="en-US" baseline="0" dirty="0" smtClean="0"/>
              <a:t>policy statement that it will not take enforcement actions against</a:t>
            </a:r>
            <a:r>
              <a:rPr lang="en-US" dirty="0" smtClean="0"/>
              <a:t> candy bars unless they have more than 5 insect parts per bar.</a:t>
            </a:r>
          </a:p>
          <a:p>
            <a:pPr lvl="1"/>
            <a:r>
              <a:rPr lang="en-US" dirty="0" smtClean="0"/>
              <a:t>There is no statutory standard.</a:t>
            </a:r>
          </a:p>
          <a:p>
            <a:r>
              <a:rPr lang="en-US" dirty="0" smtClean="0"/>
              <a:t>You represent Consumers Disgusted by Bug Parts, Inc.</a:t>
            </a:r>
          </a:p>
          <a:p>
            <a:pPr lvl="1"/>
            <a:r>
              <a:rPr lang="en-US" dirty="0" smtClean="0"/>
              <a:t>What is your argument that this is really a rule?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Nutrition Institute v. Young, 818 F.2d 943 (D.C. Cir. 1987)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0B8F57-87A0-4BCA-9945-5BC945D841E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Coercion: </a:t>
            </a:r>
            <a:r>
              <a:rPr lang="en-US" i="1" dirty="0" smtClean="0"/>
              <a:t>Chamber of Commerce v. U.S. DOL</a:t>
            </a:r>
            <a:r>
              <a:rPr lang="en-US" dirty="0" smtClean="0"/>
              <a:t>, 174 F.3d 206 (D.C. Cir. 1999)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DOL made a policy statement that it would reduce inspections of workplaces that adopted an OSHA suggested safety plan that exceeded federal minimums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this really voluntary?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happens if you do not comply?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coercion make this a binding rule?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about DOJ guidance that a corporate compliance plan will count as mitigation under the Sentencing Guidelines?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it affect law abiding companies?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Bi-Metallic Investment Co. v. Colorado, 239 U.S. 441 (1915)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State </a:t>
            </a:r>
            <a:r>
              <a:rPr lang="en-US" dirty="0"/>
              <a:t>Board of Equalization </a:t>
            </a:r>
            <a:r>
              <a:rPr lang="en-US" dirty="0" smtClean="0"/>
              <a:t>determined that property was undervalued in Colorado and imposed a rule that all evaluations be increased by 40%.</a:t>
            </a:r>
          </a:p>
          <a:p>
            <a:pPr lvl="1"/>
            <a:r>
              <a:rPr lang="en-US" dirty="0" smtClean="0"/>
              <a:t>This was not a reevaluation of each piece of property, but a uniform and mechanical increase in the individually determined valuations.</a:t>
            </a:r>
          </a:p>
          <a:p>
            <a:r>
              <a:rPr lang="en-US" dirty="0" smtClean="0"/>
              <a:t>The court found that there is no right to a hearing for rules of general applicability.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versus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 are directed to the universe of regulated parties, not to individuals. </a:t>
            </a:r>
            <a:endParaRPr lang="en-US" dirty="0"/>
          </a:p>
          <a:p>
            <a:r>
              <a:rPr lang="en-US" dirty="0" smtClean="0"/>
              <a:t>Agency directives to specific parties based on individual facts are called orders. They may trigger a hearing for the individual, but do not </a:t>
            </a:r>
            <a:r>
              <a:rPr lang="en-US" baseline="0" dirty="0" smtClean="0"/>
              <a:t>need notice and comment.</a:t>
            </a:r>
          </a:p>
          <a:p>
            <a:r>
              <a:rPr lang="en-US" dirty="0" smtClean="0"/>
              <a:t>Assume the EPA makes a rule that applies to copper smelters which are located more than 5,000 above sea level.</a:t>
            </a:r>
          </a:p>
          <a:p>
            <a:pPr lvl="1"/>
            <a:r>
              <a:rPr lang="en-US" dirty="0" smtClean="0"/>
              <a:t>What is there is only one?</a:t>
            </a:r>
          </a:p>
          <a:p>
            <a:pPr lvl="1"/>
            <a:r>
              <a:rPr lang="en-US" dirty="0" smtClean="0"/>
              <a:t>Is this still a rule?</a:t>
            </a:r>
          </a:p>
          <a:p>
            <a:r>
              <a:rPr lang="en-US" dirty="0" smtClean="0"/>
              <a:t>Do we see statutes directed at single parties?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APA</a:t>
            </a:r>
            <a:r>
              <a:rPr lang="en-US" sz="3600" b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Rules Must have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“Future Effect”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i="1" dirty="0"/>
              <a:t> Bowen v. Georgetown University Hospital</a:t>
            </a:r>
            <a:r>
              <a:rPr lang="en-US" dirty="0"/>
              <a:t>, 488 U.S. 204 (1988</a:t>
            </a:r>
            <a:r>
              <a:rPr lang="en-US" dirty="0" smtClean="0"/>
              <a:t>), HHS changed the reimbursement rules for care that had already been rendered.</a:t>
            </a:r>
          </a:p>
          <a:p>
            <a:pPr lvl="1"/>
            <a:r>
              <a:rPr lang="en-US" dirty="0" smtClean="0"/>
              <a:t>Why is that problem for a rule?</a:t>
            </a:r>
          </a:p>
          <a:p>
            <a:pPr lvl="1"/>
            <a:r>
              <a:rPr lang="en-US" dirty="0" smtClean="0"/>
              <a:t>Can Congress fix this or is it a constitutional issue?</a:t>
            </a:r>
          </a:p>
          <a:p>
            <a:r>
              <a:rPr lang="en-US" dirty="0" smtClean="0"/>
              <a:t>Can there be retroactive laws?</a:t>
            </a:r>
          </a:p>
          <a:p>
            <a:pPr lvl="1"/>
            <a:r>
              <a:rPr lang="en-US" dirty="0" smtClean="0"/>
              <a:t>Superfund?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a Rule</a:t>
            </a:r>
            <a:r>
              <a:rPr lang="en-US" baseline="0" dirty="0" smtClean="0"/>
              <a:t> in </a:t>
            </a:r>
            <a:r>
              <a:rPr lang="en-US" dirty="0" smtClean="0"/>
              <a:t>an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FCC is concerned that concentrated ownership of TV stations is not in the public interest.</a:t>
            </a:r>
          </a:p>
          <a:p>
            <a:r>
              <a:rPr lang="en-US" dirty="0" smtClean="0"/>
              <a:t>Licensing is an adjudication, i.e., the applicant is entitled to a hearing if his license is turned down.</a:t>
            </a:r>
          </a:p>
          <a:p>
            <a:r>
              <a:rPr lang="en-US" dirty="0" smtClean="0"/>
              <a:t>The FCC issues a rule that no one can own more than five stations.</a:t>
            </a:r>
          </a:p>
          <a:p>
            <a:pPr lvl="1"/>
            <a:r>
              <a:rPr lang="en-US" dirty="0" smtClean="0"/>
              <a:t>Does an applicant with 5 stations get a hearing when he is turned down based on the rule?</a:t>
            </a:r>
          </a:p>
          <a:p>
            <a:pPr lvl="1"/>
            <a:r>
              <a:rPr lang="en-US" dirty="0" smtClean="0"/>
              <a:t>Why or why not?</a:t>
            </a:r>
          </a:p>
          <a:p>
            <a:pPr lvl="1"/>
            <a:r>
              <a:rPr lang="en-US" i="1" dirty="0"/>
              <a:t>United States v. </a:t>
            </a:r>
            <a:r>
              <a:rPr lang="en-US" i="1" dirty="0" err="1"/>
              <a:t>Storer</a:t>
            </a:r>
            <a:r>
              <a:rPr lang="en-US" i="1" dirty="0"/>
              <a:t> Broadcasting Co</a:t>
            </a:r>
            <a:r>
              <a:rPr lang="en-US" i="1" dirty="0" smtClean="0"/>
              <a:t>.</a:t>
            </a:r>
            <a:r>
              <a:rPr lang="en-US" dirty="0" smtClean="0"/>
              <a:t>, 351 </a:t>
            </a:r>
            <a:r>
              <a:rPr lang="en-US" dirty="0"/>
              <a:t>U.S. 192 (1956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will learn more about this when we study adjudications.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Have to Have Notice and Comment?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and Nonlegislative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power to make legislative rules, i.e., legally binding rules, comes from the legislature.</a:t>
            </a:r>
          </a:p>
          <a:p>
            <a:r>
              <a:rPr lang="en-US" dirty="0" smtClean="0"/>
              <a:t>Agencies can only make legislative rules if the legislature delegates this power to the agency through statute.</a:t>
            </a:r>
          </a:p>
          <a:p>
            <a:r>
              <a:rPr lang="en-US" dirty="0" smtClean="0"/>
              <a:t>Nonlegislative rules (guidelines, etc.) do not have legal effect. They only explain the agency’s view of the law.</a:t>
            </a:r>
          </a:p>
          <a:p>
            <a:pPr lvl="1"/>
            <a:r>
              <a:rPr lang="en-US" dirty="0" smtClean="0"/>
              <a:t>Does an agency need statutory authorization to issue non-legislative rules?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2171</Words>
  <Application>Microsoft Office PowerPoint</Application>
  <PresentationFormat>On-screen Show (4:3)</PresentationFormat>
  <Paragraphs>213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1_Blends</vt:lpstr>
      <vt:lpstr>Rulemaking</vt:lpstr>
      <vt:lpstr>Rule or Adjudication?</vt:lpstr>
      <vt:lpstr>Londoner v. City and County of Denver, 210 U.S. 373 (1908)</vt:lpstr>
      <vt:lpstr>Bi-Metallic Investment Co. v. Colorado, 239 U.S. 441 (1915)</vt:lpstr>
      <vt:lpstr>Orders versus Rules</vt:lpstr>
      <vt:lpstr>APA Rules Must have “Future Effect”</vt:lpstr>
      <vt:lpstr>The Effect of a Rule in an Adjudication</vt:lpstr>
      <vt:lpstr>Do You Have to Have Notice and Comment?</vt:lpstr>
      <vt:lpstr>Legislative and Nonlegislative Rules</vt:lpstr>
      <vt:lpstr>Can Nonlegislative Rules be Retroactive?</vt:lpstr>
      <vt:lpstr>Exemptions to Notice and Comment Requirements (does 553 apply at all?)</vt:lpstr>
      <vt:lpstr>Military and Foreign Affairs</vt:lpstr>
      <vt:lpstr>Public Property</vt:lpstr>
      <vt:lpstr>Agency Procedures</vt:lpstr>
      <vt:lpstr>553(b) - Exceptions to Notice Requirements</vt:lpstr>
      <vt:lpstr>Exception 1 - Interpretative Rules</vt:lpstr>
      <vt:lpstr>Why Avoid Notice and Comment?</vt:lpstr>
      <vt:lpstr>How Does the Nature of the Enabling Act Affect Rulemaking?</vt:lpstr>
      <vt:lpstr>EPA Example - Wetlands</vt:lpstr>
      <vt:lpstr>The Substantial Impact Test</vt:lpstr>
      <vt:lpstr>The “Legally Binding” or “Force of Law” Test </vt:lpstr>
      <vt:lpstr>General Policy or Specific Requirements?</vt:lpstr>
      <vt:lpstr>How High do I Build the Fence? Hoctor v. USDA, 82 F.3d 165 (7th Cir. 1996) </vt:lpstr>
      <vt:lpstr>Junk in the Park: United States v. Picciotto, 875 F.2d 345 (D.C. Cir. 1989) </vt:lpstr>
      <vt:lpstr>Consistency, the Hobgoblin of Interpretative Rules</vt:lpstr>
      <vt:lpstr>Does Publication Matter?</vt:lpstr>
      <vt:lpstr>Interpretive Rule or Legislative Rule  Wrap Up</vt:lpstr>
      <vt:lpstr>General Policy Statements</vt:lpstr>
      <vt:lpstr>Federal Mine Safety and Health Act Example</vt:lpstr>
      <vt:lpstr>Enforcement Manual</vt:lpstr>
      <vt:lpstr>Corps of Engineers Example</vt:lpstr>
      <vt:lpstr>Setting a Threshold for Prosecution</vt:lpstr>
      <vt:lpstr>Coercion: Chamber of Commerce v. U.S. DOL, 174 F.3d 206 (D.C. Cir. 1999)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Richards</dc:creator>
  <cp:lastModifiedBy>Edward P Richards</cp:lastModifiedBy>
  <cp:revision>296</cp:revision>
  <dcterms:created xsi:type="dcterms:W3CDTF">2003-02-18T14:06:11Z</dcterms:created>
  <dcterms:modified xsi:type="dcterms:W3CDTF">2013-01-22T15:17:40Z</dcterms:modified>
</cp:coreProperties>
</file>