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41"/>
  </p:notesMasterIdLst>
  <p:sldIdLst>
    <p:sldId id="256" r:id="rId2"/>
    <p:sldId id="347" r:id="rId3"/>
    <p:sldId id="348" r:id="rId4"/>
    <p:sldId id="349" r:id="rId5"/>
    <p:sldId id="350" r:id="rId6"/>
    <p:sldId id="307" r:id="rId7"/>
    <p:sldId id="308" r:id="rId8"/>
    <p:sldId id="309" r:id="rId9"/>
    <p:sldId id="344" r:id="rId10"/>
    <p:sldId id="345" r:id="rId11"/>
    <p:sldId id="346" r:id="rId12"/>
    <p:sldId id="310" r:id="rId13"/>
    <p:sldId id="312" r:id="rId14"/>
    <p:sldId id="313" r:id="rId15"/>
    <p:sldId id="314" r:id="rId16"/>
    <p:sldId id="316" r:id="rId17"/>
    <p:sldId id="318" r:id="rId18"/>
    <p:sldId id="319" r:id="rId19"/>
    <p:sldId id="320" r:id="rId20"/>
    <p:sldId id="322" r:id="rId21"/>
    <p:sldId id="323" r:id="rId22"/>
    <p:sldId id="324" r:id="rId23"/>
    <p:sldId id="325" r:id="rId24"/>
    <p:sldId id="326" r:id="rId25"/>
    <p:sldId id="327" r:id="rId26"/>
    <p:sldId id="328" r:id="rId27"/>
    <p:sldId id="329" r:id="rId28"/>
    <p:sldId id="330" r:id="rId29"/>
    <p:sldId id="331" r:id="rId30"/>
    <p:sldId id="332" r:id="rId31"/>
    <p:sldId id="333" r:id="rId32"/>
    <p:sldId id="342" r:id="rId33"/>
    <p:sldId id="334" r:id="rId34"/>
    <p:sldId id="335" r:id="rId35"/>
    <p:sldId id="336" r:id="rId36"/>
    <p:sldId id="337" r:id="rId37"/>
    <p:sldId id="338" r:id="rId38"/>
    <p:sldId id="339" r:id="rId39"/>
    <p:sldId id="340"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p:cViewPr varScale="1">
        <p:scale>
          <a:sx n="73" d="100"/>
          <a:sy n="73" d="100"/>
        </p:scale>
        <p:origin x="-84" y="-640"/>
      </p:cViewPr>
      <p:guideLst>
        <p:guide orient="horz" pos="2160"/>
        <p:guide pos="2880"/>
      </p:guideLst>
    </p:cSldViewPr>
  </p:slideViewPr>
  <p:outlineViewPr>
    <p:cViewPr>
      <p:scale>
        <a:sx n="33" d="100"/>
        <a:sy n="33" d="100"/>
      </p:scale>
      <p:origin x="0" y="10188"/>
    </p:cViewPr>
    <p:sldLst>
      <p:sld r:id="rId1"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349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6349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5222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349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349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6349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C18582A8-B67A-4D3A-8BB1-4E582137063D}" type="slidenum">
              <a:rPr lang="en-US"/>
              <a:pPr>
                <a:defRPr/>
              </a:pPr>
              <a:t>‹#›</a:t>
            </a:fld>
            <a:endParaRPr lang="en-US"/>
          </a:p>
        </p:txBody>
      </p:sp>
    </p:spTree>
    <p:extLst>
      <p:ext uri="{BB962C8B-B14F-4D97-AF65-F5344CB8AC3E}">
        <p14:creationId xmlns:p14="http://schemas.microsoft.com/office/powerpoint/2010/main" val="39545248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14352923-D39C-456D-A4D0-962C6C599CDA}" type="slidenum">
              <a:rPr lang="en-US"/>
              <a:pPr>
                <a:defRPr/>
              </a:pPr>
              <a:t>‹#›</a:t>
            </a:fld>
            <a:endParaRPr lang="en-US"/>
          </a:p>
        </p:txBody>
      </p:sp>
    </p:spTree>
    <p:extLst>
      <p:ext uri="{BB962C8B-B14F-4D97-AF65-F5344CB8AC3E}">
        <p14:creationId xmlns:p14="http://schemas.microsoft.com/office/powerpoint/2010/main" val="3634795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AEF865A-A5C2-4361-AFA7-F12A71F589DC}" type="slidenum">
              <a:rPr lang="en-US"/>
              <a:pPr>
                <a:defRPr/>
              </a:pPr>
              <a:t>‹#›</a:t>
            </a:fld>
            <a:endParaRPr lang="en-US"/>
          </a:p>
        </p:txBody>
      </p:sp>
    </p:spTree>
    <p:extLst>
      <p:ext uri="{BB962C8B-B14F-4D97-AF65-F5344CB8AC3E}">
        <p14:creationId xmlns:p14="http://schemas.microsoft.com/office/powerpoint/2010/main" val="1027610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6F31B5D-E1B1-4491-AAAE-CEE8C8D05E9A}" type="slidenum">
              <a:rPr lang="en-US"/>
              <a:pPr>
                <a:defRPr/>
              </a:pPr>
              <a:t>‹#›</a:t>
            </a:fld>
            <a:endParaRPr lang="en-US"/>
          </a:p>
        </p:txBody>
      </p:sp>
    </p:spTree>
    <p:extLst>
      <p:ext uri="{BB962C8B-B14F-4D97-AF65-F5344CB8AC3E}">
        <p14:creationId xmlns:p14="http://schemas.microsoft.com/office/powerpoint/2010/main" val="15267419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CC739B67-DB22-4103-985A-E8E1D242EF5C}" type="slidenum">
              <a:rPr lang="en-US"/>
              <a:pPr>
                <a:defRPr/>
              </a:pPr>
              <a:t>‹#›</a:t>
            </a:fld>
            <a:endParaRPr lang="en-US"/>
          </a:p>
        </p:txBody>
      </p:sp>
    </p:spTree>
    <p:extLst>
      <p:ext uri="{BB962C8B-B14F-4D97-AF65-F5344CB8AC3E}">
        <p14:creationId xmlns:p14="http://schemas.microsoft.com/office/powerpoint/2010/main" val="26687627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EF900119-3852-4FC6-AAB3-F84098667AB8}" type="slidenum">
              <a:rPr lang="en-US"/>
              <a:pPr>
                <a:defRPr/>
              </a:pPr>
              <a:t>‹#›</a:t>
            </a:fld>
            <a:endParaRPr lang="en-US"/>
          </a:p>
        </p:txBody>
      </p:sp>
    </p:spTree>
    <p:extLst>
      <p:ext uri="{BB962C8B-B14F-4D97-AF65-F5344CB8AC3E}">
        <p14:creationId xmlns:p14="http://schemas.microsoft.com/office/powerpoint/2010/main" val="26657068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2E4E0026-D864-4E85-B824-E57D3FA75B4F}" type="slidenum">
              <a:rPr lang="en-US"/>
              <a:pPr>
                <a:defRPr/>
              </a:pPr>
              <a:t>‹#›</a:t>
            </a:fld>
            <a:endParaRPr lang="en-US"/>
          </a:p>
        </p:txBody>
      </p:sp>
    </p:spTree>
    <p:extLst>
      <p:ext uri="{BB962C8B-B14F-4D97-AF65-F5344CB8AC3E}">
        <p14:creationId xmlns:p14="http://schemas.microsoft.com/office/powerpoint/2010/main" val="2415494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6CD5AE45-A9C7-42A7-8E26-99419F48295B}" type="slidenum">
              <a:rPr lang="en-US"/>
              <a:pPr>
                <a:defRPr/>
              </a:pPr>
              <a:t>‹#›</a:t>
            </a:fld>
            <a:endParaRPr lang="en-US"/>
          </a:p>
        </p:txBody>
      </p:sp>
    </p:spTree>
    <p:extLst>
      <p:ext uri="{BB962C8B-B14F-4D97-AF65-F5344CB8AC3E}">
        <p14:creationId xmlns:p14="http://schemas.microsoft.com/office/powerpoint/2010/main" val="2425323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E139356F-821D-42E3-BE01-4E77970EB498}" type="slidenum">
              <a:rPr lang="en-US"/>
              <a:pPr>
                <a:defRPr/>
              </a:pPr>
              <a:t>‹#›</a:t>
            </a:fld>
            <a:endParaRPr lang="en-US"/>
          </a:p>
        </p:txBody>
      </p:sp>
    </p:spTree>
    <p:extLst>
      <p:ext uri="{BB962C8B-B14F-4D97-AF65-F5344CB8AC3E}">
        <p14:creationId xmlns:p14="http://schemas.microsoft.com/office/powerpoint/2010/main" val="3251072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D6139859-AD81-420F-8913-F6E36948823B}" type="slidenum">
              <a:rPr lang="en-US"/>
              <a:pPr>
                <a:defRPr/>
              </a:pPr>
              <a:t>‹#›</a:t>
            </a:fld>
            <a:endParaRPr lang="en-US"/>
          </a:p>
        </p:txBody>
      </p:sp>
    </p:spTree>
    <p:extLst>
      <p:ext uri="{BB962C8B-B14F-4D97-AF65-F5344CB8AC3E}">
        <p14:creationId xmlns:p14="http://schemas.microsoft.com/office/powerpoint/2010/main" val="172815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3E9B439D-AC06-4CC0-A4D5-B3E9970ABCC5}" type="slidenum">
              <a:rPr lang="en-US"/>
              <a:pPr>
                <a:defRPr/>
              </a:pPr>
              <a:t>‹#›</a:t>
            </a:fld>
            <a:endParaRPr lang="en-US"/>
          </a:p>
        </p:txBody>
      </p:sp>
    </p:spTree>
    <p:extLst>
      <p:ext uri="{BB962C8B-B14F-4D97-AF65-F5344CB8AC3E}">
        <p14:creationId xmlns:p14="http://schemas.microsoft.com/office/powerpoint/2010/main" val="9074977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84729C61-5708-442A-821A-81341DAEE5EE}" type="slidenum">
              <a:rPr lang="en-US"/>
              <a:pPr>
                <a:defRPr/>
              </a:pPr>
              <a:t>‹#›</a:t>
            </a:fld>
            <a:endParaRPr lang="en-US"/>
          </a:p>
        </p:txBody>
      </p:sp>
    </p:spTree>
    <p:extLst>
      <p:ext uri="{BB962C8B-B14F-4D97-AF65-F5344CB8AC3E}">
        <p14:creationId xmlns:p14="http://schemas.microsoft.com/office/powerpoint/2010/main" val="527368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D8955139-23F9-45EA-8E55-329AE3883234}"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32"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as.org/irp/offdocs/direct.htm" TargetMode="External"/><Relationship Id="rId2" Type="http://schemas.openxmlformats.org/officeDocument/2006/relationships/hyperlink" Target="http://www.whitehouse.gov/briefing-room/presidential-actions/executive-orders"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www.whitehouse.gov/omb/inforeg_default"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51A7DA5-645B-4806-8966-E0ABFE1EA3D9}" type="slidenum">
              <a:rPr lang="en-US" smtClean="0">
                <a:solidFill>
                  <a:schemeClr val="bg2"/>
                </a:solidFill>
              </a:rPr>
              <a:pPr/>
              <a:t>1</a:t>
            </a:fld>
            <a:endParaRPr lang="en-US" smtClean="0">
              <a:solidFill>
                <a:schemeClr val="bg2"/>
              </a:solidFill>
            </a:endParaRPr>
          </a:p>
        </p:txBody>
      </p:sp>
      <p:sp>
        <p:nvSpPr>
          <p:cNvPr id="3075" name="Rectangle 2"/>
          <p:cNvSpPr>
            <a:spLocks noGrp="1" noChangeArrowheads="1"/>
          </p:cNvSpPr>
          <p:nvPr>
            <p:ph type="ctrTitle"/>
          </p:nvPr>
        </p:nvSpPr>
        <p:spPr/>
        <p:txBody>
          <a:bodyPr/>
          <a:lstStyle/>
          <a:p>
            <a:pPr eaLnBrk="1" hangingPunct="1"/>
            <a:r>
              <a:rPr lang="en-US" dirty="0" smtClean="0"/>
              <a:t>Chapter 2</a:t>
            </a:r>
          </a:p>
        </p:txBody>
      </p:sp>
      <p:sp>
        <p:nvSpPr>
          <p:cNvPr id="3076" name="Rectangle 3"/>
          <p:cNvSpPr>
            <a:spLocks noGrp="1" noChangeArrowheads="1"/>
          </p:cNvSpPr>
          <p:nvPr>
            <p:ph type="subTitle" idx="1"/>
          </p:nvPr>
        </p:nvSpPr>
        <p:spPr/>
        <p:txBody>
          <a:bodyPr/>
          <a:lstStyle/>
          <a:p>
            <a:pPr eaLnBrk="1" hangingPunct="1"/>
            <a:r>
              <a:rPr lang="en-US" smtClean="0"/>
              <a:t>Part </a:t>
            </a:r>
            <a:r>
              <a:rPr lang="en-US"/>
              <a:t>2</a:t>
            </a:r>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Free Enterprise Fund v. PCAOB</a:t>
            </a:r>
            <a:r>
              <a:rPr lang="en-US" dirty="0" smtClean="0"/>
              <a:t>, 130 S.Ct. 3138 (2010)</a:t>
            </a:r>
            <a:endParaRPr lang="en-US" dirty="0"/>
          </a:p>
        </p:txBody>
      </p:sp>
      <p:sp>
        <p:nvSpPr>
          <p:cNvPr id="3" name="Content Placeholder 2"/>
          <p:cNvSpPr>
            <a:spLocks noGrp="1"/>
          </p:cNvSpPr>
          <p:nvPr>
            <p:ph idx="1"/>
          </p:nvPr>
        </p:nvSpPr>
        <p:spPr/>
        <p:txBody>
          <a:bodyPr>
            <a:normAutofit fontScale="92500"/>
          </a:bodyPr>
          <a:lstStyle/>
          <a:p>
            <a:r>
              <a:rPr lang="en-US" dirty="0" smtClean="0"/>
              <a:t>Government agency that regulates accounting firms.</a:t>
            </a:r>
          </a:p>
          <a:p>
            <a:pPr lvl="1"/>
            <a:r>
              <a:rPr lang="en-US" dirty="0" smtClean="0"/>
              <a:t>Members to appointed by the SEC commissioners, not the President</a:t>
            </a:r>
          </a:p>
          <a:p>
            <a:r>
              <a:rPr lang="en-US" dirty="0"/>
              <a:t>The Court quoted a prior opinion in which it had said that ‘‘whether one is an ‘inferior’ officer depends on whether he has a superior,’’ and that ‘‘ ‘inferior officers’ are officers whose work is directed and supervised at some level by other officers appointed by the President with the Senate’s consent.’</a:t>
            </a:r>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10</a:t>
            </a:fld>
            <a:endParaRPr lang="en-US"/>
          </a:p>
        </p:txBody>
      </p:sp>
    </p:spTree>
    <p:extLst>
      <p:ext uri="{BB962C8B-B14F-4D97-AF65-F5344CB8AC3E}">
        <p14:creationId xmlns:p14="http://schemas.microsoft.com/office/powerpoint/2010/main" val="14858083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Controls their Work?</a:t>
            </a:r>
            <a:endParaRPr lang="en-US" dirty="0"/>
          </a:p>
        </p:txBody>
      </p:sp>
      <p:sp>
        <p:nvSpPr>
          <p:cNvPr id="3" name="Content Placeholder 2"/>
          <p:cNvSpPr>
            <a:spLocks noGrp="1"/>
          </p:cNvSpPr>
          <p:nvPr>
            <p:ph idx="1"/>
          </p:nvPr>
        </p:nvSpPr>
        <p:spPr/>
        <p:txBody>
          <a:bodyPr/>
          <a:lstStyle/>
          <a:p>
            <a:r>
              <a:rPr lang="en-US" dirty="0" smtClean="0"/>
              <a:t>The Board’s </a:t>
            </a:r>
            <a:r>
              <a:rPr lang="en-US" dirty="0"/>
              <a:t>rules and its imposition of sanctions on accounting firms are subject to approval and alteration by the SEC</a:t>
            </a:r>
            <a:r>
              <a:rPr lang="en-US" dirty="0" smtClean="0"/>
              <a:t>.</a:t>
            </a:r>
          </a:p>
          <a:p>
            <a:r>
              <a:rPr lang="en-US" dirty="0" smtClean="0"/>
              <a:t>Members </a:t>
            </a:r>
            <a:r>
              <a:rPr lang="en-US" dirty="0"/>
              <a:t>of the Board are removable ‘‘at will’’ by the SEC Commissioners</a:t>
            </a:r>
            <a:r>
              <a:rPr lang="en-US" dirty="0" smtClean="0"/>
              <a:t>.</a:t>
            </a:r>
          </a:p>
          <a:p>
            <a:r>
              <a:rPr lang="en-US" dirty="0" smtClean="0"/>
              <a:t>Is this sufficient control to establish they the members on inferior officers, thus appointable by the SEC rather than the president?</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11</a:t>
            </a:fld>
            <a:endParaRPr lang="en-US"/>
          </a:p>
        </p:txBody>
      </p:sp>
    </p:spTree>
    <p:extLst>
      <p:ext uri="{BB962C8B-B14F-4D97-AF65-F5344CB8AC3E}">
        <p14:creationId xmlns:p14="http://schemas.microsoft.com/office/powerpoint/2010/main" val="19324940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B9CF74A-38B2-4421-94A6-1A3610510150}" type="slidenum">
              <a:rPr lang="en-US" smtClean="0"/>
              <a:pPr/>
              <a:t>12</a:t>
            </a:fld>
            <a:endParaRPr lang="en-US" smtClean="0"/>
          </a:p>
        </p:txBody>
      </p:sp>
      <p:sp>
        <p:nvSpPr>
          <p:cNvPr id="22531" name="Rectangle 2"/>
          <p:cNvSpPr>
            <a:spLocks noGrp="1" noChangeArrowheads="1"/>
          </p:cNvSpPr>
          <p:nvPr>
            <p:ph type="title"/>
          </p:nvPr>
        </p:nvSpPr>
        <p:spPr/>
        <p:txBody>
          <a:bodyPr/>
          <a:lstStyle/>
          <a:p>
            <a:pPr eaLnBrk="1" hangingPunct="1"/>
            <a:r>
              <a:rPr lang="en-US" dirty="0" smtClean="0"/>
              <a:t>President Nixon and the Independent Counsel</a:t>
            </a:r>
          </a:p>
        </p:txBody>
      </p:sp>
      <p:sp>
        <p:nvSpPr>
          <p:cNvPr id="22532" name="Rectangle 3"/>
          <p:cNvSpPr>
            <a:spLocks noGrp="1" noChangeArrowheads="1"/>
          </p:cNvSpPr>
          <p:nvPr>
            <p:ph type="body" idx="1"/>
          </p:nvPr>
        </p:nvSpPr>
        <p:spPr/>
        <p:txBody>
          <a:bodyPr>
            <a:normAutofit fontScale="92500" lnSpcReduction="20000"/>
          </a:bodyPr>
          <a:lstStyle/>
          <a:p>
            <a:pPr eaLnBrk="1" hangingPunct="1">
              <a:defRPr/>
            </a:pPr>
            <a:r>
              <a:rPr lang="en-US" dirty="0" smtClean="0"/>
              <a:t>Great crisis in presidential control.</a:t>
            </a:r>
          </a:p>
          <a:p>
            <a:pPr eaLnBrk="1" hangingPunct="1">
              <a:defRPr/>
            </a:pPr>
            <a:r>
              <a:rPr lang="en-US" dirty="0" smtClean="0"/>
              <a:t>The Saturday night massacre</a:t>
            </a:r>
          </a:p>
          <a:p>
            <a:pPr lvl="1" eaLnBrk="1" hangingPunct="1">
              <a:defRPr/>
            </a:pPr>
            <a:r>
              <a:rPr lang="en-US" dirty="0" smtClean="0"/>
              <a:t>Nixon orders the AG to fire the independent counsel who was investigating Watergate</a:t>
            </a:r>
          </a:p>
          <a:p>
            <a:pPr lvl="1" eaLnBrk="1" hangingPunct="1">
              <a:defRPr/>
            </a:pPr>
            <a:r>
              <a:rPr lang="en-US" dirty="0" smtClean="0"/>
              <a:t>Two people later, he orders AAG Bork to fire him.</a:t>
            </a:r>
          </a:p>
          <a:p>
            <a:pPr lvl="1" eaLnBrk="1" hangingPunct="1">
              <a:defRPr/>
            </a:pPr>
            <a:r>
              <a:rPr lang="en-US" dirty="0" smtClean="0"/>
              <a:t>Nixon's indirect firing of the independent prosecutor was the background for this law</a:t>
            </a:r>
          </a:p>
          <a:p>
            <a:pPr eaLnBrk="1" hangingPunct="1">
              <a:defRPr/>
            </a:pPr>
            <a:r>
              <a:rPr lang="en-US" dirty="0" smtClean="0"/>
              <a:t>What was Clinton's biggest political mistake?</a:t>
            </a:r>
          </a:p>
          <a:p>
            <a:pPr lvl="1" eaLnBrk="1" hangingPunct="1">
              <a:defRPr/>
            </a:pPr>
            <a:r>
              <a:rPr lang="en-US" dirty="0" smtClean="0"/>
              <a:t>Not vetoing the renewal of the Independent counsel law.</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13211F0-F45E-456C-9754-78C971C2E89C}" type="slidenum">
              <a:rPr lang="en-US" smtClean="0"/>
              <a:pPr/>
              <a:t>13</a:t>
            </a:fld>
            <a:endParaRPr lang="en-US" smtClean="0"/>
          </a:p>
        </p:txBody>
      </p:sp>
      <p:sp>
        <p:nvSpPr>
          <p:cNvPr id="23555" name="Rectangle 2"/>
          <p:cNvSpPr>
            <a:spLocks noGrp="1" noChangeArrowheads="1"/>
          </p:cNvSpPr>
          <p:nvPr>
            <p:ph type="title"/>
          </p:nvPr>
        </p:nvSpPr>
        <p:spPr/>
        <p:txBody>
          <a:bodyPr/>
          <a:lstStyle/>
          <a:p>
            <a:pPr eaLnBrk="1" hangingPunct="1"/>
            <a:r>
              <a:rPr lang="en-US" i="1" dirty="0" smtClean="0"/>
              <a:t>Morrison v. Olson</a:t>
            </a:r>
            <a:r>
              <a:rPr lang="en-US" dirty="0" smtClean="0"/>
              <a:t>, 487 US 654 (1988)</a:t>
            </a:r>
          </a:p>
        </p:txBody>
      </p:sp>
      <p:sp>
        <p:nvSpPr>
          <p:cNvPr id="23556" name="Rectangle 3"/>
          <p:cNvSpPr>
            <a:spLocks noGrp="1" noChangeArrowheads="1"/>
          </p:cNvSpPr>
          <p:nvPr>
            <p:ph type="body" idx="1"/>
          </p:nvPr>
        </p:nvSpPr>
        <p:spPr/>
        <p:txBody>
          <a:bodyPr/>
          <a:lstStyle/>
          <a:p>
            <a:pPr eaLnBrk="1" hangingPunct="1"/>
            <a:r>
              <a:rPr lang="en-US" dirty="0" smtClean="0"/>
              <a:t>What did Olson hope to do with his suit?</a:t>
            </a:r>
          </a:p>
          <a:p>
            <a:pPr eaLnBrk="1" hangingPunct="1"/>
            <a:r>
              <a:rPr lang="en-US" dirty="0" smtClean="0"/>
              <a:t>What triggers the appointment of an independent counsel?</a:t>
            </a:r>
          </a:p>
          <a:p>
            <a:pPr eaLnBrk="1" hangingPunct="1"/>
            <a:r>
              <a:rPr lang="en-US" dirty="0" smtClean="0"/>
              <a:t>Who appoints the independent counsel?</a:t>
            </a:r>
          </a:p>
          <a:p>
            <a:pPr lvl="1" eaLnBrk="1" hangingPunct="1"/>
            <a:r>
              <a:rPr lang="en-US" dirty="0" smtClean="0"/>
              <a:t>Why class of officer must this then be?</a:t>
            </a:r>
          </a:p>
          <a:p>
            <a:pPr eaLnBrk="1" hangingPunct="1"/>
            <a:r>
              <a:rPr lang="en-US" dirty="0" smtClean="0"/>
              <a:t>Who can remove an independent  counsel for cause?</a:t>
            </a:r>
          </a:p>
          <a:p>
            <a:pPr eaLnBrk="1" hangingPunct="1"/>
            <a:r>
              <a:rPr lang="en-US" dirty="0" smtClean="0"/>
              <a:t>Who can remove that person?</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BC18588-8763-414F-9FB9-6A71558B949C}" type="slidenum">
              <a:rPr lang="en-US" smtClean="0"/>
              <a:pPr/>
              <a:t>14</a:t>
            </a:fld>
            <a:endParaRPr lang="en-US" smtClean="0"/>
          </a:p>
        </p:txBody>
      </p:sp>
      <p:sp>
        <p:nvSpPr>
          <p:cNvPr id="24579" name="Rectangle 2"/>
          <p:cNvSpPr>
            <a:spLocks noGrp="1" noChangeArrowheads="1"/>
          </p:cNvSpPr>
          <p:nvPr>
            <p:ph type="title"/>
          </p:nvPr>
        </p:nvSpPr>
        <p:spPr/>
        <p:txBody>
          <a:bodyPr/>
          <a:lstStyle/>
          <a:p>
            <a:pPr eaLnBrk="1" hangingPunct="1"/>
            <a:r>
              <a:rPr lang="en-US" smtClean="0"/>
              <a:t>The Core Function Standard for Inferior Officers</a:t>
            </a:r>
          </a:p>
        </p:txBody>
      </p:sp>
      <p:sp>
        <p:nvSpPr>
          <p:cNvPr id="24580" name="Rectangle 3"/>
          <p:cNvSpPr>
            <a:spLocks noGrp="1" noChangeArrowheads="1"/>
          </p:cNvSpPr>
          <p:nvPr>
            <p:ph type="body" idx="1"/>
          </p:nvPr>
        </p:nvSpPr>
        <p:spPr>
          <a:xfrm>
            <a:off x="381000" y="2017713"/>
            <a:ext cx="8574088" cy="4687887"/>
          </a:xfrm>
        </p:spPr>
        <p:txBody>
          <a:bodyPr/>
          <a:lstStyle/>
          <a:p>
            <a:pPr eaLnBrk="1" hangingPunct="1"/>
            <a:r>
              <a:rPr lang="en-US" dirty="0" smtClean="0"/>
              <a:t>Is the independent counsel an "inferior" official?</a:t>
            </a:r>
          </a:p>
          <a:p>
            <a:pPr lvl="1" eaLnBrk="1" hangingPunct="1"/>
            <a:r>
              <a:rPr lang="en-US" dirty="0" smtClean="0"/>
              <a:t>Does the independent counsel have a policy making role?</a:t>
            </a:r>
          </a:p>
          <a:p>
            <a:pPr eaLnBrk="1" hangingPunct="1"/>
            <a:r>
              <a:rPr lang="en-US" dirty="0" smtClean="0"/>
              <a:t>Is this a critical area for the president to control the exercise of discretion?</a:t>
            </a:r>
          </a:p>
          <a:p>
            <a:pPr eaLnBrk="1" hangingPunct="1"/>
            <a:r>
              <a:rPr lang="en-US" dirty="0" smtClean="0"/>
              <a:t>How does the president retain control?</a:t>
            </a:r>
          </a:p>
          <a:p>
            <a:pPr lvl="1" eaLnBrk="1" hangingPunct="1"/>
            <a:r>
              <a:rPr lang="en-US" dirty="0" smtClean="0"/>
              <a:t>Why will the independent counsel process always be political?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3AF2754-205D-4C99-A1C3-8BD1B558CB41}" type="slidenum">
              <a:rPr lang="en-US" smtClean="0"/>
              <a:pPr/>
              <a:t>15</a:t>
            </a:fld>
            <a:endParaRPr lang="en-US" smtClean="0"/>
          </a:p>
        </p:txBody>
      </p:sp>
      <p:sp>
        <p:nvSpPr>
          <p:cNvPr id="25603" name="Rectangle 2"/>
          <p:cNvSpPr>
            <a:spLocks noGrp="1" noChangeArrowheads="1"/>
          </p:cNvSpPr>
          <p:nvPr>
            <p:ph type="title"/>
          </p:nvPr>
        </p:nvSpPr>
        <p:spPr/>
        <p:txBody>
          <a:bodyPr/>
          <a:lstStyle/>
          <a:p>
            <a:pPr eaLnBrk="1" hangingPunct="1"/>
            <a:r>
              <a:rPr lang="en-US" smtClean="0"/>
              <a:t>What was the key issue in Olson?</a:t>
            </a:r>
          </a:p>
        </p:txBody>
      </p:sp>
      <p:sp>
        <p:nvSpPr>
          <p:cNvPr id="25604" name="Rectangle 3"/>
          <p:cNvSpPr>
            <a:spLocks noGrp="1" noChangeArrowheads="1"/>
          </p:cNvSpPr>
          <p:nvPr>
            <p:ph type="body" idx="1"/>
          </p:nvPr>
        </p:nvSpPr>
        <p:spPr/>
        <p:txBody>
          <a:bodyPr/>
          <a:lstStyle/>
          <a:p>
            <a:pPr eaLnBrk="1" hangingPunct="1">
              <a:lnSpc>
                <a:spcPct val="80000"/>
              </a:lnSpc>
            </a:pPr>
            <a:r>
              <a:rPr lang="en-US" dirty="0" smtClean="0"/>
              <a:t>The limitation of the removal power to good cause, rather than at-will</a:t>
            </a:r>
          </a:p>
          <a:p>
            <a:pPr eaLnBrk="1" hangingPunct="1">
              <a:lnSpc>
                <a:spcPct val="80000"/>
              </a:lnSpc>
            </a:pPr>
            <a:r>
              <a:rPr lang="en-US" dirty="0" smtClean="0"/>
              <a:t>Does this impermissibly interfere with the president's power to carry out the laws?</a:t>
            </a:r>
          </a:p>
          <a:p>
            <a:pPr lvl="1" eaLnBrk="1" hangingPunct="1">
              <a:lnSpc>
                <a:spcPct val="80000"/>
              </a:lnSpc>
            </a:pPr>
            <a:r>
              <a:rPr lang="en-US" dirty="0" smtClean="0"/>
              <a:t>Majority says no, focusing on the preservation of separation of powers</a:t>
            </a:r>
          </a:p>
          <a:p>
            <a:pPr lvl="1" eaLnBrk="1" hangingPunct="1"/>
            <a:r>
              <a:rPr lang="en-US" dirty="0" smtClean="0"/>
              <a:t>Scalia saw this as a stark limitation on the president's power to exclusively control the executive branch.</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03E3138-F019-48E8-A55A-9C53316E4265}" type="slidenum">
              <a:rPr lang="en-US" smtClean="0"/>
              <a:pPr/>
              <a:t>16</a:t>
            </a:fld>
            <a:endParaRPr lang="en-US" smtClean="0"/>
          </a:p>
        </p:txBody>
      </p:sp>
      <p:sp>
        <p:nvSpPr>
          <p:cNvPr id="26627" name="Rectangle 2"/>
          <p:cNvSpPr>
            <a:spLocks noGrp="1" noChangeArrowheads="1"/>
          </p:cNvSpPr>
          <p:nvPr>
            <p:ph type="title"/>
          </p:nvPr>
        </p:nvSpPr>
        <p:spPr/>
        <p:txBody>
          <a:bodyPr/>
          <a:lstStyle/>
          <a:p>
            <a:pPr eaLnBrk="1" hangingPunct="1"/>
            <a:r>
              <a:rPr lang="en-US" smtClean="0"/>
              <a:t>Was Scalia Right?</a:t>
            </a:r>
          </a:p>
        </p:txBody>
      </p:sp>
      <p:sp>
        <p:nvSpPr>
          <p:cNvPr id="26628" name="Rectangle 3"/>
          <p:cNvSpPr>
            <a:spLocks noGrp="1" noChangeArrowheads="1"/>
          </p:cNvSpPr>
          <p:nvPr>
            <p:ph type="body" idx="1"/>
          </p:nvPr>
        </p:nvSpPr>
        <p:spPr>
          <a:xfrm>
            <a:off x="609600" y="2017713"/>
            <a:ext cx="8345488" cy="4459287"/>
          </a:xfrm>
        </p:spPr>
        <p:txBody>
          <a:bodyPr/>
          <a:lstStyle/>
          <a:p>
            <a:pPr eaLnBrk="1" hangingPunct="1"/>
            <a:r>
              <a:rPr lang="en-US" dirty="0" smtClean="0"/>
              <a:t>What was he worried about as regards the power of the office?</a:t>
            </a:r>
          </a:p>
          <a:p>
            <a:pPr lvl="1" eaLnBrk="1" hangingPunct="1"/>
            <a:r>
              <a:rPr lang="en-US" dirty="0" smtClean="0"/>
              <a:t>He stresses the broad powers of the IC</a:t>
            </a:r>
          </a:p>
          <a:p>
            <a:pPr lvl="1" eaLnBrk="1" hangingPunct="1"/>
            <a:r>
              <a:rPr lang="en-US" dirty="0" smtClean="0"/>
              <a:t>How did this play out in Whitewater, the Clinton investigation?</a:t>
            </a:r>
          </a:p>
          <a:p>
            <a:pPr eaLnBrk="1" hangingPunct="1"/>
            <a:r>
              <a:rPr lang="en-US" dirty="0" smtClean="0"/>
              <a:t>What would it cost you to be investigated if you were a junior White House counsel?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2C45BFA-013F-4347-9A54-F8E2EBC61589}" type="slidenum">
              <a:rPr lang="en-US" smtClean="0"/>
              <a:pPr/>
              <a:t>17</a:t>
            </a:fld>
            <a:endParaRPr lang="en-US" smtClean="0"/>
          </a:p>
        </p:txBody>
      </p:sp>
      <p:sp>
        <p:nvSpPr>
          <p:cNvPr id="28675" name="Rectangle 2"/>
          <p:cNvSpPr>
            <a:spLocks noGrp="1" noChangeArrowheads="1"/>
          </p:cNvSpPr>
          <p:nvPr>
            <p:ph type="title"/>
          </p:nvPr>
        </p:nvSpPr>
        <p:spPr/>
        <p:txBody>
          <a:bodyPr/>
          <a:lstStyle/>
          <a:p>
            <a:pPr eaLnBrk="1" hangingPunct="1"/>
            <a:r>
              <a:rPr lang="en-US" smtClean="0"/>
              <a:t>Congressional Determinations</a:t>
            </a:r>
          </a:p>
        </p:txBody>
      </p:sp>
      <p:sp>
        <p:nvSpPr>
          <p:cNvPr id="30724" name="Rectangle 3"/>
          <p:cNvSpPr>
            <a:spLocks noGrp="1" noChangeArrowheads="1"/>
          </p:cNvSpPr>
          <p:nvPr>
            <p:ph type="body" idx="1"/>
          </p:nvPr>
        </p:nvSpPr>
        <p:spPr/>
        <p:txBody>
          <a:bodyPr>
            <a:normAutofit fontScale="92500" lnSpcReduction="10000"/>
          </a:bodyPr>
          <a:lstStyle/>
          <a:p>
            <a:pPr eaLnBrk="1" hangingPunct="1">
              <a:lnSpc>
                <a:spcPct val="90000"/>
              </a:lnSpc>
              <a:defRPr/>
            </a:pPr>
            <a:r>
              <a:rPr lang="en-US" sz="2800" dirty="0" smtClean="0"/>
              <a:t>If the Congress establishes that the position is an inferior officer, the courts have not second-guessed it.</a:t>
            </a:r>
          </a:p>
          <a:p>
            <a:pPr lvl="1" eaLnBrk="1" hangingPunct="1">
              <a:lnSpc>
                <a:spcPct val="90000"/>
              </a:lnSpc>
              <a:defRPr/>
            </a:pPr>
            <a:r>
              <a:rPr lang="en-US" sz="2800" dirty="0" smtClean="0"/>
              <a:t>This might change if Congress created an inferior office that was clearly the job of a principal officer.</a:t>
            </a:r>
          </a:p>
          <a:p>
            <a:pPr eaLnBrk="1" hangingPunct="1">
              <a:lnSpc>
                <a:spcPct val="90000"/>
              </a:lnSpc>
              <a:defRPr/>
            </a:pPr>
            <a:r>
              <a:rPr lang="en-US" sz="2800" dirty="0" smtClean="0"/>
              <a:t>Be careful of circular arguments</a:t>
            </a:r>
          </a:p>
          <a:p>
            <a:pPr lvl="1" eaLnBrk="1" hangingPunct="1">
              <a:lnSpc>
                <a:spcPct val="90000"/>
              </a:lnSpc>
              <a:defRPr/>
            </a:pPr>
            <a:r>
              <a:rPr lang="en-US" sz="2800" dirty="0" smtClean="0"/>
              <a:t>Just because an officer is not required to be appointed under the appointment's clause, that does not prevent the court from finding that the position is covered by the Appointment's Clause.</a:t>
            </a:r>
          </a:p>
          <a:p>
            <a:pPr eaLnBrk="1" hangingPunct="1">
              <a:lnSpc>
                <a:spcPct val="90000"/>
              </a:lnSpc>
              <a:defRPr/>
            </a:pPr>
            <a:r>
              <a:rPr lang="en-US" sz="2800" dirty="0" smtClean="0"/>
              <a:t>The real problem is that the court will also not second guess Congress determining that an officer must be confirmed by the Senate.</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1E46AE1-9976-400F-9885-81121453E872}" type="slidenum">
              <a:rPr lang="en-US" smtClean="0"/>
              <a:pPr/>
              <a:t>18</a:t>
            </a:fld>
            <a:endParaRPr lang="en-US" smtClean="0"/>
          </a:p>
        </p:txBody>
      </p:sp>
      <p:sp>
        <p:nvSpPr>
          <p:cNvPr id="29699" name="Rectangle 2"/>
          <p:cNvSpPr>
            <a:spLocks noGrp="1" noChangeArrowheads="1"/>
          </p:cNvSpPr>
          <p:nvPr>
            <p:ph type="title"/>
          </p:nvPr>
        </p:nvSpPr>
        <p:spPr/>
        <p:txBody>
          <a:bodyPr/>
          <a:lstStyle/>
          <a:p>
            <a:pPr eaLnBrk="1" hangingPunct="1"/>
            <a:r>
              <a:rPr lang="en-US" smtClean="0"/>
              <a:t>Example: General Counsel to a Cabinet Agency</a:t>
            </a:r>
          </a:p>
        </p:txBody>
      </p:sp>
      <p:sp>
        <p:nvSpPr>
          <p:cNvPr id="29700" name="Rectangle 3"/>
          <p:cNvSpPr>
            <a:spLocks noGrp="1" noChangeArrowheads="1"/>
          </p:cNvSpPr>
          <p:nvPr>
            <p:ph type="body" idx="1"/>
          </p:nvPr>
        </p:nvSpPr>
        <p:spPr/>
        <p:txBody>
          <a:bodyPr/>
          <a:lstStyle/>
          <a:p>
            <a:pPr eaLnBrk="1" hangingPunct="1">
              <a:lnSpc>
                <a:spcPct val="80000"/>
              </a:lnSpc>
            </a:pPr>
            <a:r>
              <a:rPr lang="en-US" sz="2800" smtClean="0"/>
              <a:t>What is the classification of the Secretary of Veterans Affairs?</a:t>
            </a:r>
          </a:p>
          <a:p>
            <a:pPr eaLnBrk="1" hangingPunct="1">
              <a:lnSpc>
                <a:spcPct val="80000"/>
              </a:lnSpc>
            </a:pPr>
            <a:r>
              <a:rPr lang="en-US" sz="2800" smtClean="0"/>
              <a:t>What are the duties of the General Counsel to the Secretary?</a:t>
            </a:r>
          </a:p>
          <a:p>
            <a:pPr eaLnBrk="1" hangingPunct="1">
              <a:lnSpc>
                <a:spcPct val="80000"/>
              </a:lnSpc>
            </a:pPr>
            <a:r>
              <a:rPr lang="en-US" sz="2800" smtClean="0"/>
              <a:t>Is the general counsel an employee, inferior officer, or principle officer of the US?</a:t>
            </a:r>
          </a:p>
          <a:p>
            <a:pPr lvl="1" eaLnBrk="1" hangingPunct="1">
              <a:lnSpc>
                <a:spcPct val="80000"/>
              </a:lnSpc>
            </a:pPr>
            <a:r>
              <a:rPr lang="en-US" sz="2800" smtClean="0"/>
              <a:t>Much more authority than just an employee</a:t>
            </a:r>
          </a:p>
          <a:p>
            <a:pPr lvl="1" eaLnBrk="1" hangingPunct="1">
              <a:lnSpc>
                <a:spcPct val="80000"/>
              </a:lnSpc>
            </a:pPr>
            <a:r>
              <a:rPr lang="en-US" sz="2800" smtClean="0"/>
              <a:t>Does the general counsel make decisions that affect agency policy or enforcement?</a:t>
            </a:r>
          </a:p>
          <a:p>
            <a:pPr lvl="1" eaLnBrk="1" hangingPunct="1">
              <a:lnSpc>
                <a:spcPct val="80000"/>
              </a:lnSpc>
            </a:pPr>
            <a:r>
              <a:rPr lang="en-US" sz="2800" smtClean="0"/>
              <a:t>What is the level and right of supervision by the Secretary?</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pPr eaLnBrk="1" hangingPunct="1"/>
            <a:r>
              <a:rPr lang="en-US" smtClean="0"/>
              <a:t>Tenure of Office Act – 1867</a:t>
            </a:r>
          </a:p>
        </p:txBody>
      </p:sp>
      <p:sp>
        <p:nvSpPr>
          <p:cNvPr id="30723" name="Content Placeholder 2"/>
          <p:cNvSpPr>
            <a:spLocks noGrp="1"/>
          </p:cNvSpPr>
          <p:nvPr>
            <p:ph idx="1"/>
          </p:nvPr>
        </p:nvSpPr>
        <p:spPr/>
        <p:txBody>
          <a:bodyPr/>
          <a:lstStyle/>
          <a:p>
            <a:pPr eaLnBrk="1" hangingPunct="1">
              <a:lnSpc>
                <a:spcPct val="80000"/>
              </a:lnSpc>
            </a:pPr>
            <a:r>
              <a:rPr lang="en-US" smtClean="0"/>
              <a:t>If Congress is silent on removal, the officer serves at the discretion of the President</a:t>
            </a:r>
          </a:p>
          <a:p>
            <a:pPr eaLnBrk="1" hangingPunct="1">
              <a:lnSpc>
                <a:spcPct val="80000"/>
              </a:lnSpc>
            </a:pPr>
            <a:r>
              <a:rPr lang="en-US" smtClean="0"/>
              <a:t>This Act limited the right of presidents to remove cabinet members without the consent of the Senate.</a:t>
            </a:r>
          </a:p>
          <a:p>
            <a:pPr lvl="1" eaLnBrk="1" hangingPunct="1">
              <a:lnSpc>
                <a:spcPct val="80000"/>
              </a:lnSpc>
            </a:pPr>
            <a:r>
              <a:rPr lang="en-US" smtClean="0"/>
              <a:t>President Andrew Johnson removed the Secretary of War</a:t>
            </a:r>
          </a:p>
          <a:p>
            <a:pPr lvl="1" eaLnBrk="1" hangingPunct="1">
              <a:lnSpc>
                <a:spcPct val="80000"/>
              </a:lnSpc>
            </a:pPr>
            <a:r>
              <a:rPr lang="en-US" smtClean="0"/>
              <a:t>Was impeached, but not removed by one vote.</a:t>
            </a:r>
          </a:p>
          <a:p>
            <a:pPr eaLnBrk="1" hangingPunct="1">
              <a:lnSpc>
                <a:spcPct val="80000"/>
              </a:lnSpc>
            </a:pPr>
            <a:r>
              <a:rPr lang="en-US" smtClean="0"/>
              <a:t>There are now no limitations on removal of Cabinet Officers</a:t>
            </a:r>
          </a:p>
        </p:txBody>
      </p:sp>
      <p:sp>
        <p:nvSpPr>
          <p:cNvPr id="30724"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FCB23B4-1F6F-4EB9-B50F-6F88ADB46ABE}" type="slidenum">
              <a:rPr lang="en-US" smtClean="0"/>
              <a:pPr/>
              <a:t>19</a:t>
            </a:fld>
            <a:endParaRPr lang="en-US"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5457F6F-9B5C-4194-92F3-3384246DB538}" type="slidenum">
              <a:rPr lang="en-US" smtClean="0"/>
              <a:pPr/>
              <a:t>2</a:t>
            </a:fld>
            <a:endParaRPr lang="en-US" smtClean="0"/>
          </a:p>
        </p:txBody>
      </p:sp>
      <p:sp>
        <p:nvSpPr>
          <p:cNvPr id="15363" name="Rectangle 2"/>
          <p:cNvSpPr>
            <a:spLocks noGrp="1" noChangeArrowheads="1"/>
          </p:cNvSpPr>
          <p:nvPr>
            <p:ph type="title"/>
          </p:nvPr>
        </p:nvSpPr>
        <p:spPr/>
        <p:txBody>
          <a:bodyPr/>
          <a:lstStyle/>
          <a:p>
            <a:pPr eaLnBrk="1" hangingPunct="1"/>
            <a:r>
              <a:rPr lang="en-US" dirty="0" smtClean="0"/>
              <a:t>Formal Legislative Review and Oversight of Executive Branch Agencies</a:t>
            </a:r>
          </a:p>
        </p:txBody>
      </p:sp>
      <p:sp>
        <p:nvSpPr>
          <p:cNvPr id="15364" name="Rectangle 3"/>
          <p:cNvSpPr>
            <a:spLocks noGrp="1" noChangeArrowheads="1"/>
          </p:cNvSpPr>
          <p:nvPr>
            <p:ph type="body" idx="1"/>
          </p:nvPr>
        </p:nvSpPr>
        <p:spPr/>
        <p:txBody>
          <a:bodyPr/>
          <a:lstStyle/>
          <a:p>
            <a:pPr eaLnBrk="1" hangingPunct="1">
              <a:lnSpc>
                <a:spcPct val="90000"/>
              </a:lnSpc>
            </a:pPr>
            <a:r>
              <a:rPr lang="en-US" sz="2800" smtClean="0"/>
              <a:t>(1) an appropriations committee, which oversees how the agency spends its budget; </a:t>
            </a:r>
          </a:p>
          <a:p>
            <a:pPr eaLnBrk="1" hangingPunct="1">
              <a:lnSpc>
                <a:spcPct val="90000"/>
              </a:lnSpc>
            </a:pPr>
            <a:r>
              <a:rPr lang="en-US" sz="2800" smtClean="0"/>
              <a:t>(2) a “substantive” committee, which oversees the substance of the agency’s work; and </a:t>
            </a:r>
          </a:p>
          <a:p>
            <a:pPr eaLnBrk="1" hangingPunct="1">
              <a:lnSpc>
                <a:spcPct val="90000"/>
              </a:lnSpc>
            </a:pPr>
            <a:r>
              <a:rPr lang="en-US" sz="2800" smtClean="0"/>
              <a:t>(3) “government operations” committee, which is concerned with the agency’s efficiency and its coordination with other parts of the government.  </a:t>
            </a:r>
          </a:p>
          <a:p>
            <a:pPr eaLnBrk="1" hangingPunct="1">
              <a:lnSpc>
                <a:spcPct val="90000"/>
              </a:lnSpc>
            </a:pPr>
            <a:r>
              <a:rPr lang="en-US" sz="2800" smtClean="0"/>
              <a:t>One of each of these three types of committees will exist in both the Senate and the House. </a:t>
            </a:r>
          </a:p>
          <a:p>
            <a:pPr eaLnBrk="1" hangingPunct="1">
              <a:lnSpc>
                <a:spcPct val="90000"/>
              </a:lnSpc>
            </a:pPr>
            <a:r>
              <a:rPr lang="en-US" sz="2800" smtClean="0"/>
              <a:t>Why did they all miss the financial agency failures?</a:t>
            </a:r>
          </a:p>
        </p:txBody>
      </p:sp>
    </p:spTree>
    <p:extLst>
      <p:ext uri="{BB962C8B-B14F-4D97-AF65-F5344CB8AC3E}">
        <p14:creationId xmlns:p14="http://schemas.microsoft.com/office/powerpoint/2010/main" val="411374650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FD2AD02-7A27-4428-B7C2-8A29ECCC0F13}" type="slidenum">
              <a:rPr lang="en-US" smtClean="0"/>
              <a:pPr/>
              <a:t>20</a:t>
            </a:fld>
            <a:endParaRPr lang="en-US" smtClean="0"/>
          </a:p>
        </p:txBody>
      </p:sp>
      <p:sp>
        <p:nvSpPr>
          <p:cNvPr id="31747" name="Rectangle 2"/>
          <p:cNvSpPr>
            <a:spLocks noGrp="1" noChangeArrowheads="1"/>
          </p:cNvSpPr>
          <p:nvPr>
            <p:ph type="title"/>
          </p:nvPr>
        </p:nvSpPr>
        <p:spPr/>
        <p:txBody>
          <a:bodyPr/>
          <a:lstStyle/>
          <a:p>
            <a:pPr eaLnBrk="1" hangingPunct="1"/>
            <a:r>
              <a:rPr lang="en-US" i="1" smtClean="0"/>
              <a:t>Myers v. US</a:t>
            </a:r>
            <a:r>
              <a:rPr lang="en-US" smtClean="0"/>
              <a:t>, 272 US 52 (1926)</a:t>
            </a:r>
          </a:p>
        </p:txBody>
      </p:sp>
      <p:sp>
        <p:nvSpPr>
          <p:cNvPr id="31748" name="Rectangle 3"/>
          <p:cNvSpPr>
            <a:spLocks noGrp="1" noChangeArrowheads="1"/>
          </p:cNvSpPr>
          <p:nvPr>
            <p:ph type="body" idx="1"/>
          </p:nvPr>
        </p:nvSpPr>
        <p:spPr>
          <a:xfrm>
            <a:off x="381000" y="1981200"/>
            <a:ext cx="8763000" cy="4876800"/>
          </a:xfrm>
        </p:spPr>
        <p:txBody>
          <a:bodyPr/>
          <a:lstStyle/>
          <a:p>
            <a:pPr eaLnBrk="1" hangingPunct="1">
              <a:lnSpc>
                <a:spcPct val="80000"/>
              </a:lnSpc>
            </a:pPr>
            <a:r>
              <a:rPr lang="en-US" smtClean="0"/>
              <a:t>President Wilson discharged an Oregon postmaster without cause</a:t>
            </a:r>
          </a:p>
          <a:p>
            <a:pPr lvl="1" eaLnBrk="1" hangingPunct="1">
              <a:lnSpc>
                <a:spcPct val="80000"/>
              </a:lnSpc>
            </a:pPr>
            <a:r>
              <a:rPr lang="en-US" smtClean="0"/>
              <a:t>Postmaster sued for back pay under a law passed after the Tenure in Office Act that required the senate to approve appointment and removal of postmasters</a:t>
            </a:r>
          </a:p>
          <a:p>
            <a:pPr lvl="1" eaLnBrk="1" hangingPunct="1">
              <a:lnSpc>
                <a:spcPct val="80000"/>
              </a:lnSpc>
            </a:pPr>
            <a:r>
              <a:rPr lang="en-US" smtClean="0"/>
              <a:t>Why all this concern about a postmaster?</a:t>
            </a:r>
          </a:p>
          <a:p>
            <a:pPr eaLnBrk="1" hangingPunct="1">
              <a:lnSpc>
                <a:spcPct val="80000"/>
              </a:lnSpc>
            </a:pPr>
            <a:r>
              <a:rPr lang="en-US" smtClean="0"/>
              <a:t>Chief Justice and Ex-President Taft wrote the opinion, which found the Tenure in Office Act and related acts an unconstitutional limit on presidential power.</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27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02CD798-AC72-47E1-910C-F2721D1EF57B}" type="slidenum">
              <a:rPr lang="en-US" smtClean="0"/>
              <a:pPr/>
              <a:t>21</a:t>
            </a:fld>
            <a:endParaRPr lang="en-US" smtClean="0"/>
          </a:p>
        </p:txBody>
      </p:sp>
      <p:sp>
        <p:nvSpPr>
          <p:cNvPr id="32771" name="Rectangle 2"/>
          <p:cNvSpPr>
            <a:spLocks noGrp="1" noChangeArrowheads="1"/>
          </p:cNvSpPr>
          <p:nvPr>
            <p:ph type="title"/>
          </p:nvPr>
        </p:nvSpPr>
        <p:spPr/>
        <p:txBody>
          <a:bodyPr/>
          <a:lstStyle/>
          <a:p>
            <a:pPr eaLnBrk="1" hangingPunct="1"/>
            <a:r>
              <a:rPr lang="en-US" i="1" smtClean="0"/>
              <a:t>Humphrey’s Executor v. US</a:t>
            </a:r>
            <a:r>
              <a:rPr lang="en-US" smtClean="0"/>
              <a:t>, 295 US 602 (1935)</a:t>
            </a:r>
          </a:p>
        </p:txBody>
      </p:sp>
      <p:sp>
        <p:nvSpPr>
          <p:cNvPr id="32772" name="Rectangle 3"/>
          <p:cNvSpPr>
            <a:spLocks noGrp="1" noChangeArrowheads="1"/>
          </p:cNvSpPr>
          <p:nvPr>
            <p:ph type="body" idx="1"/>
          </p:nvPr>
        </p:nvSpPr>
        <p:spPr>
          <a:xfrm>
            <a:off x="533400" y="2017713"/>
            <a:ext cx="8421688" cy="4535487"/>
          </a:xfrm>
        </p:spPr>
        <p:txBody>
          <a:bodyPr/>
          <a:lstStyle/>
          <a:p>
            <a:pPr eaLnBrk="1" hangingPunct="1">
              <a:lnSpc>
                <a:spcPct val="90000"/>
              </a:lnSpc>
            </a:pPr>
            <a:r>
              <a:rPr lang="en-US" smtClean="0"/>
              <a:t>Less than 10 years later, Meyers is again at issue - what is the political change over that period?</a:t>
            </a:r>
          </a:p>
          <a:p>
            <a:pPr eaLnBrk="1" hangingPunct="1">
              <a:lnSpc>
                <a:spcPct val="90000"/>
              </a:lnSpc>
            </a:pPr>
            <a:r>
              <a:rPr lang="en-US" smtClean="0"/>
              <a:t>Why was the FTC controversial at that time?</a:t>
            </a:r>
          </a:p>
          <a:p>
            <a:pPr eaLnBrk="1" hangingPunct="1">
              <a:lnSpc>
                <a:spcPct val="90000"/>
              </a:lnSpc>
            </a:pPr>
            <a:r>
              <a:rPr lang="en-US" smtClean="0"/>
              <a:t>What was the restriction on removing FTC commissioners?</a:t>
            </a:r>
          </a:p>
          <a:p>
            <a:pPr eaLnBrk="1" hangingPunct="1">
              <a:lnSpc>
                <a:spcPct val="90000"/>
              </a:lnSpc>
            </a:pPr>
            <a:r>
              <a:rPr lang="en-US" smtClean="0"/>
              <a:t>How did the lawsuit arise?</a:t>
            </a:r>
          </a:p>
          <a:p>
            <a:pPr lvl="1" eaLnBrk="1" hangingPunct="1">
              <a:lnSpc>
                <a:spcPct val="90000"/>
              </a:lnSpc>
            </a:pPr>
            <a:r>
              <a:rPr lang="en-US" smtClean="0"/>
              <a:t>President fired Humphrey from the FTC</a:t>
            </a:r>
          </a:p>
          <a:p>
            <a:pPr lvl="1" eaLnBrk="1" hangingPunct="1">
              <a:lnSpc>
                <a:spcPct val="90000"/>
              </a:lnSpc>
            </a:pPr>
            <a:r>
              <a:rPr lang="en-US" smtClean="0"/>
              <a:t>Humphrey died and his executor sued for the pay for the rest of his term</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F925849-0A25-4BCD-9EA5-EF0A7EE99792}" type="slidenum">
              <a:rPr lang="en-US" smtClean="0"/>
              <a:pPr/>
              <a:t>22</a:t>
            </a:fld>
            <a:endParaRPr lang="en-US" smtClean="0"/>
          </a:p>
        </p:txBody>
      </p:sp>
      <p:sp>
        <p:nvSpPr>
          <p:cNvPr id="33795" name="Rectangle 2"/>
          <p:cNvSpPr>
            <a:spLocks noGrp="1" noChangeArrowheads="1"/>
          </p:cNvSpPr>
          <p:nvPr>
            <p:ph type="title"/>
          </p:nvPr>
        </p:nvSpPr>
        <p:spPr/>
        <p:txBody>
          <a:bodyPr/>
          <a:lstStyle/>
          <a:p>
            <a:pPr eaLnBrk="1" hangingPunct="1"/>
            <a:r>
              <a:rPr lang="en-US" smtClean="0"/>
              <a:t>Myers Redux</a:t>
            </a:r>
          </a:p>
        </p:txBody>
      </p:sp>
      <p:sp>
        <p:nvSpPr>
          <p:cNvPr id="33796" name="Rectangle 3"/>
          <p:cNvSpPr>
            <a:spLocks noGrp="1" noChangeArrowheads="1"/>
          </p:cNvSpPr>
          <p:nvPr>
            <p:ph type="body" idx="1"/>
          </p:nvPr>
        </p:nvSpPr>
        <p:spPr>
          <a:xfrm>
            <a:off x="381000" y="2017713"/>
            <a:ext cx="8574088" cy="4611687"/>
          </a:xfrm>
        </p:spPr>
        <p:txBody>
          <a:bodyPr/>
          <a:lstStyle/>
          <a:p>
            <a:pPr eaLnBrk="1" hangingPunct="1"/>
            <a:r>
              <a:rPr lang="en-US" sz="2800" smtClean="0"/>
              <a:t>Why did the court change its view on the removal power?</a:t>
            </a:r>
          </a:p>
          <a:p>
            <a:pPr lvl="1" eaLnBrk="1" hangingPunct="1"/>
            <a:r>
              <a:rPr lang="en-US" sz="2800" smtClean="0"/>
              <a:t>How is a postmaster different from an FTC commissioner?</a:t>
            </a:r>
          </a:p>
          <a:p>
            <a:pPr lvl="1" eaLnBrk="1" hangingPunct="1"/>
            <a:r>
              <a:rPr lang="en-US" sz="2800" smtClean="0"/>
              <a:t>(This has not been important in later cases)</a:t>
            </a:r>
          </a:p>
          <a:p>
            <a:pPr eaLnBrk="1" hangingPunct="1"/>
            <a:r>
              <a:rPr lang="en-US" sz="2800" smtClean="0"/>
              <a:t>What type of agency does this create?</a:t>
            </a:r>
          </a:p>
          <a:p>
            <a:pPr lvl="1" eaLnBrk="1" hangingPunct="1"/>
            <a:r>
              <a:rPr lang="en-US" sz="2800" smtClean="0"/>
              <a:t>Where does the independence come from?</a:t>
            </a:r>
          </a:p>
          <a:p>
            <a:pPr lvl="1" eaLnBrk="1" hangingPunct="1"/>
            <a:r>
              <a:rPr lang="en-US" sz="2800" smtClean="0"/>
              <a:t>Are the agencies independent if the President is in office long enough to appoint all the members?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1FE7BFD-2B3F-492B-BD9D-FD8C55699B15}" type="slidenum">
              <a:rPr lang="en-US" smtClean="0"/>
              <a:pPr/>
              <a:t>23</a:t>
            </a:fld>
            <a:endParaRPr lang="en-US" smtClean="0"/>
          </a:p>
        </p:txBody>
      </p:sp>
      <p:sp>
        <p:nvSpPr>
          <p:cNvPr id="34819" name="Rectangle 2"/>
          <p:cNvSpPr>
            <a:spLocks noGrp="1" noChangeArrowheads="1"/>
          </p:cNvSpPr>
          <p:nvPr>
            <p:ph type="title"/>
          </p:nvPr>
        </p:nvSpPr>
        <p:spPr/>
        <p:txBody>
          <a:bodyPr/>
          <a:lstStyle/>
          <a:p>
            <a:pPr eaLnBrk="1" hangingPunct="1"/>
            <a:r>
              <a:rPr lang="en-US" smtClean="0"/>
              <a:t>How could the president fire an FTC commissioner?</a:t>
            </a:r>
          </a:p>
        </p:txBody>
      </p:sp>
      <p:sp>
        <p:nvSpPr>
          <p:cNvPr id="34820" name="Rectangle 3"/>
          <p:cNvSpPr>
            <a:spLocks noGrp="1" noChangeArrowheads="1"/>
          </p:cNvSpPr>
          <p:nvPr>
            <p:ph type="body" idx="1"/>
          </p:nvPr>
        </p:nvSpPr>
        <p:spPr>
          <a:xfrm>
            <a:off x="381000" y="2017713"/>
            <a:ext cx="8574088" cy="4687887"/>
          </a:xfrm>
        </p:spPr>
        <p:txBody>
          <a:bodyPr/>
          <a:lstStyle/>
          <a:p>
            <a:pPr eaLnBrk="1" hangingPunct="1"/>
            <a:r>
              <a:rPr lang="en-US" smtClean="0"/>
              <a:t>In theory the president could state a cause and fire a commissioner, but it has not happened</a:t>
            </a:r>
          </a:p>
          <a:p>
            <a:pPr lvl="1" eaLnBrk="1" hangingPunct="1"/>
            <a:r>
              <a:rPr lang="en-US" smtClean="0"/>
              <a:t>It has not been an issue because they get hounded out of office if there is cause</a:t>
            </a:r>
          </a:p>
          <a:p>
            <a:pPr eaLnBrk="1" hangingPunct="1"/>
            <a:r>
              <a:rPr lang="en-US" smtClean="0"/>
              <a:t>Does this mean that they always stay when the president in unhappy with them?</a:t>
            </a:r>
          </a:p>
          <a:p>
            <a:pPr lvl="1" eaLnBrk="1" hangingPunct="1"/>
            <a:r>
              <a:rPr lang="en-US" smtClean="0"/>
              <a:t>This is an area where the presidents have not challenged the court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6568D26-BEE5-404E-A83F-FB1EEFC3A915}" type="slidenum">
              <a:rPr lang="en-US" smtClean="0"/>
              <a:pPr/>
              <a:t>24</a:t>
            </a:fld>
            <a:endParaRPr lang="en-US" smtClean="0"/>
          </a:p>
        </p:txBody>
      </p:sp>
      <p:sp>
        <p:nvSpPr>
          <p:cNvPr id="35843" name="Rectangle 2"/>
          <p:cNvSpPr>
            <a:spLocks noGrp="1" noChangeArrowheads="1"/>
          </p:cNvSpPr>
          <p:nvPr>
            <p:ph type="title"/>
          </p:nvPr>
        </p:nvSpPr>
        <p:spPr/>
        <p:txBody>
          <a:bodyPr/>
          <a:lstStyle/>
          <a:p>
            <a:pPr eaLnBrk="1" hangingPunct="1"/>
            <a:r>
              <a:rPr lang="en-US" smtClean="0"/>
              <a:t>The Politics of the Sentencing Commission </a:t>
            </a:r>
          </a:p>
        </p:txBody>
      </p:sp>
      <p:sp>
        <p:nvSpPr>
          <p:cNvPr id="35844" name="Rectangle 3"/>
          <p:cNvSpPr>
            <a:spLocks noGrp="1" noChangeArrowheads="1"/>
          </p:cNvSpPr>
          <p:nvPr>
            <p:ph type="body" idx="1"/>
          </p:nvPr>
        </p:nvSpPr>
        <p:spPr/>
        <p:txBody>
          <a:bodyPr/>
          <a:lstStyle/>
          <a:p>
            <a:pPr eaLnBrk="1" hangingPunct="1"/>
            <a:r>
              <a:rPr lang="en-US" sz="2800" smtClean="0"/>
              <a:t>Started out as a way to moderate unreasonable sentences</a:t>
            </a:r>
          </a:p>
          <a:p>
            <a:pPr eaLnBrk="1" hangingPunct="1"/>
            <a:r>
              <a:rPr lang="en-US" sz="2800" smtClean="0"/>
              <a:t>Sentences were made longer and the judges lost discretion to shorten them.</a:t>
            </a:r>
          </a:p>
          <a:p>
            <a:pPr lvl="1" eaLnBrk="1" hangingPunct="1"/>
            <a:r>
              <a:rPr lang="en-US" sz="2800" smtClean="0"/>
              <a:t>White collar criminals did more jail time</a:t>
            </a:r>
          </a:p>
          <a:p>
            <a:pPr lvl="1" eaLnBrk="1" hangingPunct="1"/>
            <a:r>
              <a:rPr lang="en-US" sz="2800" smtClean="0"/>
              <a:t>First time drug offenders did a lot more time. </a:t>
            </a:r>
          </a:p>
          <a:p>
            <a:pPr lvl="1" eaLnBrk="1" hangingPunct="1"/>
            <a:r>
              <a:rPr lang="en-US" sz="2800" smtClean="0"/>
              <a:t>Limited and eliminated various ways to shorten a sentence (no parole)</a:t>
            </a:r>
          </a:p>
          <a:p>
            <a:pPr eaLnBrk="1" hangingPunct="1"/>
            <a:r>
              <a:rPr lang="en-US" sz="2800" smtClean="0"/>
              <a:t>End result was the opposite of the intention</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80EFDD8-E349-4D8B-8C9D-E9A4B66DEA6D}" type="slidenum">
              <a:rPr lang="en-US" smtClean="0"/>
              <a:pPr/>
              <a:t>25</a:t>
            </a:fld>
            <a:endParaRPr lang="en-US" smtClean="0"/>
          </a:p>
        </p:txBody>
      </p:sp>
      <p:sp>
        <p:nvSpPr>
          <p:cNvPr id="36867" name="Rectangle 2"/>
          <p:cNvSpPr>
            <a:spLocks noGrp="1" noChangeArrowheads="1"/>
          </p:cNvSpPr>
          <p:nvPr>
            <p:ph type="title"/>
          </p:nvPr>
        </p:nvSpPr>
        <p:spPr/>
        <p:txBody>
          <a:bodyPr/>
          <a:lstStyle/>
          <a:p>
            <a:pPr eaLnBrk="1" hangingPunct="1"/>
            <a:r>
              <a:rPr lang="en-US" i="1" dirty="0" err="1"/>
              <a:t>Mistretta</a:t>
            </a:r>
            <a:r>
              <a:rPr lang="en-US" i="1" dirty="0"/>
              <a:t> v. United States, 488 U.S. </a:t>
            </a:r>
            <a:r>
              <a:rPr lang="en-US" i="1" dirty="0" smtClean="0"/>
              <a:t>361 </a:t>
            </a:r>
            <a:r>
              <a:rPr lang="en-US" i="1" dirty="0"/>
              <a:t>(1989</a:t>
            </a:r>
            <a:r>
              <a:rPr lang="en-US" i="1" dirty="0" smtClean="0"/>
              <a:t>)</a:t>
            </a:r>
            <a:endParaRPr lang="en-US" dirty="0" smtClean="0"/>
          </a:p>
        </p:txBody>
      </p:sp>
      <p:sp>
        <p:nvSpPr>
          <p:cNvPr id="36868" name="Rectangle 3"/>
          <p:cNvSpPr>
            <a:spLocks noGrp="1" noChangeArrowheads="1"/>
          </p:cNvSpPr>
          <p:nvPr>
            <p:ph type="body" idx="1"/>
          </p:nvPr>
        </p:nvSpPr>
        <p:spPr/>
        <p:txBody>
          <a:bodyPr/>
          <a:lstStyle/>
          <a:p>
            <a:pPr eaLnBrk="1" hangingPunct="1">
              <a:lnSpc>
                <a:spcPct val="80000"/>
              </a:lnSpc>
            </a:pPr>
            <a:r>
              <a:rPr lang="en-US" dirty="0" smtClean="0"/>
              <a:t>This case attacked the US Sentencing Commission as an impermissible limitation on the Judicial Branch</a:t>
            </a:r>
          </a:p>
          <a:p>
            <a:pPr lvl="1" eaLnBrk="1" hangingPunct="1">
              <a:lnSpc>
                <a:spcPct val="80000"/>
              </a:lnSpc>
            </a:pPr>
            <a:r>
              <a:rPr lang="en-US" dirty="0" smtClean="0"/>
              <a:t>The Commission is an independent commission in the Judicial Branch</a:t>
            </a:r>
          </a:p>
          <a:p>
            <a:pPr lvl="1" eaLnBrk="1" hangingPunct="1">
              <a:lnSpc>
                <a:spcPct val="80000"/>
              </a:lnSpc>
            </a:pPr>
            <a:r>
              <a:rPr lang="en-US" dirty="0" smtClean="0"/>
              <a:t>The members are appointed by the President</a:t>
            </a:r>
          </a:p>
          <a:p>
            <a:pPr lvl="1" eaLnBrk="1" hangingPunct="1">
              <a:lnSpc>
                <a:spcPct val="80000"/>
              </a:lnSpc>
            </a:pPr>
            <a:r>
              <a:rPr lang="en-US" dirty="0" smtClean="0"/>
              <a:t>There are no terms of office</a:t>
            </a:r>
          </a:p>
          <a:p>
            <a:pPr eaLnBrk="1" hangingPunct="1">
              <a:lnSpc>
                <a:spcPct val="80000"/>
              </a:lnSpc>
            </a:pPr>
            <a:r>
              <a:rPr lang="en-US" dirty="0" smtClean="0"/>
              <a:t>The Court upheld the law allowing the president to remove them, even though this is not an executive branch agency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1746893-36D2-4841-B8D9-D6110B17E600}" type="slidenum">
              <a:rPr lang="en-US" smtClean="0"/>
              <a:pPr/>
              <a:t>26</a:t>
            </a:fld>
            <a:endParaRPr lang="en-US" smtClean="0"/>
          </a:p>
        </p:txBody>
      </p:sp>
      <p:sp>
        <p:nvSpPr>
          <p:cNvPr id="37891" name="Rectangle 2"/>
          <p:cNvSpPr>
            <a:spLocks noGrp="1" noChangeArrowheads="1"/>
          </p:cNvSpPr>
          <p:nvPr>
            <p:ph type="title"/>
          </p:nvPr>
        </p:nvSpPr>
        <p:spPr/>
        <p:txBody>
          <a:bodyPr/>
          <a:lstStyle/>
          <a:p>
            <a:pPr eaLnBrk="1" hangingPunct="1"/>
            <a:r>
              <a:rPr lang="en-US" smtClean="0"/>
              <a:t>The </a:t>
            </a:r>
            <a:r>
              <a:rPr lang="en-US" i="1" smtClean="0"/>
              <a:t>Mistretta</a:t>
            </a:r>
            <a:r>
              <a:rPr lang="en-US" smtClean="0"/>
              <a:t> Ruling</a:t>
            </a:r>
          </a:p>
        </p:txBody>
      </p:sp>
      <p:sp>
        <p:nvSpPr>
          <p:cNvPr id="37892" name="Rectangle 3"/>
          <p:cNvSpPr>
            <a:spLocks noGrp="1" noChangeArrowheads="1"/>
          </p:cNvSpPr>
          <p:nvPr>
            <p:ph type="body" idx="1"/>
          </p:nvPr>
        </p:nvSpPr>
        <p:spPr>
          <a:xfrm>
            <a:off x="304800" y="2017713"/>
            <a:ext cx="8650288" cy="4535487"/>
          </a:xfrm>
        </p:spPr>
        <p:txBody>
          <a:bodyPr/>
          <a:lstStyle/>
          <a:p>
            <a:pPr eaLnBrk="1" hangingPunct="1">
              <a:lnSpc>
                <a:spcPct val="90000"/>
              </a:lnSpc>
            </a:pPr>
            <a:r>
              <a:rPr lang="en-US" sz="2800" smtClean="0"/>
              <a:t>Read as holding that the president can remove anyone he appoints, as long as there are no terms of office</a:t>
            </a:r>
          </a:p>
          <a:p>
            <a:pPr eaLnBrk="1" hangingPunct="1">
              <a:lnSpc>
                <a:spcPct val="90000"/>
              </a:lnSpc>
            </a:pPr>
            <a:r>
              <a:rPr lang="en-US" sz="2800" smtClean="0"/>
              <a:t>The Court upheld this commission because of it peculiar nature, finding that it did not unduly affect the judicial branch</a:t>
            </a:r>
          </a:p>
          <a:p>
            <a:pPr lvl="1" eaLnBrk="1" hangingPunct="1">
              <a:lnSpc>
                <a:spcPct val="80000"/>
              </a:lnSpc>
            </a:pPr>
            <a:r>
              <a:rPr lang="en-US" sz="2800" smtClean="0"/>
              <a:t>Is there any right to judicial discretion?</a:t>
            </a:r>
          </a:p>
          <a:p>
            <a:pPr lvl="1" eaLnBrk="1" hangingPunct="1">
              <a:lnSpc>
                <a:spcPct val="80000"/>
              </a:lnSpc>
            </a:pPr>
            <a:r>
              <a:rPr lang="en-US" sz="2800" smtClean="0"/>
              <a:t>Probably limited by the power of congress to set sentences - nothing says judges are allowed sentencing discretion</a:t>
            </a:r>
          </a:p>
          <a:p>
            <a:pPr eaLnBrk="1" hangingPunct="1">
              <a:lnSpc>
                <a:spcPct val="80000"/>
              </a:lnSpc>
            </a:pPr>
            <a:r>
              <a:rPr lang="en-US" sz="2800" smtClean="0"/>
              <a:t>The powers of the sentencing commission have now been limited on due process grounds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CFA2513-0C31-45B4-8ED9-8A924E26D4F5}" type="slidenum">
              <a:rPr lang="en-US" smtClean="0"/>
              <a:pPr/>
              <a:t>27</a:t>
            </a:fld>
            <a:endParaRPr lang="en-US" smtClean="0"/>
          </a:p>
        </p:txBody>
      </p:sp>
      <p:sp>
        <p:nvSpPr>
          <p:cNvPr id="38915" name="Rectangle 2"/>
          <p:cNvSpPr>
            <a:spLocks noGrp="1" noChangeArrowheads="1"/>
          </p:cNvSpPr>
          <p:nvPr>
            <p:ph type="title"/>
          </p:nvPr>
        </p:nvSpPr>
        <p:spPr/>
        <p:txBody>
          <a:bodyPr/>
          <a:lstStyle/>
          <a:p>
            <a:pPr eaLnBrk="1" hangingPunct="1">
              <a:lnSpc>
                <a:spcPct val="80000"/>
              </a:lnSpc>
            </a:pPr>
            <a:r>
              <a:rPr lang="en-US" smtClean="0"/>
              <a:t>Removal Wrap Up</a:t>
            </a:r>
          </a:p>
        </p:txBody>
      </p:sp>
      <p:sp>
        <p:nvSpPr>
          <p:cNvPr id="38916" name="Rectangle 3"/>
          <p:cNvSpPr>
            <a:spLocks noGrp="1" noChangeArrowheads="1"/>
          </p:cNvSpPr>
          <p:nvPr>
            <p:ph type="body" idx="1"/>
          </p:nvPr>
        </p:nvSpPr>
        <p:spPr/>
        <p:txBody>
          <a:bodyPr/>
          <a:lstStyle/>
          <a:p>
            <a:pPr eaLnBrk="1" hangingPunct="1">
              <a:lnSpc>
                <a:spcPct val="80000"/>
              </a:lnSpc>
            </a:pPr>
            <a:r>
              <a:rPr lang="en-US" sz="2800" dirty="0" smtClean="0"/>
              <a:t>What if the statute says an officer serves until removed for good cause, but does not specify a term of office?</a:t>
            </a:r>
          </a:p>
          <a:p>
            <a:pPr lvl="1" eaLnBrk="1" hangingPunct="1">
              <a:lnSpc>
                <a:spcPct val="80000"/>
              </a:lnSpc>
            </a:pPr>
            <a:r>
              <a:rPr lang="en-US" sz="2800" dirty="0" smtClean="0"/>
              <a:t>Think about what would happen if they could not be removed except for cause.</a:t>
            </a:r>
          </a:p>
          <a:p>
            <a:pPr eaLnBrk="1" hangingPunct="1">
              <a:lnSpc>
                <a:spcPct val="80000"/>
              </a:lnSpc>
            </a:pPr>
            <a:r>
              <a:rPr lang="en-US" sz="2800" dirty="0" smtClean="0"/>
              <a:t>Can the head of a department remove inferior officers he has appointed?</a:t>
            </a:r>
          </a:p>
          <a:p>
            <a:pPr lvl="1" eaLnBrk="1" hangingPunct="1">
              <a:lnSpc>
                <a:spcPct val="80000"/>
              </a:lnSpc>
            </a:pPr>
            <a:r>
              <a:rPr lang="en-US" sz="2800" dirty="0" smtClean="0"/>
              <a:t>Unless Congress creates a term of office, if you appoint someone, you can fire them.</a:t>
            </a:r>
          </a:p>
          <a:p>
            <a:pPr eaLnBrk="1" hangingPunct="1">
              <a:lnSpc>
                <a:spcPct val="80000"/>
              </a:lnSpc>
            </a:pPr>
            <a:r>
              <a:rPr lang="en-US" sz="2800" dirty="0" smtClean="0"/>
              <a:t>Terms of office for agency heads create independent agencies</a:t>
            </a:r>
          </a:p>
          <a:p>
            <a:pPr lvl="1" eaLnBrk="1" hangingPunct="1">
              <a:lnSpc>
                <a:spcPct val="80000"/>
              </a:lnSpc>
            </a:pPr>
            <a:r>
              <a:rPr lang="en-US" sz="2800" dirty="0" smtClean="0"/>
              <a:t>These agencies are still executive branch agencies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6DCDE7E-0C64-45CD-B71E-72429A5D2AEE}" type="slidenum">
              <a:rPr lang="en-US" smtClean="0"/>
              <a:pPr/>
              <a:t>28</a:t>
            </a:fld>
            <a:endParaRPr lang="en-US" smtClean="0"/>
          </a:p>
        </p:txBody>
      </p:sp>
      <p:sp>
        <p:nvSpPr>
          <p:cNvPr id="39939" name="Rectangle 2"/>
          <p:cNvSpPr>
            <a:spLocks noGrp="1" noChangeArrowheads="1"/>
          </p:cNvSpPr>
          <p:nvPr>
            <p:ph type="title"/>
          </p:nvPr>
        </p:nvSpPr>
        <p:spPr/>
        <p:txBody>
          <a:bodyPr/>
          <a:lstStyle/>
          <a:p>
            <a:pPr eaLnBrk="1" hangingPunct="1"/>
            <a:r>
              <a:rPr lang="en-US" dirty="0" smtClean="0"/>
              <a:t>Line Item Veto - </a:t>
            </a:r>
            <a:r>
              <a:rPr lang="en-US" i="1" dirty="0" smtClean="0"/>
              <a:t>Clinton v. City of New York</a:t>
            </a:r>
            <a:r>
              <a:rPr lang="en-US" dirty="0" smtClean="0"/>
              <a:t>, 524 U.S. 417 (1998) </a:t>
            </a:r>
          </a:p>
        </p:txBody>
      </p:sp>
      <p:sp>
        <p:nvSpPr>
          <p:cNvPr id="39940" name="Rectangle 3"/>
          <p:cNvSpPr>
            <a:spLocks noGrp="1" noChangeArrowheads="1"/>
          </p:cNvSpPr>
          <p:nvPr>
            <p:ph type="body" idx="1"/>
          </p:nvPr>
        </p:nvSpPr>
        <p:spPr/>
        <p:txBody>
          <a:bodyPr/>
          <a:lstStyle/>
          <a:p>
            <a:pPr eaLnBrk="1" hangingPunct="1">
              <a:lnSpc>
                <a:spcPct val="90000"/>
              </a:lnSpc>
            </a:pPr>
            <a:r>
              <a:rPr lang="en-US" sz="2800" smtClean="0"/>
              <a:t>What is a line item veto?</a:t>
            </a:r>
          </a:p>
          <a:p>
            <a:pPr eaLnBrk="1" hangingPunct="1">
              <a:lnSpc>
                <a:spcPct val="90000"/>
              </a:lnSpc>
            </a:pPr>
            <a:r>
              <a:rPr lang="en-US" sz="2800" smtClean="0"/>
              <a:t>Why was a line item veto unnecessary in the founders vision of the operation of federal budget?</a:t>
            </a:r>
          </a:p>
          <a:p>
            <a:pPr lvl="1" eaLnBrk="1" hangingPunct="1">
              <a:lnSpc>
                <a:spcPct val="90000"/>
              </a:lnSpc>
            </a:pPr>
            <a:r>
              <a:rPr lang="en-US" sz="2800" smtClean="0"/>
              <a:t>How have things changed?</a:t>
            </a:r>
          </a:p>
          <a:p>
            <a:pPr eaLnBrk="1" hangingPunct="1">
              <a:lnSpc>
                <a:spcPct val="90000"/>
              </a:lnSpc>
            </a:pPr>
            <a:r>
              <a:rPr lang="en-US" sz="2800" smtClean="0"/>
              <a:t>Why do presidents want them?</a:t>
            </a:r>
          </a:p>
          <a:p>
            <a:pPr lvl="1" eaLnBrk="1" hangingPunct="1">
              <a:lnSpc>
                <a:spcPct val="90000"/>
              </a:lnSpc>
            </a:pPr>
            <a:r>
              <a:rPr lang="en-US" sz="2800" smtClean="0"/>
              <a:t>How might a line item veto cause a president problems?</a:t>
            </a:r>
          </a:p>
          <a:p>
            <a:pPr eaLnBrk="1" hangingPunct="1">
              <a:lnSpc>
                <a:spcPct val="90000"/>
              </a:lnSpc>
            </a:pPr>
            <a:r>
              <a:rPr lang="en-US" sz="2800" smtClean="0"/>
              <a:t>What separation of powers issues does it raise?</a:t>
            </a:r>
          </a:p>
          <a:p>
            <a:pPr eaLnBrk="1" hangingPunct="1">
              <a:lnSpc>
                <a:spcPct val="90000"/>
              </a:lnSpc>
            </a:pPr>
            <a:r>
              <a:rPr lang="en-US" sz="2800" smtClean="0"/>
              <a:t>How did the court rule in this case?</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2ED9081-63B3-4CBE-A638-C870B8A83C69}" type="slidenum">
              <a:rPr lang="en-US" smtClean="0"/>
              <a:pPr/>
              <a:t>29</a:t>
            </a:fld>
            <a:endParaRPr lang="en-US" smtClean="0"/>
          </a:p>
        </p:txBody>
      </p:sp>
      <p:sp>
        <p:nvSpPr>
          <p:cNvPr id="40963" name="Rectangle 2"/>
          <p:cNvSpPr>
            <a:spLocks noGrp="1" noChangeArrowheads="1"/>
          </p:cNvSpPr>
          <p:nvPr>
            <p:ph type="title"/>
          </p:nvPr>
        </p:nvSpPr>
        <p:spPr/>
        <p:txBody>
          <a:bodyPr/>
          <a:lstStyle/>
          <a:p>
            <a:pPr eaLnBrk="1" hangingPunct="1"/>
            <a:r>
              <a:rPr lang="en-US" smtClean="0"/>
              <a:t>Review: Executive Orders </a:t>
            </a:r>
          </a:p>
        </p:txBody>
      </p:sp>
      <p:sp>
        <p:nvSpPr>
          <p:cNvPr id="40964" name="Rectangle 3"/>
          <p:cNvSpPr>
            <a:spLocks noGrp="1" noChangeArrowheads="1"/>
          </p:cNvSpPr>
          <p:nvPr>
            <p:ph type="body" idx="1"/>
          </p:nvPr>
        </p:nvSpPr>
        <p:spPr/>
        <p:txBody>
          <a:bodyPr/>
          <a:lstStyle/>
          <a:p>
            <a:pPr eaLnBrk="1" hangingPunct="1"/>
            <a:r>
              <a:rPr lang="en-US" smtClean="0"/>
              <a:t>Orders from the President to agency heads</a:t>
            </a:r>
          </a:p>
          <a:p>
            <a:pPr eaLnBrk="1" hangingPunct="1"/>
            <a:r>
              <a:rPr lang="en-US" smtClean="0"/>
              <a:t>Sets policy on discretionary decisions</a:t>
            </a:r>
          </a:p>
          <a:p>
            <a:pPr eaLnBrk="1" hangingPunct="1"/>
            <a:r>
              <a:rPr lang="en-US" smtClean="0"/>
              <a:t>Not defined by the Constitution or legislation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44CB7B7-1AD0-41B1-A204-BB60C786B272}" type="slidenum">
              <a:rPr lang="en-US" smtClean="0"/>
              <a:pPr/>
              <a:t>3</a:t>
            </a:fld>
            <a:endParaRPr lang="en-US" smtClean="0"/>
          </a:p>
        </p:txBody>
      </p:sp>
      <p:sp>
        <p:nvSpPr>
          <p:cNvPr id="16387" name="Rectangle 2"/>
          <p:cNvSpPr>
            <a:spLocks noGrp="1" noChangeArrowheads="1"/>
          </p:cNvSpPr>
          <p:nvPr>
            <p:ph type="title"/>
          </p:nvPr>
        </p:nvSpPr>
        <p:spPr/>
        <p:txBody>
          <a:bodyPr/>
          <a:lstStyle/>
          <a:p>
            <a:pPr eaLnBrk="1" hangingPunct="1"/>
            <a:r>
              <a:rPr lang="en-US" dirty="0" smtClean="0"/>
              <a:t>Informal Legislative Review and Oversight</a:t>
            </a:r>
          </a:p>
        </p:txBody>
      </p:sp>
      <p:sp>
        <p:nvSpPr>
          <p:cNvPr id="16388" name="Rectangle 3"/>
          <p:cNvSpPr>
            <a:spLocks noGrp="1" noChangeArrowheads="1"/>
          </p:cNvSpPr>
          <p:nvPr>
            <p:ph type="body" idx="1"/>
          </p:nvPr>
        </p:nvSpPr>
        <p:spPr/>
        <p:txBody>
          <a:bodyPr>
            <a:normAutofit lnSpcReduction="10000"/>
          </a:bodyPr>
          <a:lstStyle/>
          <a:p>
            <a:pPr eaLnBrk="1" hangingPunct="1">
              <a:lnSpc>
                <a:spcPct val="80000"/>
              </a:lnSpc>
            </a:pPr>
            <a:r>
              <a:rPr lang="en-US" sz="2800" dirty="0" smtClean="0"/>
              <a:t>Members of Congress ask agencies about some grievance of their own or their constituents.</a:t>
            </a:r>
          </a:p>
          <a:p>
            <a:pPr lvl="1" eaLnBrk="1" hangingPunct="1">
              <a:lnSpc>
                <a:spcPct val="80000"/>
              </a:lnSpc>
            </a:pPr>
            <a:r>
              <a:rPr lang="en-US" sz="2800" dirty="0" smtClean="0"/>
              <a:t>all types of contacts (telephone calls, e-mails, and so on) between individual Members of Congress, or the Member’s staffs, or a committee’s staff, and agency officials.  </a:t>
            </a:r>
          </a:p>
          <a:p>
            <a:pPr lvl="1" eaLnBrk="1" hangingPunct="1">
              <a:lnSpc>
                <a:spcPct val="80000"/>
              </a:lnSpc>
            </a:pPr>
            <a:r>
              <a:rPr lang="en-US" sz="2800" dirty="0" smtClean="0"/>
              <a:t>Many of these informal contacts relate to discrete agency actions affecting specific constituents.  </a:t>
            </a:r>
          </a:p>
          <a:p>
            <a:pPr eaLnBrk="1" hangingPunct="1">
              <a:lnSpc>
                <a:spcPct val="80000"/>
              </a:lnSpc>
            </a:pPr>
            <a:r>
              <a:rPr lang="en-US" sz="2800" dirty="0" smtClean="0"/>
              <a:t>Do you think Congressmen get better service?</a:t>
            </a:r>
          </a:p>
          <a:p>
            <a:pPr eaLnBrk="1" hangingPunct="1">
              <a:lnSpc>
                <a:spcPct val="80000"/>
              </a:lnSpc>
            </a:pPr>
            <a:r>
              <a:rPr lang="en-US" sz="2800" dirty="0" smtClean="0"/>
              <a:t>Is this fundamentally undemocratic?</a:t>
            </a:r>
          </a:p>
          <a:p>
            <a:pPr eaLnBrk="1" hangingPunct="1">
              <a:lnSpc>
                <a:spcPct val="80000"/>
              </a:lnSpc>
            </a:pPr>
            <a:r>
              <a:rPr lang="en-US" sz="2800" dirty="0" smtClean="0"/>
              <a:t>Where does lobbying come in?</a:t>
            </a:r>
          </a:p>
          <a:p>
            <a:pPr eaLnBrk="1" hangingPunct="1">
              <a:lnSpc>
                <a:spcPct val="80000"/>
              </a:lnSpc>
            </a:pPr>
            <a:r>
              <a:rPr lang="en-US" sz="2800" dirty="0" smtClean="0"/>
              <a:t>Charlie Wilson's War?</a:t>
            </a:r>
          </a:p>
        </p:txBody>
      </p:sp>
    </p:spTree>
    <p:extLst>
      <p:ext uri="{BB962C8B-B14F-4D97-AF65-F5344CB8AC3E}">
        <p14:creationId xmlns:p14="http://schemas.microsoft.com/office/powerpoint/2010/main" val="27365772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B34704D-FBD3-4888-9D8D-0D1C306F77D6}" type="slidenum">
              <a:rPr lang="en-US" smtClean="0"/>
              <a:pPr/>
              <a:t>30</a:t>
            </a:fld>
            <a:endParaRPr lang="en-US" smtClean="0"/>
          </a:p>
        </p:txBody>
      </p:sp>
      <p:sp>
        <p:nvSpPr>
          <p:cNvPr id="41987" name="Rectangle 2"/>
          <p:cNvSpPr>
            <a:spLocks noGrp="1" noChangeArrowheads="1"/>
          </p:cNvSpPr>
          <p:nvPr>
            <p:ph type="title"/>
          </p:nvPr>
        </p:nvSpPr>
        <p:spPr/>
        <p:txBody>
          <a:bodyPr/>
          <a:lstStyle/>
          <a:p>
            <a:pPr eaLnBrk="1" hangingPunct="1"/>
            <a:r>
              <a:rPr lang="en-US" smtClean="0"/>
              <a:t>Types of Executive Orders</a:t>
            </a:r>
          </a:p>
        </p:txBody>
      </p:sp>
      <p:sp>
        <p:nvSpPr>
          <p:cNvPr id="41988" name="Rectangle 3"/>
          <p:cNvSpPr>
            <a:spLocks noGrp="1" noChangeArrowheads="1"/>
          </p:cNvSpPr>
          <p:nvPr>
            <p:ph type="body" idx="1"/>
          </p:nvPr>
        </p:nvSpPr>
        <p:spPr/>
        <p:txBody>
          <a:bodyPr/>
          <a:lstStyle/>
          <a:p>
            <a:pPr eaLnBrk="1" hangingPunct="1"/>
            <a:r>
              <a:rPr lang="en-US" smtClean="0"/>
              <a:t>Domestic Policy Orders</a:t>
            </a:r>
          </a:p>
          <a:p>
            <a:pPr lvl="1" eaLnBrk="1" hangingPunct="1"/>
            <a:r>
              <a:rPr lang="en-US" smtClean="0">
                <a:hlinkClick r:id="rId2"/>
              </a:rPr>
              <a:t>http://www.whitehouse.gov/briefing-room/presidential-actions/executive-orders</a:t>
            </a:r>
            <a:r>
              <a:rPr lang="en-US" smtClean="0"/>
              <a:t> </a:t>
            </a:r>
          </a:p>
          <a:p>
            <a:pPr eaLnBrk="1" hangingPunct="1"/>
            <a:r>
              <a:rPr lang="en-US" smtClean="0"/>
              <a:t>National Security Orders</a:t>
            </a:r>
          </a:p>
          <a:p>
            <a:pPr lvl="1" eaLnBrk="1" hangingPunct="1"/>
            <a:r>
              <a:rPr lang="en-US" smtClean="0">
                <a:hlinkClick r:id="rId3"/>
              </a:rPr>
              <a:t>http://www.fas.org/irp/offdocs/direct.htm</a:t>
            </a:r>
            <a:endParaRPr lang="en-US" smtClean="0"/>
          </a:p>
        </p:txBody>
      </p:sp>
      <p:sp>
        <p:nvSpPr>
          <p:cNvPr id="41989" name="Rectangle 4"/>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2"/>
              </a:rPr>
              <a:t>http://www.whitehouse.gov/briefing-room/presidential-actions/executive-orders</a:t>
            </a:r>
            <a:r>
              <a:rPr lang="en-US" sz="3200" b="1">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3"/>
              </a:rPr>
              <a:t>http://www.fas.org/irp/offdocs/direct.htm</a:t>
            </a:r>
            <a:endParaRPr lang="en-US" sz="3200" b="1">
              <a:latin typeface="Arial Narrow" pitchFamily="34" charset="0"/>
            </a:endParaRPr>
          </a:p>
        </p:txBody>
      </p:sp>
      <p:sp>
        <p:nvSpPr>
          <p:cNvPr id="41990" name="Rectangle 5"/>
          <p:cNvSpPr>
            <a:spLocks noChangeArrowheads="1"/>
          </p:cNvSpPr>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Domestic Policy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2"/>
              </a:rPr>
              <a:t>http://www.whitehouse.gov/briefing-room/presidential-actions/executive-orders</a:t>
            </a:r>
            <a:r>
              <a:rPr lang="en-US" sz="3200" b="1">
                <a:latin typeface="Arial Narrow" pitchFamily="34" charset="0"/>
              </a:rPr>
              <a:t> </a:t>
            </a:r>
          </a:p>
          <a:p>
            <a:pPr marL="342900" indent="-342900" eaLnBrk="1" hangingPunct="1">
              <a:spcBef>
                <a:spcPct val="20000"/>
              </a:spcBef>
              <a:buClr>
                <a:schemeClr val="folHlink"/>
              </a:buClr>
              <a:buSzPct val="60000"/>
              <a:buFont typeface="Wingdings" pitchFamily="2" charset="2"/>
              <a:buChar char="n"/>
            </a:pPr>
            <a:r>
              <a:rPr lang="en-US" sz="3200" b="1">
                <a:latin typeface="Arial Narrow" pitchFamily="34" charset="0"/>
              </a:rPr>
              <a:t>National Security Orders</a:t>
            </a:r>
          </a:p>
          <a:p>
            <a:pPr marL="742950" lvl="1" indent="-285750" eaLnBrk="1" hangingPunct="1">
              <a:spcBef>
                <a:spcPct val="20000"/>
              </a:spcBef>
              <a:buClr>
                <a:schemeClr val="hlink"/>
              </a:buClr>
              <a:buSzPct val="55000"/>
              <a:buFont typeface="Wingdings" pitchFamily="2" charset="2"/>
              <a:buChar char="n"/>
            </a:pPr>
            <a:r>
              <a:rPr lang="en-US" sz="3200" b="1">
                <a:latin typeface="Arial Narrow" pitchFamily="34" charset="0"/>
                <a:hlinkClick r:id="rId3"/>
              </a:rPr>
              <a:t>http://www.fas.org/irp/offdocs/direct.htm</a:t>
            </a:r>
            <a:endParaRPr lang="en-US" sz="3200" b="1">
              <a:latin typeface="Arial Narrow"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36DA576-FA53-4119-A4F6-F8F087A04C2B}" type="slidenum">
              <a:rPr lang="en-US" smtClean="0"/>
              <a:pPr/>
              <a:t>31</a:t>
            </a:fld>
            <a:endParaRPr lang="en-US" smtClean="0"/>
          </a:p>
        </p:txBody>
      </p:sp>
      <p:sp>
        <p:nvSpPr>
          <p:cNvPr id="43011" name="Rectangle 2"/>
          <p:cNvSpPr>
            <a:spLocks noGrp="1" noChangeArrowheads="1"/>
          </p:cNvSpPr>
          <p:nvPr>
            <p:ph type="title"/>
          </p:nvPr>
        </p:nvSpPr>
        <p:spPr/>
        <p:txBody>
          <a:bodyPr/>
          <a:lstStyle/>
          <a:p>
            <a:pPr eaLnBrk="1" hangingPunct="1"/>
            <a:r>
              <a:rPr lang="en-US" smtClean="0"/>
              <a:t>Limits on Executive Orders </a:t>
            </a:r>
          </a:p>
        </p:txBody>
      </p:sp>
      <p:sp>
        <p:nvSpPr>
          <p:cNvPr id="43012" name="Rectangle 3"/>
          <p:cNvSpPr>
            <a:spLocks noGrp="1" noChangeArrowheads="1"/>
          </p:cNvSpPr>
          <p:nvPr>
            <p:ph type="body" idx="1"/>
          </p:nvPr>
        </p:nvSpPr>
        <p:spPr/>
        <p:txBody>
          <a:bodyPr/>
          <a:lstStyle/>
          <a:p>
            <a:pPr eaLnBrk="1" hangingPunct="1">
              <a:lnSpc>
                <a:spcPct val="80000"/>
              </a:lnSpc>
            </a:pPr>
            <a:r>
              <a:rPr lang="en-US" sz="2800" smtClean="0"/>
              <a:t>Cannot change budgetary allocations</a:t>
            </a:r>
          </a:p>
          <a:p>
            <a:pPr eaLnBrk="1" hangingPunct="1">
              <a:lnSpc>
                <a:spcPct val="80000"/>
              </a:lnSpc>
            </a:pPr>
            <a:r>
              <a:rPr lang="en-US" sz="2800" smtClean="0"/>
              <a:t>Cannot change statutory duties</a:t>
            </a:r>
          </a:p>
          <a:p>
            <a:pPr lvl="1" eaLnBrk="1" hangingPunct="1">
              <a:lnSpc>
                <a:spcPct val="80000"/>
              </a:lnSpc>
            </a:pPr>
            <a:r>
              <a:rPr lang="en-US" sz="2800" smtClean="0"/>
              <a:t>The Gag Rule controversy (Rust v. Sullivan, 500 U.S. 173 (1991)</a:t>
            </a:r>
          </a:p>
          <a:p>
            <a:pPr eaLnBrk="1" hangingPunct="1">
              <a:lnSpc>
                <a:spcPct val="80000"/>
              </a:lnSpc>
            </a:pPr>
            <a:r>
              <a:rPr lang="en-US" sz="2800" smtClean="0"/>
              <a:t>Cannot abrogate due process</a:t>
            </a:r>
          </a:p>
          <a:p>
            <a:pPr lvl="1" eaLnBrk="1" hangingPunct="1">
              <a:lnSpc>
                <a:spcPct val="80000"/>
              </a:lnSpc>
            </a:pPr>
            <a:r>
              <a:rPr lang="en-US" sz="2800" smtClean="0"/>
              <a:t>No directing the result of an adjudication</a:t>
            </a:r>
          </a:p>
          <a:p>
            <a:pPr eaLnBrk="1" hangingPunct="1">
              <a:lnSpc>
                <a:spcPct val="80000"/>
              </a:lnSpc>
            </a:pPr>
            <a:r>
              <a:rPr lang="en-US" sz="2800" smtClean="0"/>
              <a:t>Cannot legislate</a:t>
            </a:r>
          </a:p>
          <a:p>
            <a:pPr lvl="1" eaLnBrk="1" hangingPunct="1">
              <a:lnSpc>
                <a:spcPct val="80000"/>
              </a:lnSpc>
            </a:pPr>
            <a:r>
              <a:rPr lang="en-US" sz="2800" smtClean="0"/>
              <a:t>President cannot make binding regulations by Executive Order</a:t>
            </a:r>
          </a:p>
          <a:p>
            <a:pPr eaLnBrk="1" hangingPunct="1">
              <a:lnSpc>
                <a:spcPct val="80000"/>
              </a:lnSpc>
            </a:pPr>
            <a:r>
              <a:rPr lang="en-US" sz="2800" smtClean="0"/>
              <a:t>Cannot use them to change policy for Independent Agencies</a:t>
            </a: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ctrTitle"/>
          </p:nvPr>
        </p:nvSpPr>
        <p:spPr/>
        <p:txBody>
          <a:bodyPr/>
          <a:lstStyle/>
          <a:p>
            <a:r>
              <a:rPr lang="en-US" smtClean="0"/>
              <a:t>Regulatory Review and Coordination</a:t>
            </a:r>
          </a:p>
        </p:txBody>
      </p:sp>
      <p:sp>
        <p:nvSpPr>
          <p:cNvPr id="44035" name="Subtitle 4"/>
          <p:cNvSpPr>
            <a:spLocks noGrp="1"/>
          </p:cNvSpPr>
          <p:nvPr>
            <p:ph type="subTitle" idx="1"/>
          </p:nvPr>
        </p:nvSpPr>
        <p:spPr/>
        <p:txBody>
          <a:bodyPr/>
          <a:lstStyle/>
          <a:p>
            <a:endParaRPr lang="en-US" smtClean="0"/>
          </a:p>
        </p:txBody>
      </p:sp>
      <p:sp>
        <p:nvSpPr>
          <p:cNvPr id="44036" name="Slide Number Placeholder 3"/>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E113302-F3FA-4BA4-8977-58BDA05B31F3}" type="slidenum">
              <a:rPr lang="en-US" smtClean="0">
                <a:solidFill>
                  <a:schemeClr val="bg2"/>
                </a:solidFill>
              </a:rPr>
              <a:pPr/>
              <a:t>32</a:t>
            </a:fld>
            <a:endParaRPr lang="en-US" smtClean="0">
              <a:solidFill>
                <a:schemeClr val="bg2"/>
              </a:solidFil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98FC97F-2D1F-4FEE-A0A4-AEDD6DB78651}" type="slidenum">
              <a:rPr lang="en-US" smtClean="0"/>
              <a:pPr/>
              <a:t>33</a:t>
            </a:fld>
            <a:endParaRPr lang="en-US" smtClean="0"/>
          </a:p>
        </p:txBody>
      </p:sp>
      <p:sp>
        <p:nvSpPr>
          <p:cNvPr id="45059" name="Rectangle 2"/>
          <p:cNvSpPr>
            <a:spLocks noGrp="1" noChangeArrowheads="1"/>
          </p:cNvSpPr>
          <p:nvPr>
            <p:ph type="title"/>
          </p:nvPr>
        </p:nvSpPr>
        <p:spPr/>
        <p:txBody>
          <a:bodyPr/>
          <a:lstStyle/>
          <a:p>
            <a:pPr eaLnBrk="1" hangingPunct="1">
              <a:lnSpc>
                <a:spcPct val="80000"/>
              </a:lnSpc>
            </a:pPr>
            <a:r>
              <a:rPr lang="en-US" smtClean="0"/>
              <a:t>OMB/Executive Order Review</a:t>
            </a:r>
          </a:p>
        </p:txBody>
      </p:sp>
      <p:sp>
        <p:nvSpPr>
          <p:cNvPr id="45060" name="Rectangle 3"/>
          <p:cNvSpPr>
            <a:spLocks noGrp="1" noChangeArrowheads="1"/>
          </p:cNvSpPr>
          <p:nvPr>
            <p:ph type="body" idx="1"/>
          </p:nvPr>
        </p:nvSpPr>
        <p:spPr/>
        <p:txBody>
          <a:bodyPr/>
          <a:lstStyle/>
          <a:p>
            <a:pPr eaLnBrk="1" hangingPunct="1">
              <a:lnSpc>
                <a:spcPct val="80000"/>
              </a:lnSpc>
            </a:pPr>
            <a:r>
              <a:rPr lang="en-US" smtClean="0"/>
              <a:t>Executive branch review done through executive orders</a:t>
            </a:r>
          </a:p>
          <a:p>
            <a:pPr eaLnBrk="1" hangingPunct="1">
              <a:lnSpc>
                <a:spcPct val="80000"/>
              </a:lnSpc>
            </a:pPr>
            <a:r>
              <a:rPr lang="en-US" smtClean="0"/>
              <a:t>The purpose is to “reform and make more efficient the regulatory process"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71FE1C1-025B-4D85-B535-3A3D14F0D48D}" type="slidenum">
              <a:rPr lang="en-US" smtClean="0"/>
              <a:pPr/>
              <a:t>34</a:t>
            </a:fld>
            <a:endParaRPr lang="en-US" smtClean="0"/>
          </a:p>
        </p:txBody>
      </p:sp>
      <p:sp>
        <p:nvSpPr>
          <p:cNvPr id="46083" name="Rectangle 2"/>
          <p:cNvSpPr>
            <a:spLocks noGrp="1" noChangeArrowheads="1"/>
          </p:cNvSpPr>
          <p:nvPr>
            <p:ph type="title"/>
          </p:nvPr>
        </p:nvSpPr>
        <p:spPr/>
        <p:txBody>
          <a:bodyPr/>
          <a:lstStyle/>
          <a:p>
            <a:pPr eaLnBrk="1" hangingPunct="1">
              <a:lnSpc>
                <a:spcPct val="80000"/>
              </a:lnSpc>
            </a:pPr>
            <a:r>
              <a:rPr lang="en-US" smtClean="0"/>
              <a:t>“Principles of Regulation”</a:t>
            </a:r>
          </a:p>
        </p:txBody>
      </p:sp>
      <p:sp>
        <p:nvSpPr>
          <p:cNvPr id="46084" name="Rectangle 3"/>
          <p:cNvSpPr>
            <a:spLocks noGrp="1" noChangeArrowheads="1"/>
          </p:cNvSpPr>
          <p:nvPr>
            <p:ph type="body" idx="1"/>
          </p:nvPr>
        </p:nvSpPr>
        <p:spPr/>
        <p:txBody>
          <a:bodyPr/>
          <a:lstStyle/>
          <a:p>
            <a:pPr eaLnBrk="1" hangingPunct="1">
              <a:lnSpc>
                <a:spcPct val="80000"/>
              </a:lnSpc>
            </a:pPr>
            <a:r>
              <a:rPr lang="en-US" sz="2800" smtClean="0"/>
              <a:t>These principles require agencies to consider many factors when devising a regulation, including the costs and benefits of the regulation; alternatives to the regulation; and the impact of the regulation on state, local, and tribal governments and officials.  </a:t>
            </a:r>
          </a:p>
          <a:p>
            <a:pPr lvl="1" eaLnBrk="1" hangingPunct="1">
              <a:lnSpc>
                <a:spcPct val="80000"/>
              </a:lnSpc>
            </a:pPr>
            <a:r>
              <a:rPr lang="en-US" sz="2800" smtClean="0"/>
              <a:t>Each agency designates a “Regulatory Policy Officer” (“RPO”).</a:t>
            </a:r>
          </a:p>
          <a:p>
            <a:pPr lvl="1" eaLnBrk="1" hangingPunct="1">
              <a:lnSpc>
                <a:spcPct val="80000"/>
              </a:lnSpc>
            </a:pPr>
            <a:r>
              <a:rPr lang="en-US" sz="2800" smtClean="0"/>
              <a:t>The RPO reports to the head of the agency and must be involved “at each stage of the regulatory process to foster the development of effective, innovative, and least burdensome regulations and to further the principles [for regulation].”</a:t>
            </a: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54ECCF5-AC2D-4F94-ACFA-8CDE7E464FC9}" type="slidenum">
              <a:rPr lang="en-US" smtClean="0"/>
              <a:pPr/>
              <a:t>35</a:t>
            </a:fld>
            <a:endParaRPr lang="en-US" smtClean="0"/>
          </a:p>
        </p:txBody>
      </p:sp>
      <p:sp>
        <p:nvSpPr>
          <p:cNvPr id="47107" name="Rectangle 2"/>
          <p:cNvSpPr>
            <a:spLocks noGrp="1" noChangeArrowheads="1"/>
          </p:cNvSpPr>
          <p:nvPr>
            <p:ph type="title"/>
          </p:nvPr>
        </p:nvSpPr>
        <p:spPr/>
        <p:txBody>
          <a:bodyPr/>
          <a:lstStyle/>
          <a:p>
            <a:pPr eaLnBrk="1" hangingPunct="1">
              <a:lnSpc>
                <a:spcPct val="80000"/>
              </a:lnSpc>
            </a:pPr>
            <a:r>
              <a:rPr lang="en-US" smtClean="0"/>
              <a:t>Regulatory Agenda</a:t>
            </a:r>
          </a:p>
        </p:txBody>
      </p:sp>
      <p:sp>
        <p:nvSpPr>
          <p:cNvPr id="47108" name="Rectangle 3"/>
          <p:cNvSpPr>
            <a:spLocks noGrp="1" noChangeArrowheads="1"/>
          </p:cNvSpPr>
          <p:nvPr>
            <p:ph type="body" idx="1"/>
          </p:nvPr>
        </p:nvSpPr>
        <p:spPr/>
        <p:txBody>
          <a:bodyPr/>
          <a:lstStyle/>
          <a:p>
            <a:pPr eaLnBrk="1" hangingPunct="1">
              <a:lnSpc>
                <a:spcPct val="80000"/>
              </a:lnSpc>
            </a:pPr>
            <a:r>
              <a:rPr lang="en-US" sz="2800" smtClean="0"/>
              <a:t>The regulatory agenda is “an inventory of all regulations under development or review” by that agency.  </a:t>
            </a:r>
          </a:p>
          <a:p>
            <a:pPr eaLnBrk="1" hangingPunct="1">
              <a:lnSpc>
                <a:spcPct val="80000"/>
              </a:lnSpc>
            </a:pPr>
            <a:r>
              <a:rPr lang="en-US" sz="2800" smtClean="0"/>
              <a:t>The “regulatory plan” identifies “the most important significant regulatory actions” that the agency plans to take in the next year or so.</a:t>
            </a:r>
          </a:p>
          <a:p>
            <a:pPr eaLnBrk="1" hangingPunct="1">
              <a:lnSpc>
                <a:spcPct val="80000"/>
              </a:lnSpc>
            </a:pPr>
            <a:r>
              <a:rPr lang="en-US" sz="2800" smtClean="0"/>
              <a:t>The regulatory agenda (with its regulatory plan) goes to the  Office of Information and Regulatory Affairs (OIRA) </a:t>
            </a:r>
          </a:p>
          <a:p>
            <a:pPr lvl="1" eaLnBrk="1" hangingPunct="1">
              <a:lnSpc>
                <a:spcPct val="80000"/>
              </a:lnSpc>
            </a:pPr>
            <a:r>
              <a:rPr lang="en-US" sz="2800" smtClean="0"/>
              <a:t>OIRA circulates it to other agencies and conducts its own review for conflicts</a:t>
            </a:r>
          </a:p>
          <a:p>
            <a:pPr lvl="1" eaLnBrk="1" hangingPunct="1">
              <a:lnSpc>
                <a:spcPct val="80000"/>
              </a:lnSpc>
            </a:pPr>
            <a:r>
              <a:rPr lang="en-US" sz="2800" smtClean="0"/>
              <a:t>OIRA also has meetings with the agency and Vice President to coordinate agency action</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E25D53-18D5-4A5C-85AD-773B67F2416C}" type="slidenum">
              <a:rPr lang="en-US" smtClean="0"/>
              <a:pPr/>
              <a:t>36</a:t>
            </a:fld>
            <a:endParaRPr lang="en-US" smtClean="0"/>
          </a:p>
        </p:txBody>
      </p:sp>
      <p:sp>
        <p:nvSpPr>
          <p:cNvPr id="48131" name="Rectangle 2"/>
          <p:cNvSpPr>
            <a:spLocks noGrp="1" noChangeArrowheads="1"/>
          </p:cNvSpPr>
          <p:nvPr>
            <p:ph type="title"/>
          </p:nvPr>
        </p:nvSpPr>
        <p:spPr/>
        <p:txBody>
          <a:bodyPr/>
          <a:lstStyle/>
          <a:p>
            <a:pPr eaLnBrk="1" hangingPunct="1">
              <a:lnSpc>
                <a:spcPct val="80000"/>
              </a:lnSpc>
            </a:pPr>
            <a:r>
              <a:rPr lang="en-US" smtClean="0">
                <a:hlinkClick r:id="rId2"/>
              </a:rPr>
              <a:t>OIRA</a:t>
            </a:r>
            <a:r>
              <a:rPr lang="en-US" smtClean="0"/>
              <a:t> Review of Significant Regulatory Actions</a:t>
            </a:r>
          </a:p>
        </p:txBody>
      </p:sp>
      <p:sp>
        <p:nvSpPr>
          <p:cNvPr id="48132" name="Rectangle 3"/>
          <p:cNvSpPr>
            <a:spLocks noGrp="1" noChangeArrowheads="1"/>
          </p:cNvSpPr>
          <p:nvPr>
            <p:ph type="body" idx="1"/>
          </p:nvPr>
        </p:nvSpPr>
        <p:spPr/>
        <p:txBody>
          <a:bodyPr/>
          <a:lstStyle/>
          <a:p>
            <a:pPr eaLnBrk="1" hangingPunct="1">
              <a:lnSpc>
                <a:spcPct val="80000"/>
              </a:lnSpc>
            </a:pPr>
            <a:r>
              <a:rPr lang="en-US" sz="2400" smtClean="0"/>
              <a:t>Significant regulatory actions are proposed regulations: </a:t>
            </a:r>
          </a:p>
          <a:p>
            <a:pPr lvl="1" eaLnBrk="1" hangingPunct="1">
              <a:lnSpc>
                <a:spcPct val="80000"/>
              </a:lnSpc>
            </a:pPr>
            <a:r>
              <a:rPr lang="en-US" sz="2400" smtClean="0"/>
              <a:t>(1) that have a major effect on the economy; the environment; public health; state, local, or tribal governments; communities; or existing federal programs; </a:t>
            </a:r>
          </a:p>
          <a:p>
            <a:pPr lvl="1" eaLnBrk="1" hangingPunct="1">
              <a:lnSpc>
                <a:spcPct val="80000"/>
              </a:lnSpc>
            </a:pPr>
            <a:r>
              <a:rPr lang="en-US" sz="2400" smtClean="0"/>
              <a:t>(2) that conflict with other agency actions; or </a:t>
            </a:r>
          </a:p>
          <a:p>
            <a:pPr lvl="1" eaLnBrk="1" hangingPunct="1">
              <a:lnSpc>
                <a:spcPct val="80000"/>
              </a:lnSpc>
            </a:pPr>
            <a:r>
              <a:rPr lang="en-US" sz="2400" smtClean="0"/>
              <a:t>(3) that raise novel legal issues or policy issues.  </a:t>
            </a:r>
          </a:p>
          <a:p>
            <a:pPr eaLnBrk="1" hangingPunct="1">
              <a:lnSpc>
                <a:spcPct val="80000"/>
              </a:lnSpc>
            </a:pPr>
            <a:r>
              <a:rPr lang="en-US" sz="2400" smtClean="0"/>
              <a:t>OIRA considers whether the planned regulation:</a:t>
            </a:r>
          </a:p>
          <a:p>
            <a:pPr lvl="1" eaLnBrk="1" hangingPunct="1">
              <a:lnSpc>
                <a:spcPct val="80000"/>
              </a:lnSpc>
            </a:pPr>
            <a:r>
              <a:rPr lang="en-US" sz="2400" smtClean="0"/>
              <a:t>complies with the applicable law, the President’s priorities, and the principles for regulation.  </a:t>
            </a:r>
          </a:p>
          <a:p>
            <a:pPr lvl="1" eaLnBrk="1" hangingPunct="1">
              <a:lnSpc>
                <a:spcPct val="80000"/>
              </a:lnSpc>
            </a:pPr>
            <a:r>
              <a:rPr lang="en-US" sz="2400" smtClean="0"/>
              <a:t>conflicts with the actions or planned actions of any other agency.  </a:t>
            </a:r>
          </a:p>
          <a:p>
            <a:pPr eaLnBrk="1" hangingPunct="1">
              <a:lnSpc>
                <a:spcPct val="80000"/>
              </a:lnSpc>
            </a:pPr>
            <a:r>
              <a:rPr lang="en-US" sz="2400" smtClean="0"/>
              <a:t>OIRA sends the written results of this review back to the agency and involves the president if it cannot resolve problems </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6CBD79-7604-477E-9455-AA09571280C7}" type="slidenum">
              <a:rPr lang="en-US" smtClean="0"/>
              <a:pPr/>
              <a:t>37</a:t>
            </a:fld>
            <a:endParaRPr lang="en-US" smtClean="0"/>
          </a:p>
        </p:txBody>
      </p:sp>
      <p:sp>
        <p:nvSpPr>
          <p:cNvPr id="49155" name="Rectangle 2"/>
          <p:cNvSpPr>
            <a:spLocks noGrp="1" noChangeArrowheads="1"/>
          </p:cNvSpPr>
          <p:nvPr>
            <p:ph type="title"/>
          </p:nvPr>
        </p:nvSpPr>
        <p:spPr/>
        <p:txBody>
          <a:bodyPr/>
          <a:lstStyle/>
          <a:p>
            <a:pPr eaLnBrk="1" hangingPunct="1">
              <a:lnSpc>
                <a:spcPct val="80000"/>
              </a:lnSpc>
            </a:pPr>
            <a:r>
              <a:rPr lang="en-US" smtClean="0"/>
              <a:t>OIRA and Independent Agencies</a:t>
            </a:r>
          </a:p>
        </p:txBody>
      </p:sp>
      <p:sp>
        <p:nvSpPr>
          <p:cNvPr id="49156" name="Rectangle 3"/>
          <p:cNvSpPr>
            <a:spLocks noGrp="1" noChangeArrowheads="1"/>
          </p:cNvSpPr>
          <p:nvPr>
            <p:ph type="body" idx="1"/>
          </p:nvPr>
        </p:nvSpPr>
        <p:spPr/>
        <p:txBody>
          <a:bodyPr/>
          <a:lstStyle/>
          <a:p>
            <a:pPr eaLnBrk="1" hangingPunct="1">
              <a:lnSpc>
                <a:spcPct val="80000"/>
              </a:lnSpc>
            </a:pPr>
            <a:r>
              <a:rPr lang="en-US" smtClean="0"/>
              <a:t>OIRA reporting requirements, which can be waived</a:t>
            </a:r>
          </a:p>
          <a:p>
            <a:pPr eaLnBrk="1" hangingPunct="1">
              <a:lnSpc>
                <a:spcPct val="80000"/>
              </a:lnSpc>
            </a:pPr>
            <a:r>
              <a:rPr lang="en-US" smtClean="0"/>
              <a:t>OIRA can make recommendations</a:t>
            </a:r>
          </a:p>
          <a:p>
            <a:pPr eaLnBrk="1" hangingPunct="1">
              <a:lnSpc>
                <a:spcPct val="80000"/>
              </a:lnSpc>
            </a:pPr>
            <a:r>
              <a:rPr lang="en-US" smtClean="0"/>
              <a:t>If the agency rejects the recommendations, the president or vice-president are not involved</a:t>
            </a:r>
          </a:p>
          <a:p>
            <a:pPr eaLnBrk="1" hangingPunct="1">
              <a:lnSpc>
                <a:spcPct val="80000"/>
              </a:lnSpc>
            </a:pPr>
            <a:r>
              <a:rPr lang="en-US" smtClean="0"/>
              <a:t>What is the problem with OIRA review of independent agencies?</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F71EA9-5FA7-4C76-9AF6-8A7D88AF1F3F}" type="slidenum">
              <a:rPr lang="en-US" smtClean="0"/>
              <a:pPr/>
              <a:t>38</a:t>
            </a:fld>
            <a:endParaRPr lang="en-US" smtClean="0"/>
          </a:p>
        </p:txBody>
      </p:sp>
      <p:sp>
        <p:nvSpPr>
          <p:cNvPr id="50179" name="Rectangle 2"/>
          <p:cNvSpPr>
            <a:spLocks noGrp="1" noChangeArrowheads="1"/>
          </p:cNvSpPr>
          <p:nvPr>
            <p:ph type="title"/>
          </p:nvPr>
        </p:nvSpPr>
        <p:spPr/>
        <p:txBody>
          <a:bodyPr/>
          <a:lstStyle/>
          <a:p>
            <a:pPr eaLnBrk="1" hangingPunct="1"/>
            <a:r>
              <a:rPr lang="en-US" smtClean="0"/>
              <a:t>Information (Data) Quality Act </a:t>
            </a:r>
          </a:p>
        </p:txBody>
      </p:sp>
      <p:sp>
        <p:nvSpPr>
          <p:cNvPr id="50180" name="Rectangle 3"/>
          <p:cNvSpPr>
            <a:spLocks noGrp="1" noChangeArrowheads="1"/>
          </p:cNvSpPr>
          <p:nvPr>
            <p:ph type="body" idx="1"/>
          </p:nvPr>
        </p:nvSpPr>
        <p:spPr/>
        <p:txBody>
          <a:bodyPr/>
          <a:lstStyle/>
          <a:p>
            <a:pPr eaLnBrk="1" hangingPunct="1">
              <a:lnSpc>
                <a:spcPct val="80000"/>
              </a:lnSpc>
            </a:pPr>
            <a:r>
              <a:rPr lang="en-US" sz="2800" smtClean="0"/>
              <a:t>The Act requires OMB to issue guidelines to agencies ‘‘for ensuring and maximizing the quality, objectivity, utility, and integrity of information (including statistical information) disseminated by federal agencies.’’</a:t>
            </a:r>
          </a:p>
          <a:p>
            <a:pPr eaLnBrk="1" hangingPunct="1">
              <a:lnSpc>
                <a:spcPct val="80000"/>
              </a:lnSpc>
            </a:pPr>
            <a:r>
              <a:rPr lang="en-US" sz="2800" smtClean="0"/>
              <a:t>Agencies, including independent agencies, must implement these guidelines</a:t>
            </a:r>
          </a:p>
          <a:p>
            <a:pPr lvl="1" eaLnBrk="1" hangingPunct="1">
              <a:lnSpc>
                <a:spcPct val="80000"/>
              </a:lnSpc>
            </a:pPr>
            <a:r>
              <a:rPr lang="en-US" sz="2800" smtClean="0"/>
              <a:t>Includes provision for individuals to challenge and correct information about themselves</a:t>
            </a:r>
          </a:p>
          <a:p>
            <a:pPr lvl="1" eaLnBrk="1" hangingPunct="1">
              <a:lnSpc>
                <a:spcPct val="80000"/>
              </a:lnSpc>
            </a:pPr>
            <a:r>
              <a:rPr lang="en-US" sz="2800" smtClean="0"/>
              <a:t>Since this is statutory, not an EO, it is Congress modifying the status of independent agencies and poses no constitutional problem.</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B6E9E1F-4043-4F17-8A81-AF08788374F9}" type="slidenum">
              <a:rPr lang="en-US" smtClean="0"/>
              <a:pPr/>
              <a:t>39</a:t>
            </a:fld>
            <a:endParaRPr lang="en-US" smtClean="0"/>
          </a:p>
        </p:txBody>
      </p:sp>
      <p:sp>
        <p:nvSpPr>
          <p:cNvPr id="51203" name="Rectangle 2"/>
          <p:cNvSpPr>
            <a:spLocks noGrp="1" noChangeArrowheads="1"/>
          </p:cNvSpPr>
          <p:nvPr>
            <p:ph type="title"/>
          </p:nvPr>
        </p:nvSpPr>
        <p:spPr/>
        <p:txBody>
          <a:bodyPr/>
          <a:lstStyle/>
          <a:p>
            <a:pPr eaLnBrk="1" hangingPunct="1">
              <a:lnSpc>
                <a:spcPct val="80000"/>
              </a:lnSpc>
            </a:pPr>
            <a:r>
              <a:rPr lang="en-US" smtClean="0"/>
              <a:t>Judicial Review of Executive Review</a:t>
            </a:r>
          </a:p>
        </p:txBody>
      </p:sp>
      <p:sp>
        <p:nvSpPr>
          <p:cNvPr id="51204" name="Rectangle 3"/>
          <p:cNvSpPr>
            <a:spLocks noGrp="1" noChangeArrowheads="1"/>
          </p:cNvSpPr>
          <p:nvPr>
            <p:ph type="body" idx="1"/>
          </p:nvPr>
        </p:nvSpPr>
        <p:spPr/>
        <p:txBody>
          <a:bodyPr/>
          <a:lstStyle/>
          <a:p>
            <a:pPr eaLnBrk="1" hangingPunct="1">
              <a:lnSpc>
                <a:spcPct val="80000"/>
              </a:lnSpc>
            </a:pPr>
            <a:r>
              <a:rPr lang="en-US" dirty="0" smtClean="0"/>
              <a:t>E.O. 12866 states that it “does not create any right or benefit . . . enforceable at law or equity” against the government or its officials.  </a:t>
            </a:r>
          </a:p>
          <a:p>
            <a:pPr eaLnBrk="1" hangingPunct="1">
              <a:lnSpc>
                <a:spcPct val="80000"/>
              </a:lnSpc>
            </a:pPr>
            <a:r>
              <a:rPr lang="en-US" dirty="0" smtClean="0"/>
              <a:t>This prevents direct judicial review of alleged violations of E.O. 12866</a:t>
            </a:r>
          </a:p>
          <a:p>
            <a:pPr lvl="1" eaLnBrk="1" hangingPunct="1">
              <a:lnSpc>
                <a:spcPct val="80000"/>
              </a:lnSpc>
            </a:pPr>
            <a:r>
              <a:rPr lang="en-US" dirty="0" smtClean="0"/>
              <a:t>This also means that citizens cannot challenge OIRA/OMB review or failure to review.</a:t>
            </a:r>
          </a:p>
          <a:p>
            <a:pPr lvl="1" eaLnBrk="1" hangingPunct="1">
              <a:lnSpc>
                <a:spcPct val="80000"/>
              </a:lnSpc>
            </a:pPr>
            <a:r>
              <a:rPr lang="en-US" smtClean="0"/>
              <a:t>There can be review of actions by OIRA if these otherwise raise constitutional or administrative law issues.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155277E-A103-4968-A29A-1ABB45977768}" type="slidenum">
              <a:rPr lang="en-US" smtClean="0"/>
              <a:pPr/>
              <a:t>4</a:t>
            </a:fld>
            <a:endParaRPr lang="en-US" smtClean="0"/>
          </a:p>
        </p:txBody>
      </p:sp>
      <p:sp>
        <p:nvSpPr>
          <p:cNvPr id="17411" name="Rectangle 2"/>
          <p:cNvSpPr>
            <a:spLocks noGrp="1" noChangeArrowheads="1"/>
          </p:cNvSpPr>
          <p:nvPr>
            <p:ph type="title"/>
          </p:nvPr>
        </p:nvSpPr>
        <p:spPr/>
        <p:txBody>
          <a:bodyPr/>
          <a:lstStyle/>
          <a:p>
            <a:pPr eaLnBrk="1" hangingPunct="1"/>
            <a:r>
              <a:rPr lang="en-US" dirty="0" smtClean="0"/>
              <a:t>What is an Earmark?</a:t>
            </a:r>
          </a:p>
        </p:txBody>
      </p:sp>
      <p:sp>
        <p:nvSpPr>
          <p:cNvPr id="17412" name="Rectangle 3"/>
          <p:cNvSpPr>
            <a:spLocks noGrp="1" noChangeArrowheads="1"/>
          </p:cNvSpPr>
          <p:nvPr>
            <p:ph type="body" idx="1"/>
          </p:nvPr>
        </p:nvSpPr>
        <p:spPr/>
        <p:txBody>
          <a:bodyPr/>
          <a:lstStyle/>
          <a:p>
            <a:pPr eaLnBrk="1" hangingPunct="1">
              <a:lnSpc>
                <a:spcPct val="80000"/>
              </a:lnSpc>
            </a:pPr>
            <a:r>
              <a:rPr lang="en-US" smtClean="0"/>
              <a:t>Congress enacts a statute that appropriates a lump sum of $10 million for the Indian Health Service (“IHS”)</a:t>
            </a:r>
          </a:p>
          <a:p>
            <a:pPr eaLnBrk="1" hangingPunct="1">
              <a:lnSpc>
                <a:spcPct val="80000"/>
              </a:lnSpc>
            </a:pPr>
            <a:r>
              <a:rPr lang="en-US" smtClean="0"/>
              <a:t>The appropriations statute is accompanied by a report from the appropriations committee saying that IHS should use part of the $10 million to continue operating an existing medical clinic.</a:t>
            </a:r>
          </a:p>
          <a:p>
            <a:pPr lvl="1" eaLnBrk="1" hangingPunct="1">
              <a:lnSpc>
                <a:spcPct val="80000"/>
              </a:lnSpc>
            </a:pPr>
            <a:r>
              <a:rPr lang="en-US" smtClean="0"/>
              <a:t>Is this consistent with the founders intent?</a:t>
            </a:r>
          </a:p>
          <a:p>
            <a:pPr eaLnBrk="1" hangingPunct="1">
              <a:lnSpc>
                <a:spcPct val="80000"/>
              </a:lnSpc>
            </a:pPr>
            <a:r>
              <a:rPr lang="en-US" smtClean="0"/>
              <a:t>The appropriations statute itself, however, does not refer to the clinic.  Nor does IHS’s organic statute.</a:t>
            </a:r>
          </a:p>
        </p:txBody>
      </p:sp>
    </p:spTree>
    <p:extLst>
      <p:ext uri="{BB962C8B-B14F-4D97-AF65-F5344CB8AC3E}">
        <p14:creationId xmlns:p14="http://schemas.microsoft.com/office/powerpoint/2010/main" val="11414540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DB321058-BEE5-46F2-BE2F-DED4D443C3C6}" type="slidenum">
              <a:rPr lang="en-US" smtClean="0"/>
              <a:pPr/>
              <a:t>5</a:t>
            </a:fld>
            <a:endParaRPr lang="en-US" smtClean="0"/>
          </a:p>
        </p:txBody>
      </p:sp>
      <p:sp>
        <p:nvSpPr>
          <p:cNvPr id="18435" name="Rectangle 2"/>
          <p:cNvSpPr>
            <a:spLocks noGrp="1" noChangeArrowheads="1"/>
          </p:cNvSpPr>
          <p:nvPr>
            <p:ph type="title"/>
          </p:nvPr>
        </p:nvSpPr>
        <p:spPr/>
        <p:txBody>
          <a:bodyPr/>
          <a:lstStyle/>
          <a:p>
            <a:pPr eaLnBrk="1" hangingPunct="1"/>
            <a:r>
              <a:rPr lang="en-US" dirty="0" smtClean="0"/>
              <a:t>Enforcing Earmarks</a:t>
            </a:r>
          </a:p>
        </p:txBody>
      </p:sp>
      <p:sp>
        <p:nvSpPr>
          <p:cNvPr id="18436" name="Rectangle 3"/>
          <p:cNvSpPr>
            <a:spLocks noGrp="1" noChangeArrowheads="1"/>
          </p:cNvSpPr>
          <p:nvPr>
            <p:ph type="body" idx="1"/>
          </p:nvPr>
        </p:nvSpPr>
        <p:spPr/>
        <p:txBody>
          <a:bodyPr/>
          <a:lstStyle/>
          <a:p>
            <a:pPr eaLnBrk="1" hangingPunct="1">
              <a:lnSpc>
                <a:spcPct val="90000"/>
              </a:lnSpc>
            </a:pPr>
            <a:r>
              <a:rPr lang="en-US" smtClean="0"/>
              <a:t>The organic statute broadly authorizes IHS to spend its appropriation “for the benefit, care, and assistance of the Indians.” </a:t>
            </a:r>
          </a:p>
          <a:p>
            <a:pPr eaLnBrk="1" hangingPunct="1">
              <a:lnSpc>
                <a:spcPct val="90000"/>
              </a:lnSpc>
            </a:pPr>
            <a:r>
              <a:rPr lang="en-US" smtClean="0"/>
              <a:t>What if the agency ignores the report and closes the health center?</a:t>
            </a:r>
          </a:p>
          <a:p>
            <a:pPr eaLnBrk="1" hangingPunct="1">
              <a:lnSpc>
                <a:spcPct val="90000"/>
              </a:lnSpc>
            </a:pPr>
            <a:r>
              <a:rPr lang="en-US" smtClean="0"/>
              <a:t>Can this be challenged in court?</a:t>
            </a:r>
          </a:p>
        </p:txBody>
      </p:sp>
    </p:spTree>
    <p:extLst>
      <p:ext uri="{BB962C8B-B14F-4D97-AF65-F5344CB8AC3E}">
        <p14:creationId xmlns:p14="http://schemas.microsoft.com/office/powerpoint/2010/main" val="15897514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6"/>
          <p:cNvSpPr>
            <a:spLocks noGrp="1" noChangeArrowheads="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60DB548-7F7B-4B4D-B21A-1C7BAEECA859}" type="slidenum">
              <a:rPr lang="en-US" smtClean="0">
                <a:solidFill>
                  <a:schemeClr val="bg2"/>
                </a:solidFill>
              </a:rPr>
              <a:pPr/>
              <a:t>6</a:t>
            </a:fld>
            <a:endParaRPr lang="en-US" smtClean="0">
              <a:solidFill>
                <a:schemeClr val="bg2"/>
              </a:solidFill>
            </a:endParaRPr>
          </a:p>
        </p:txBody>
      </p:sp>
      <p:sp>
        <p:nvSpPr>
          <p:cNvPr id="19459" name="Rectangle 2"/>
          <p:cNvSpPr>
            <a:spLocks noGrp="1" noChangeArrowheads="1"/>
          </p:cNvSpPr>
          <p:nvPr>
            <p:ph type="ctrTitle"/>
          </p:nvPr>
        </p:nvSpPr>
        <p:spPr/>
        <p:txBody>
          <a:bodyPr/>
          <a:lstStyle/>
          <a:p>
            <a:pPr eaLnBrk="1" hangingPunct="1"/>
            <a:r>
              <a:rPr lang="en-US" dirty="0" smtClean="0"/>
              <a:t>Executive Power</a:t>
            </a:r>
          </a:p>
        </p:txBody>
      </p:sp>
      <p:sp>
        <p:nvSpPr>
          <p:cNvPr id="19460"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77E5377C-FFFB-4CD4-9B16-C12E90F9A2ED}" type="slidenum">
              <a:rPr lang="en-US" smtClean="0"/>
              <a:pPr/>
              <a:t>7</a:t>
            </a:fld>
            <a:endParaRPr lang="en-US" smtClean="0"/>
          </a:p>
        </p:txBody>
      </p:sp>
      <p:sp>
        <p:nvSpPr>
          <p:cNvPr id="20483" name="Rectangle 2"/>
          <p:cNvSpPr>
            <a:spLocks noGrp="1" noChangeArrowheads="1"/>
          </p:cNvSpPr>
          <p:nvPr>
            <p:ph type="title"/>
          </p:nvPr>
        </p:nvSpPr>
        <p:spPr/>
        <p:txBody>
          <a:bodyPr/>
          <a:lstStyle/>
          <a:p>
            <a:pPr eaLnBrk="1" hangingPunct="1"/>
            <a:r>
              <a:rPr lang="en-US" smtClean="0"/>
              <a:t>Vesting and Take Care Clauses</a:t>
            </a:r>
          </a:p>
        </p:txBody>
      </p:sp>
      <p:sp>
        <p:nvSpPr>
          <p:cNvPr id="20484" name="Rectangle 3"/>
          <p:cNvSpPr>
            <a:spLocks noGrp="1" noChangeArrowheads="1"/>
          </p:cNvSpPr>
          <p:nvPr>
            <p:ph type="body" idx="1"/>
          </p:nvPr>
        </p:nvSpPr>
        <p:spPr/>
        <p:txBody>
          <a:bodyPr/>
          <a:lstStyle/>
          <a:p>
            <a:pPr eaLnBrk="1" hangingPunct="1"/>
            <a:r>
              <a:rPr lang="en-US" smtClean="0"/>
              <a:t>“The executive Power shall be vested in a President of the United States of America.”  U.S. Const. art. II, § 1. </a:t>
            </a:r>
          </a:p>
          <a:p>
            <a:pPr eaLnBrk="1" hangingPunct="1"/>
            <a:r>
              <a:rPr lang="en-US" smtClean="0"/>
              <a:t> Article II says that the President, specifically, “shall take Care that the Laws be faithfully executed.”  Art. II, § 3.  </a:t>
            </a:r>
          </a:p>
          <a:p>
            <a:pPr eaLnBrk="1" hangingPunct="1"/>
            <a:r>
              <a:rPr lang="en-US" smtClean="0"/>
              <a:t>Together, these define the source of the president's domestic powers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4D628AA-F3CE-455B-87CB-A509D017810C}" type="slidenum">
              <a:rPr lang="en-US" smtClean="0"/>
              <a:pPr/>
              <a:t>8</a:t>
            </a:fld>
            <a:endParaRPr lang="en-US" smtClean="0"/>
          </a:p>
        </p:txBody>
      </p:sp>
      <p:sp>
        <p:nvSpPr>
          <p:cNvPr id="21507" name="Rectangle 2"/>
          <p:cNvSpPr>
            <a:spLocks noGrp="1" noChangeArrowheads="1"/>
          </p:cNvSpPr>
          <p:nvPr>
            <p:ph type="title"/>
          </p:nvPr>
        </p:nvSpPr>
        <p:spPr/>
        <p:txBody>
          <a:bodyPr/>
          <a:lstStyle/>
          <a:p>
            <a:pPr eaLnBrk="1" hangingPunct="1"/>
            <a:r>
              <a:rPr lang="en-US" smtClean="0"/>
              <a:t>The Unitary Executive</a:t>
            </a:r>
          </a:p>
        </p:txBody>
      </p:sp>
      <p:sp>
        <p:nvSpPr>
          <p:cNvPr id="21508" name="Rectangle 3"/>
          <p:cNvSpPr>
            <a:spLocks noGrp="1" noChangeArrowheads="1"/>
          </p:cNvSpPr>
          <p:nvPr>
            <p:ph type="body" idx="1"/>
          </p:nvPr>
        </p:nvSpPr>
        <p:spPr/>
        <p:txBody>
          <a:bodyPr>
            <a:normAutofit fontScale="92500"/>
          </a:bodyPr>
          <a:lstStyle/>
          <a:p>
            <a:pPr eaLnBrk="1" hangingPunct="1">
              <a:lnSpc>
                <a:spcPct val="80000"/>
              </a:lnSpc>
              <a:defRPr/>
            </a:pPr>
            <a:r>
              <a:rPr lang="en-US" sz="2800" dirty="0" smtClean="0"/>
              <a:t>Do all of the executive branch powers belong to the president him/herself?</a:t>
            </a:r>
          </a:p>
          <a:p>
            <a:pPr lvl="1" eaLnBrk="1" hangingPunct="1">
              <a:lnSpc>
                <a:spcPct val="80000"/>
              </a:lnSpc>
              <a:defRPr/>
            </a:pPr>
            <a:r>
              <a:rPr lang="en-US" sz="2800" dirty="0" smtClean="0"/>
              <a:t>In Chadha, Congress gave the Attorney General the power to stay the deportation of an alien</a:t>
            </a:r>
          </a:p>
          <a:p>
            <a:pPr lvl="1" eaLnBrk="1" hangingPunct="1">
              <a:lnSpc>
                <a:spcPct val="80000"/>
              </a:lnSpc>
              <a:defRPr/>
            </a:pPr>
            <a:r>
              <a:rPr lang="en-US" sz="2800" dirty="0" smtClean="0"/>
              <a:t>Can the president tell the AG's how to rule?</a:t>
            </a:r>
          </a:p>
          <a:p>
            <a:pPr lvl="1" eaLnBrk="1" hangingPunct="1">
              <a:lnSpc>
                <a:spcPct val="80000"/>
              </a:lnSpc>
              <a:defRPr/>
            </a:pPr>
            <a:r>
              <a:rPr lang="en-US" sz="2800" dirty="0" smtClean="0"/>
              <a:t>Can he only fire the AG?</a:t>
            </a:r>
          </a:p>
          <a:p>
            <a:pPr eaLnBrk="1" hangingPunct="1">
              <a:lnSpc>
                <a:spcPct val="80000"/>
              </a:lnSpc>
              <a:defRPr/>
            </a:pPr>
            <a:r>
              <a:rPr lang="en-US" sz="2800" dirty="0" smtClean="0"/>
              <a:t>Why does it matter whether the president has the power or the secretary has the power?</a:t>
            </a:r>
          </a:p>
          <a:p>
            <a:pPr lvl="1" eaLnBrk="1" hangingPunct="1">
              <a:lnSpc>
                <a:spcPct val="80000"/>
              </a:lnSpc>
              <a:defRPr/>
            </a:pPr>
            <a:r>
              <a:rPr lang="en-US" sz="2800" dirty="0" smtClean="0"/>
              <a:t>How does the Appointments Clause fit into this analysis?</a:t>
            </a:r>
          </a:p>
          <a:p>
            <a:pPr lvl="1" eaLnBrk="1" hangingPunct="1">
              <a:lnSpc>
                <a:spcPct val="80000"/>
              </a:lnSpc>
              <a:defRPr/>
            </a:pPr>
            <a:r>
              <a:rPr lang="en-US" sz="2800" dirty="0" smtClean="0"/>
              <a:t>If it is the president's power, why should the Senate care who he appoints?</a:t>
            </a:r>
          </a:p>
          <a:p>
            <a:pPr lvl="1" eaLnBrk="1" hangingPunct="1">
              <a:lnSpc>
                <a:spcPct val="80000"/>
              </a:lnSpc>
              <a:defRPr/>
            </a:pPr>
            <a:r>
              <a:rPr lang="en-US" sz="2800" dirty="0" smtClean="0"/>
              <a:t>What if the Senate will not confirm a secretary?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is a Principle Officer?</a:t>
            </a:r>
            <a:endParaRPr lang="en-US" dirty="0"/>
          </a:p>
        </p:txBody>
      </p:sp>
      <p:sp>
        <p:nvSpPr>
          <p:cNvPr id="3" name="Content Placeholder 2"/>
          <p:cNvSpPr>
            <a:spLocks noGrp="1"/>
          </p:cNvSpPr>
          <p:nvPr>
            <p:ph idx="1"/>
          </p:nvPr>
        </p:nvSpPr>
        <p:spPr/>
        <p:txBody>
          <a:bodyPr>
            <a:normAutofit fontScale="92500"/>
          </a:bodyPr>
          <a:lstStyle/>
          <a:p>
            <a:r>
              <a:rPr lang="en-US" dirty="0" smtClean="0"/>
              <a:t>It</a:t>
            </a:r>
            <a:r>
              <a:rPr lang="en-US" baseline="0" dirty="0" smtClean="0"/>
              <a:t> is usually clear who is a principle officer, subject to confirmation by the president, in existing agencies. </a:t>
            </a:r>
          </a:p>
          <a:p>
            <a:pPr lvl="1"/>
            <a:r>
              <a:rPr lang="en-US" dirty="0" smtClean="0"/>
              <a:t>Or if Congress, by law, designates an office as a principle officer.</a:t>
            </a:r>
            <a:endParaRPr lang="en-US" baseline="0" dirty="0" smtClean="0"/>
          </a:p>
          <a:p>
            <a:r>
              <a:rPr lang="en-US" dirty="0" smtClean="0"/>
              <a:t>Controversies arise with new agencies, such as the independent  counsel in the </a:t>
            </a:r>
            <a:r>
              <a:rPr lang="en-US" i="1" dirty="0" smtClean="0"/>
              <a:t>Morrison v. Olson </a:t>
            </a:r>
            <a:r>
              <a:rPr lang="en-US" dirty="0" smtClean="0"/>
              <a:t>case.</a:t>
            </a:r>
          </a:p>
          <a:p>
            <a:r>
              <a:rPr lang="en-US" dirty="0" smtClean="0"/>
              <a:t>Inferior officers are hard to tell from ordinary employees and there are a lot more of them, so there is more occasion for challenges.</a:t>
            </a:r>
            <a:endParaRPr lang="en-US" dirty="0"/>
          </a:p>
        </p:txBody>
      </p:sp>
      <p:sp>
        <p:nvSpPr>
          <p:cNvPr id="4" name="Slide Number Placeholder 3"/>
          <p:cNvSpPr>
            <a:spLocks noGrp="1"/>
          </p:cNvSpPr>
          <p:nvPr>
            <p:ph type="sldNum" sz="quarter" idx="12"/>
          </p:nvPr>
        </p:nvSpPr>
        <p:spPr/>
        <p:txBody>
          <a:bodyPr/>
          <a:lstStyle/>
          <a:p>
            <a:pPr>
              <a:defRPr/>
            </a:pPr>
            <a:fld id="{CC739B67-DB22-4103-985A-E8E1D242EF5C}" type="slidenum">
              <a:rPr lang="en-US" smtClean="0"/>
              <a:pPr>
                <a:defRPr/>
              </a:pPr>
              <a:t>9</a:t>
            </a:fld>
            <a:endParaRPr lang="en-US"/>
          </a:p>
        </p:txBody>
      </p:sp>
    </p:spTree>
    <p:extLst>
      <p:ext uri="{BB962C8B-B14F-4D97-AF65-F5344CB8AC3E}">
        <p14:creationId xmlns:p14="http://schemas.microsoft.com/office/powerpoint/2010/main" val="1846181860"/>
      </p:ext>
    </p:extLst>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828</TotalTime>
  <Words>2712</Words>
  <Application>Microsoft Office PowerPoint</Application>
  <PresentationFormat>On-screen Show (4:3)</PresentationFormat>
  <Paragraphs>263</Paragraphs>
  <Slides>39</Slides>
  <Notes>0</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Blends</vt:lpstr>
      <vt:lpstr>Chapter 2</vt:lpstr>
      <vt:lpstr>Formal Legislative Review and Oversight of Executive Branch Agencies</vt:lpstr>
      <vt:lpstr>Informal Legislative Review and Oversight</vt:lpstr>
      <vt:lpstr>What is an Earmark?</vt:lpstr>
      <vt:lpstr>Enforcing Earmarks</vt:lpstr>
      <vt:lpstr>Executive Power</vt:lpstr>
      <vt:lpstr>Vesting and Take Care Clauses</vt:lpstr>
      <vt:lpstr>The Unitary Executive</vt:lpstr>
      <vt:lpstr>Who is a Principle Officer?</vt:lpstr>
      <vt:lpstr>Free Enterprise Fund v. PCAOB, 130 S.Ct. 3138 (2010)</vt:lpstr>
      <vt:lpstr>Who Controls their Work?</vt:lpstr>
      <vt:lpstr>President Nixon and the Independent Counsel</vt:lpstr>
      <vt:lpstr>Morrison v. Olson, 487 US 654 (1988)</vt:lpstr>
      <vt:lpstr>The Core Function Standard for Inferior Officers</vt:lpstr>
      <vt:lpstr>What was the key issue in Olson?</vt:lpstr>
      <vt:lpstr>Was Scalia Right?</vt:lpstr>
      <vt:lpstr>Congressional Determinations</vt:lpstr>
      <vt:lpstr>Example: General Counsel to a Cabinet Agency</vt:lpstr>
      <vt:lpstr>Tenure of Office Act – 1867</vt:lpstr>
      <vt:lpstr>Myers v. US, 272 US 52 (1926)</vt:lpstr>
      <vt:lpstr>Humphrey’s Executor v. US, 295 US 602 (1935)</vt:lpstr>
      <vt:lpstr>Myers Redux</vt:lpstr>
      <vt:lpstr>How could the president fire an FTC commissioner?</vt:lpstr>
      <vt:lpstr>The Politics of the Sentencing Commission </vt:lpstr>
      <vt:lpstr>Mistretta v. United States, 488 U.S. 361 (1989)</vt:lpstr>
      <vt:lpstr>The Mistretta Ruling</vt:lpstr>
      <vt:lpstr>Removal Wrap Up</vt:lpstr>
      <vt:lpstr>Line Item Veto - Clinton v. City of New York, 524 U.S. 417 (1998) </vt:lpstr>
      <vt:lpstr>Review: Executive Orders </vt:lpstr>
      <vt:lpstr>Types of Executive Orders</vt:lpstr>
      <vt:lpstr>Limits on Executive Orders </vt:lpstr>
      <vt:lpstr>Regulatory Review and Coordination</vt:lpstr>
      <vt:lpstr>OMB/Executive Order Review</vt:lpstr>
      <vt:lpstr>“Principles of Regulation”</vt:lpstr>
      <vt:lpstr>Regulatory Agenda</vt:lpstr>
      <vt:lpstr>OIRA Review of Significant Regulatory Actions</vt:lpstr>
      <vt:lpstr>OIRA and Independent Agencies</vt:lpstr>
      <vt:lpstr>Information (Data) Quality Act </vt:lpstr>
      <vt:lpstr>Judicial Review of Executive Review</vt:lpstr>
    </vt:vector>
  </TitlesOfParts>
  <Company>LSU Law</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dc:title>
  <dc:creator>edward</dc:creator>
  <cp:lastModifiedBy>Edward Richards</cp:lastModifiedBy>
  <cp:revision>138</cp:revision>
  <dcterms:created xsi:type="dcterms:W3CDTF">2008-01-16T20:46:13Z</dcterms:created>
  <dcterms:modified xsi:type="dcterms:W3CDTF">2013-02-27T19:17:49Z</dcterms:modified>
</cp:coreProperties>
</file>