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383" r:id="rId3"/>
    <p:sldId id="351" r:id="rId4"/>
    <p:sldId id="352" r:id="rId5"/>
    <p:sldId id="353" r:id="rId6"/>
    <p:sldId id="354" r:id="rId7"/>
    <p:sldId id="346" r:id="rId8"/>
    <p:sldId id="355" r:id="rId9"/>
    <p:sldId id="347" r:id="rId10"/>
    <p:sldId id="289" r:id="rId11"/>
    <p:sldId id="294" r:id="rId12"/>
    <p:sldId id="384" r:id="rId13"/>
    <p:sldId id="293" r:id="rId14"/>
    <p:sldId id="295" r:id="rId15"/>
    <p:sldId id="296" r:id="rId16"/>
    <p:sldId id="297" r:id="rId17"/>
    <p:sldId id="298" r:id="rId18"/>
    <p:sldId id="299" r:id="rId19"/>
    <p:sldId id="300" r:id="rId20"/>
    <p:sldId id="301" r:id="rId21"/>
    <p:sldId id="30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5"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432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4.xml"/><Relationship Id="rId7" Type="http://schemas.openxmlformats.org/officeDocument/2006/relationships/slide" Target="slides/slide11.xml"/><Relationship Id="rId12" Type="http://schemas.openxmlformats.org/officeDocument/2006/relationships/slide" Target="slides/slide17.xml"/><Relationship Id="rId2" Type="http://schemas.openxmlformats.org/officeDocument/2006/relationships/slide" Target="slides/slide3.xml"/><Relationship Id="rId16"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6.xml"/><Relationship Id="rId5" Type="http://schemas.openxmlformats.org/officeDocument/2006/relationships/slide" Target="slides/slide8.xml"/><Relationship Id="rId15" Type="http://schemas.openxmlformats.org/officeDocument/2006/relationships/slide" Target="slides/slide20.xml"/><Relationship Id="rId10" Type="http://schemas.openxmlformats.org/officeDocument/2006/relationships/slide" Target="slides/slide15.xml"/><Relationship Id="rId4" Type="http://schemas.openxmlformats.org/officeDocument/2006/relationships/slide" Target="slides/slide5.xml"/><Relationship Id="rId9" Type="http://schemas.openxmlformats.org/officeDocument/2006/relationships/slide" Target="slides/slide14.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3076" name="Rectangle 3"/>
          <p:cNvSpPr>
            <a:spLocks noGrp="1" noChangeArrowheads="1"/>
          </p:cNvSpPr>
          <p:nvPr>
            <p:ph type="subTitle" idx="1"/>
          </p:nvPr>
        </p:nvSpPr>
        <p:spPr/>
        <p:txBody>
          <a:bodyPr/>
          <a:lstStyle/>
          <a:p>
            <a:pPr eaLnBrk="1" hangingPunct="1"/>
            <a:r>
              <a:rPr lang="en-US" dirty="0" smtClean="0"/>
              <a:t>Part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E14BD-6321-40D1-A507-AC3A92191F97}" type="slidenum">
              <a:rPr lang="en-US" smtClean="0"/>
              <a:pPr/>
              <a:t>10</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Presidential Control of Agencies</a:t>
            </a:r>
          </a:p>
        </p:txBody>
      </p:sp>
      <p:sp>
        <p:nvSpPr>
          <p:cNvPr id="4100" name="Rectangle 3"/>
          <p:cNvSpPr>
            <a:spLocks noGrp="1" noChangeArrowheads="1"/>
          </p:cNvSpPr>
          <p:nvPr>
            <p:ph type="body" idx="1"/>
          </p:nvPr>
        </p:nvSpPr>
        <p:spPr/>
        <p:txBody>
          <a:bodyPr/>
          <a:lstStyle/>
          <a:p>
            <a:pPr eaLnBrk="1" hangingPunct="1"/>
            <a:r>
              <a:rPr lang="en-US" smtClean="0"/>
              <a:t>The president's ultimate control over an agency is through hiring and firing agency personnel, or at least through having that option available</a:t>
            </a:r>
          </a:p>
          <a:p>
            <a:pPr eaLnBrk="1" hangingPunct="1"/>
            <a:r>
              <a:rPr lang="en-US" smtClean="0"/>
              <a:t>Is the president free to appoint and remove who he wants?</a:t>
            </a:r>
          </a:p>
          <a:p>
            <a:pPr eaLnBrk="1" hangingPunct="1"/>
            <a:r>
              <a:rPr lang="en-US" smtClean="0"/>
              <a:t>How much control can congress exercise over executive branch agency personnel?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11</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smtClean="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smtClean="0"/>
              <a:t>    but the Congress may by Law vest the Appointment of such inferior Officers, as they think proper, in the President alone, in the Courts of Law, or in the Heads of Departments."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 Appointments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Article 2, Section 2:</a:t>
            </a:r>
          </a:p>
          <a:p>
            <a:pPr lvl="1"/>
            <a:r>
              <a:rPr lang="en-US" dirty="0"/>
              <a:t>The President shall have Power to fill up all Vacancies that may happen during the Recess of the Senate, by granting Commissions which shall expire at the End of their next Session</a:t>
            </a:r>
            <a:r>
              <a:rPr lang="en-US" dirty="0" smtClean="0"/>
              <a:t>.</a:t>
            </a:r>
          </a:p>
          <a:p>
            <a:pPr lvl="1"/>
            <a:r>
              <a:rPr lang="en-US" dirty="0" smtClean="0"/>
              <a:t>Why was this included?</a:t>
            </a:r>
          </a:p>
          <a:p>
            <a:r>
              <a:rPr lang="en-US" dirty="0" smtClean="0"/>
              <a:t>The legal questions in the recent case</a:t>
            </a:r>
          </a:p>
          <a:p>
            <a:pPr lvl="1"/>
            <a:r>
              <a:rPr lang="en-US" dirty="0" smtClean="0"/>
              <a:t>Can the Senate stay in session while the members are at home?</a:t>
            </a:r>
          </a:p>
          <a:p>
            <a:pPr lvl="1"/>
            <a:r>
              <a:rPr lang="en-US" dirty="0" smtClean="0"/>
              <a:t>Does the vacancy have to occur during the recess?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12</a:t>
            </a:fld>
            <a:endParaRPr lang="en-US"/>
          </a:p>
        </p:txBody>
      </p:sp>
    </p:spTree>
    <p:extLst>
      <p:ext uri="{BB962C8B-B14F-4D97-AF65-F5344CB8AC3E}">
        <p14:creationId xmlns:p14="http://schemas.microsoft.com/office/powerpoint/2010/main" val="3337748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3CEF2C-F060-49D7-BBF1-30C9D28ABB11}" type="slidenum">
              <a:rPr lang="en-US" smtClean="0"/>
              <a:pPr/>
              <a:t>13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Limits on Congressional Appointments</a:t>
            </a:r>
          </a:p>
        </p:txBody>
      </p:sp>
      <p:sp>
        <p:nvSpPr>
          <p:cNvPr id="6148" name="Rectangle 3"/>
          <p:cNvSpPr>
            <a:spLocks noGrp="1" noChangeArrowheads="1"/>
          </p:cNvSpPr>
          <p:nvPr>
            <p:ph type="body" idx="1"/>
          </p:nvPr>
        </p:nvSpPr>
        <p:spPr>
          <a:xfrm>
            <a:off x="381000" y="2057400"/>
            <a:ext cx="8607425" cy="4572000"/>
          </a:xfrm>
        </p:spPr>
        <p:txBody>
          <a:bodyPr/>
          <a:lstStyle/>
          <a:p>
            <a:pPr eaLnBrk="1" hangingPunct="1">
              <a:lnSpc>
                <a:spcPct val="80000"/>
              </a:lnSpc>
            </a:pPr>
            <a:r>
              <a:rPr lang="en-US" sz="2800" smtClean="0"/>
              <a:t>Congress creates and shapes the executive branch</a:t>
            </a:r>
          </a:p>
          <a:p>
            <a:pPr lvl="1" eaLnBrk="1" hangingPunct="1">
              <a:lnSpc>
                <a:spcPct val="80000"/>
              </a:lnSpc>
            </a:pPr>
            <a:r>
              <a:rPr lang="en-US" sz="2800" smtClean="0"/>
              <a:t>Without specific appropriations, there would be no White House and the president would have to rent space from his own pocket</a:t>
            </a:r>
          </a:p>
          <a:p>
            <a:pPr eaLnBrk="1" hangingPunct="1">
              <a:lnSpc>
                <a:spcPct val="80000"/>
              </a:lnSpc>
            </a:pPr>
            <a:r>
              <a:rPr lang="en-US" sz="2800" smtClean="0"/>
              <a:t>Under the Appointments Clause, Congress cannot make appointments to executive branch agencies</a:t>
            </a:r>
          </a:p>
          <a:p>
            <a:pPr eaLnBrk="1" hangingPunct="1">
              <a:lnSpc>
                <a:spcPct val="80000"/>
              </a:lnSpc>
            </a:pPr>
            <a:r>
              <a:rPr lang="en-US" sz="2800" smtClean="0"/>
              <a:t>Congress can impose requirements on appointments</a:t>
            </a:r>
          </a:p>
          <a:p>
            <a:pPr lvl="1" eaLnBrk="1" hangingPunct="1">
              <a:lnSpc>
                <a:spcPct val="80000"/>
              </a:lnSpc>
            </a:pPr>
            <a:r>
              <a:rPr lang="en-US" sz="2800" smtClean="0"/>
              <a:t>Limitations on who can be appointed, such as requiring political balance on the FEC</a:t>
            </a:r>
          </a:p>
          <a:p>
            <a:pPr lvl="1" eaLnBrk="1" hangingPunct="1">
              <a:lnSpc>
                <a:spcPct val="80000"/>
              </a:lnSpc>
            </a:pPr>
            <a:r>
              <a:rPr lang="en-US" sz="2800" smtClean="0"/>
              <a:t>Limitations on removal, which create independent agencies discussed later in the chapter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B3BA8B-F9A7-460E-8710-05D57D70761D}" type="slidenum">
              <a:rPr lang="en-US" smtClean="0"/>
              <a:pPr/>
              <a:t>14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Civil Service</a:t>
            </a:r>
          </a:p>
        </p:txBody>
      </p:sp>
      <p:sp>
        <p:nvSpPr>
          <p:cNvPr id="7172" name="Rectangle 3"/>
          <p:cNvSpPr>
            <a:spLocks noGrp="1" noChangeArrowheads="1"/>
          </p:cNvSpPr>
          <p:nvPr>
            <p:ph type="body" idx="1"/>
          </p:nvPr>
        </p:nvSpPr>
        <p:spPr/>
        <p:txBody>
          <a:bodyPr/>
          <a:lstStyle/>
          <a:p>
            <a:pPr eaLnBrk="1" hangingPunct="1">
              <a:lnSpc>
                <a:spcPct val="90000"/>
              </a:lnSpc>
            </a:pPr>
            <a:r>
              <a:rPr lang="en-US" sz="3600" smtClean="0"/>
              <a:t>Congress developed the Civil Service to protect workers from losing their jobs every time the administration changed</a:t>
            </a:r>
          </a:p>
          <a:p>
            <a:pPr eaLnBrk="1" hangingPunct="1">
              <a:lnSpc>
                <a:spcPct val="90000"/>
              </a:lnSpc>
            </a:pPr>
            <a:r>
              <a:rPr lang="en-US" sz="3600" smtClean="0"/>
              <a:t>Most personnel are civil service and can only be fired for cause with due process</a:t>
            </a:r>
          </a:p>
          <a:p>
            <a:pPr lvl="1" eaLnBrk="1" hangingPunct="1">
              <a:lnSpc>
                <a:spcPct val="90000"/>
              </a:lnSpc>
            </a:pPr>
            <a:r>
              <a:rPr lang="en-US" sz="3600" smtClean="0"/>
              <a:t>Limited due process for security agencies</a:t>
            </a:r>
          </a:p>
          <a:p>
            <a:pPr lvl="1" eaLnBrk="1" hangingPunct="1">
              <a:lnSpc>
                <a:spcPct val="90000"/>
              </a:lnSpc>
            </a:pPr>
            <a:r>
              <a:rPr lang="en-US" sz="3600" smtClean="0"/>
              <a:t>This was carried over and broadened in the Homeland Security Agency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972BDE-C2F2-41C1-9A96-6DF0A7F6CD37}" type="slidenum">
              <a:rPr lang="en-US" smtClean="0"/>
              <a:pPr/>
              <a:t>15</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Pros and Cons of the Civil Service</a:t>
            </a:r>
          </a:p>
        </p:txBody>
      </p:sp>
      <p:sp>
        <p:nvSpPr>
          <p:cNvPr id="8196" name="Rectangle 3"/>
          <p:cNvSpPr>
            <a:spLocks noGrp="1" noChangeArrowheads="1"/>
          </p:cNvSpPr>
          <p:nvPr>
            <p:ph type="body" idx="1"/>
          </p:nvPr>
        </p:nvSpPr>
        <p:spPr/>
        <p:txBody>
          <a:bodyPr/>
          <a:lstStyle/>
          <a:p>
            <a:pPr eaLnBrk="1" hangingPunct="1">
              <a:lnSpc>
                <a:spcPct val="80000"/>
              </a:lnSpc>
            </a:pPr>
            <a:r>
              <a:rPr lang="en-US" smtClean="0"/>
              <a:t>Why is it important to you if you want to be a government lawyer?</a:t>
            </a:r>
          </a:p>
          <a:p>
            <a:pPr lvl="1" eaLnBrk="1" hangingPunct="1">
              <a:lnSpc>
                <a:spcPct val="80000"/>
              </a:lnSpc>
            </a:pPr>
            <a:r>
              <a:rPr lang="en-US" smtClean="0"/>
              <a:t>What are the problems with the system?</a:t>
            </a:r>
          </a:p>
          <a:p>
            <a:pPr lvl="1" eaLnBrk="1" hangingPunct="1">
              <a:lnSpc>
                <a:spcPct val="80000"/>
              </a:lnSpc>
            </a:pPr>
            <a:r>
              <a:rPr lang="en-US" smtClean="0"/>
              <a:t>How high should it go?</a:t>
            </a:r>
          </a:p>
          <a:p>
            <a:pPr eaLnBrk="1" hangingPunct="1">
              <a:lnSpc>
                <a:spcPct val="80000"/>
              </a:lnSpc>
            </a:pPr>
            <a:r>
              <a:rPr lang="en-US" smtClean="0"/>
              <a:t>Career track problem for senior people without lucrative outside jobs</a:t>
            </a:r>
          </a:p>
          <a:p>
            <a:pPr lvl="1" eaLnBrk="1" hangingPunct="1">
              <a:lnSpc>
                <a:spcPct val="80000"/>
              </a:lnSpc>
            </a:pPr>
            <a:r>
              <a:rPr lang="en-US" smtClean="0"/>
              <a:t>Public Health Directors</a:t>
            </a:r>
          </a:p>
          <a:p>
            <a:pPr lvl="1" eaLnBrk="1" hangingPunct="1">
              <a:lnSpc>
                <a:spcPct val="80000"/>
              </a:lnSpc>
            </a:pPr>
            <a:r>
              <a:rPr lang="en-US" smtClean="0"/>
              <a:t>Lawyers in specialized areas without private practice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A3E048-3A82-48A1-9293-47734D1528E2}" type="slidenum">
              <a:rPr lang="en-US" smtClean="0"/>
              <a:pPr/>
              <a:t>16</a:t>
            </a:fld>
            <a:endParaRPr lang="en-US" smtClean="0"/>
          </a:p>
        </p:txBody>
      </p:sp>
      <p:sp>
        <p:nvSpPr>
          <p:cNvPr id="9219" name="Rectangle 2"/>
          <p:cNvSpPr>
            <a:spLocks noGrp="1" noChangeArrowheads="1"/>
          </p:cNvSpPr>
          <p:nvPr>
            <p:ph type="title"/>
          </p:nvPr>
        </p:nvSpPr>
        <p:spPr>
          <a:xfrm>
            <a:off x="1143000" y="228600"/>
            <a:ext cx="7793038" cy="1462088"/>
          </a:xfrm>
        </p:spPr>
        <p:txBody>
          <a:bodyPr/>
          <a:lstStyle/>
          <a:p>
            <a:pPr eaLnBrk="1" hangingPunct="1"/>
            <a:r>
              <a:rPr lang="en-US" i="1" dirty="0" smtClean="0"/>
              <a:t>Buckley v. </a:t>
            </a:r>
            <a:r>
              <a:rPr lang="en-US" i="1" dirty="0" err="1" smtClean="0"/>
              <a:t>Valeo</a:t>
            </a:r>
            <a:r>
              <a:rPr lang="en-US" dirty="0" smtClean="0"/>
              <a:t>, 424 U.S. 1 (1976)</a:t>
            </a:r>
          </a:p>
        </p:txBody>
      </p:sp>
      <p:sp>
        <p:nvSpPr>
          <p:cNvPr id="9220" name="Rectangle 3"/>
          <p:cNvSpPr>
            <a:spLocks noGrp="1" noChangeArrowheads="1"/>
          </p:cNvSpPr>
          <p:nvPr>
            <p:ph type="body" idx="1"/>
          </p:nvPr>
        </p:nvSpPr>
        <p:spPr/>
        <p:txBody>
          <a:bodyPr/>
          <a:lstStyle/>
          <a:p>
            <a:pPr eaLnBrk="1" hangingPunct="1">
              <a:lnSpc>
                <a:spcPct val="80000"/>
              </a:lnSpc>
            </a:pPr>
            <a:r>
              <a:rPr lang="en-US" smtClean="0"/>
              <a:t>Original process for selecting members of the Federal Election Commission (FEC)</a:t>
            </a:r>
          </a:p>
          <a:p>
            <a:pPr lvl="1" eaLnBrk="1" hangingPunct="1">
              <a:lnSpc>
                <a:spcPct val="80000"/>
              </a:lnSpc>
            </a:pPr>
            <a:r>
              <a:rPr lang="en-US" smtClean="0"/>
              <a:t>Two members appointed by the President pro tempore of the Senate, </a:t>
            </a:r>
          </a:p>
          <a:p>
            <a:pPr lvl="1" eaLnBrk="1" hangingPunct="1">
              <a:lnSpc>
                <a:spcPct val="80000"/>
              </a:lnSpc>
            </a:pPr>
            <a:r>
              <a:rPr lang="en-US" smtClean="0"/>
              <a:t>two by the Speaker of the House, and</a:t>
            </a:r>
          </a:p>
          <a:p>
            <a:pPr lvl="1" eaLnBrk="1" hangingPunct="1">
              <a:lnSpc>
                <a:spcPct val="80000"/>
              </a:lnSpc>
            </a:pPr>
            <a:r>
              <a:rPr lang="en-US" smtClean="0"/>
              <a:t>two by the President (all subject to confirmation by both Houses of Congress), and</a:t>
            </a:r>
          </a:p>
          <a:p>
            <a:pPr lvl="1" eaLnBrk="1" hangingPunct="1">
              <a:lnSpc>
                <a:spcPct val="80000"/>
              </a:lnSpc>
            </a:pPr>
            <a:r>
              <a:rPr lang="en-US" smtClean="0"/>
              <a:t>the Secretary of the Senate and the Clerk of the House as ex officio nonvoting members</a:t>
            </a:r>
          </a:p>
          <a:p>
            <a:pPr eaLnBrk="1" hangingPunct="1">
              <a:lnSpc>
                <a:spcPct val="80000"/>
              </a:lnSpc>
            </a:pPr>
            <a:r>
              <a:rPr lang="en-US" smtClean="0"/>
              <a:t> Challenged as an Appointments Clause violation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E08B5C-9208-425C-B5F7-D6C4C0DEE68A}" type="slidenum">
              <a:rPr lang="en-US" smtClean="0"/>
              <a:pPr/>
              <a:t>17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Role of the FEC</a:t>
            </a:r>
          </a:p>
        </p:txBody>
      </p:sp>
      <p:sp>
        <p:nvSpPr>
          <p:cNvPr id="10244" name="Rectangle 3"/>
          <p:cNvSpPr>
            <a:spLocks noGrp="1" noChangeArrowheads="1"/>
          </p:cNvSpPr>
          <p:nvPr>
            <p:ph type="body" idx="1"/>
          </p:nvPr>
        </p:nvSpPr>
        <p:spPr/>
        <p:txBody>
          <a:bodyPr/>
          <a:lstStyle/>
          <a:p>
            <a:pPr eaLnBrk="1" hangingPunct="1"/>
            <a:r>
              <a:rPr lang="en-US" smtClean="0"/>
              <a:t>What does FEC do that is forbidden to Congress?</a:t>
            </a:r>
          </a:p>
          <a:p>
            <a:pPr lvl="1" eaLnBrk="1" hangingPunct="1"/>
            <a:r>
              <a:rPr lang="en-US" smtClean="0"/>
              <a:t>(This is the defining action for an executive branch agency)</a:t>
            </a:r>
          </a:p>
          <a:p>
            <a:pPr eaLnBrk="1" hangingPunct="1"/>
            <a:r>
              <a:rPr lang="en-US" smtClean="0"/>
              <a:t>How does allowing congress to appoint commission members undermine separation of powers? </a:t>
            </a:r>
          </a:p>
          <a:p>
            <a:pPr eaLnBrk="1" hangingPunct="1"/>
            <a:r>
              <a:rPr lang="en-US" smtClean="0"/>
              <a:t>Was the selection process for the FEC commissioners constitutional?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E3AFB-410B-4F84-95B8-498B1B75FF60}" type="slidenum">
              <a:rPr lang="en-US" smtClean="0"/>
              <a:pPr/>
              <a:t>18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Congressional Budget Office (CBO)</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The “primary function” of the CBO is to give the House and Senate Committees on the Budget information that “will assist such committees in the discharge of all matters within their jurisdiction.” The CBO also has additional duties, all of which relate to giving Congress information on budget matters.  </a:t>
            </a:r>
          </a:p>
          <a:p>
            <a:pPr eaLnBrk="1" hangingPunct="1">
              <a:lnSpc>
                <a:spcPct val="90000"/>
              </a:lnSpc>
            </a:pPr>
            <a:r>
              <a:rPr lang="en-US" sz="2800" smtClean="0"/>
              <a:t>The Director is appointed for a four-year term by the Speaker of the House of Representatives and the President pro tempore of the Senate.  </a:t>
            </a:r>
          </a:p>
          <a:p>
            <a:pPr eaLnBrk="1" hangingPunct="1">
              <a:lnSpc>
                <a:spcPct val="90000"/>
              </a:lnSpc>
            </a:pPr>
            <a:r>
              <a:rPr lang="en-US" sz="2800" smtClean="0"/>
              <a:t>Does this appointment scheme violate the Appointments Clause?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5D670-9CF6-443D-A0A9-9EC83D3D2658}" type="slidenum">
              <a:rPr lang="en-US" smtClean="0"/>
              <a:pPr/>
              <a:t>19</a:t>
            </a:fld>
            <a:endParaRPr lang="en-US" smtClean="0"/>
          </a:p>
        </p:txBody>
      </p:sp>
      <p:sp>
        <p:nvSpPr>
          <p:cNvPr id="12291" name="Rectangle 2"/>
          <p:cNvSpPr>
            <a:spLocks noGrp="1" noChangeArrowheads="1"/>
          </p:cNvSpPr>
          <p:nvPr>
            <p:ph type="title"/>
          </p:nvPr>
        </p:nvSpPr>
        <p:spPr/>
        <p:txBody>
          <a:bodyPr/>
          <a:lstStyle/>
          <a:p>
            <a:pPr eaLnBrk="1" hangingPunct="1"/>
            <a:r>
              <a:rPr lang="en-US" sz="3200" i="1" dirty="0" smtClean="0"/>
              <a:t>Washington Airports Authority v. Citizens for the Abatement of Aircraft Noise, Inc.</a:t>
            </a:r>
            <a:r>
              <a:rPr lang="en-US" sz="3200" dirty="0" smtClean="0"/>
              <a:t> 501 U.S. 252 (1991) (“</a:t>
            </a:r>
            <a:r>
              <a:rPr lang="en-US" sz="3200" i="1" dirty="0" smtClean="0"/>
              <a:t>MWAA</a:t>
            </a:r>
            <a:r>
              <a:rPr lang="en-US" sz="3200" dirty="0" smtClean="0"/>
              <a:t>”) </a:t>
            </a:r>
          </a:p>
        </p:txBody>
      </p:sp>
      <p:sp>
        <p:nvSpPr>
          <p:cNvPr id="12292" name="Rectangle 3"/>
          <p:cNvSpPr>
            <a:spLocks noGrp="1" noChangeArrowheads="1"/>
          </p:cNvSpPr>
          <p:nvPr>
            <p:ph type="body" idx="1"/>
          </p:nvPr>
        </p:nvSpPr>
        <p:spPr/>
        <p:txBody>
          <a:bodyPr/>
          <a:lstStyle/>
          <a:p>
            <a:pPr eaLnBrk="1" hangingPunct="1"/>
            <a:r>
              <a:rPr lang="en-US" sz="2800" smtClean="0"/>
              <a:t>The federal statute authorized the airports to be run by an Airport Authority </a:t>
            </a:r>
          </a:p>
          <a:p>
            <a:pPr lvl="1" eaLnBrk="1" hangingPunct="1"/>
            <a:r>
              <a:rPr lang="en-US" sz="2800" smtClean="0"/>
              <a:t>Major decisions of the Airport Authority were subject to the veto of a “Board of Review.” </a:t>
            </a:r>
          </a:p>
          <a:p>
            <a:pPr lvl="1" eaLnBrk="1" hangingPunct="1"/>
            <a:r>
              <a:rPr lang="en-US" sz="2800" smtClean="0"/>
              <a:t>The federal statute dictated that the Board be composed exclusively of Members of Congress.</a:t>
            </a:r>
          </a:p>
          <a:p>
            <a:pPr eaLnBrk="1" hangingPunct="1"/>
            <a:r>
              <a:rPr lang="en-US" sz="2800" smtClean="0"/>
              <a:t>Putting aside the Appointments Clause issue, how does having Congressmen on the board violate Bicameralism and Presentment?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Delegation Doctrine</a:t>
            </a:r>
            <a:endParaRPr lang="en-US" dirty="0"/>
          </a:p>
        </p:txBody>
      </p:sp>
      <p:sp>
        <p:nvSpPr>
          <p:cNvPr id="3" name="Content Placeholder 2"/>
          <p:cNvSpPr>
            <a:spLocks noGrp="1"/>
          </p:cNvSpPr>
          <p:nvPr>
            <p:ph idx="1"/>
          </p:nvPr>
        </p:nvSpPr>
        <p:spPr/>
        <p:txBody>
          <a:bodyPr>
            <a:normAutofit lnSpcReduction="10000"/>
          </a:bodyPr>
          <a:lstStyle/>
          <a:p>
            <a:r>
              <a:rPr lang="en-US" dirty="0" smtClean="0"/>
              <a:t>The core question is whether Congress can delegate</a:t>
            </a:r>
            <a:r>
              <a:rPr lang="en-US" baseline="0" dirty="0" smtClean="0"/>
              <a:t> legislative or judicial power to an executive branch agency.</a:t>
            </a:r>
          </a:p>
          <a:p>
            <a:r>
              <a:rPr lang="en-US" baseline="0" dirty="0" smtClean="0"/>
              <a:t>The Constitution is silent on this issue. The United States Supreme Court initially resisted the delegation of these powers to agencies.</a:t>
            </a:r>
          </a:p>
          <a:p>
            <a:r>
              <a:rPr lang="en-US" baseline="0" dirty="0" smtClean="0"/>
              <a:t>This played out during the mid-1930s when Congress created several new agencies to fight the Depression.</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194973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AC8A4D7-D79D-4F8E-8B46-B4B0C651D8AE}" type="slidenum">
              <a:rPr lang="en-US" smtClean="0"/>
              <a:pPr/>
              <a:t>20</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Library of Congress</a:t>
            </a:r>
          </a:p>
        </p:txBody>
      </p:sp>
      <p:sp>
        <p:nvSpPr>
          <p:cNvPr id="13316" name="Rectangle 3"/>
          <p:cNvSpPr>
            <a:spLocks noGrp="1" noChangeArrowheads="1"/>
          </p:cNvSpPr>
          <p:nvPr>
            <p:ph type="body" idx="1"/>
          </p:nvPr>
        </p:nvSpPr>
        <p:spPr/>
        <p:txBody>
          <a:bodyPr/>
          <a:lstStyle/>
          <a:p>
            <a:pPr eaLnBrk="1" hangingPunct="1">
              <a:lnSpc>
                <a:spcPct val="90000"/>
              </a:lnSpc>
            </a:pPr>
            <a:r>
              <a:rPr lang="en-US" sz="2400" smtClean="0"/>
              <a:t>The Librarian is appointed by the President. </a:t>
            </a:r>
          </a:p>
          <a:p>
            <a:pPr eaLnBrk="1" hangingPunct="1">
              <a:lnSpc>
                <a:spcPct val="90000"/>
              </a:lnSpc>
            </a:pPr>
            <a:r>
              <a:rPr lang="en-US" sz="2400" smtClean="0"/>
              <a:t>Its operation is overseen, however, by the Joint Committee of Congress on the Library.</a:t>
            </a:r>
          </a:p>
          <a:p>
            <a:pPr lvl="1" eaLnBrk="1" hangingPunct="1">
              <a:lnSpc>
                <a:spcPct val="90000"/>
              </a:lnSpc>
            </a:pPr>
            <a:r>
              <a:rPr lang="en-US" sz="2400" smtClean="0"/>
              <a:t>The Joint Committee consists of the chairman and four members of the Committee on Rules and Administration of the Senate and the chairman and four members of the Committee on House Oversight of the House of Representatives. </a:t>
            </a:r>
          </a:p>
          <a:p>
            <a:pPr lvl="1" eaLnBrk="1" hangingPunct="1">
              <a:lnSpc>
                <a:spcPct val="90000"/>
              </a:lnSpc>
            </a:pPr>
            <a:r>
              <a:rPr lang="en-US" sz="2400" smtClean="0"/>
              <a:t>Is congressional oversight a violation of separation of powers?</a:t>
            </a:r>
          </a:p>
          <a:p>
            <a:pPr eaLnBrk="1" hangingPunct="1">
              <a:lnSpc>
                <a:spcPct val="90000"/>
              </a:lnSpc>
            </a:pPr>
            <a:r>
              <a:rPr lang="en-US" sz="2400" smtClean="0"/>
              <a:t>Does it need to be an executive agency at all, i.e., could congress run its own library and hire the director?</a:t>
            </a:r>
          </a:p>
          <a:p>
            <a:pPr lvl="1" eaLnBrk="1" hangingPunct="1">
              <a:lnSpc>
                <a:spcPct val="90000"/>
              </a:lnSpc>
            </a:pPr>
            <a:r>
              <a:rPr lang="en-US" sz="2400" smtClean="0"/>
              <a:t>What do we need to know about the library to decide? </a:t>
            </a:r>
          </a:p>
          <a:p>
            <a:pPr lvl="1" eaLnBrk="1" hangingPunct="1">
              <a:lnSpc>
                <a:spcPct val="90000"/>
              </a:lnSpc>
            </a:pPr>
            <a:r>
              <a:rPr lang="en-US" sz="2400" smtClean="0"/>
              <a:t>What part does make rules and get involved in enforcement?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492D45A-A5DD-481C-81E5-D1BAAE08C868}" type="slidenum">
              <a:rPr lang="en-US" smtClean="0"/>
              <a:pPr/>
              <a:t>21</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Congressional Removal of Executive and Judicial Branch Officers</a:t>
            </a:r>
          </a:p>
        </p:txBody>
      </p:sp>
      <p:sp>
        <p:nvSpPr>
          <p:cNvPr id="61443" name="Rectangle 3"/>
          <p:cNvSpPr>
            <a:spLocks noGrp="1" noChangeArrowheads="1"/>
          </p:cNvSpPr>
          <p:nvPr>
            <p:ph type="body" idx="1"/>
          </p:nvPr>
        </p:nvSpPr>
        <p:spPr/>
        <p:txBody>
          <a:bodyPr>
            <a:normAutofit/>
          </a:bodyPr>
          <a:lstStyle/>
          <a:p>
            <a:pPr eaLnBrk="1" hangingPunct="1">
              <a:defRPr/>
            </a:pPr>
            <a:r>
              <a:rPr lang="en-US" sz="2800" dirty="0" smtClean="0"/>
              <a:t>Impeachment</a:t>
            </a:r>
          </a:p>
          <a:p>
            <a:pPr lvl="1" eaLnBrk="1" hangingPunct="1">
              <a:defRPr/>
            </a:pPr>
            <a:r>
              <a:rPr lang="en-US" sz="2800" dirty="0" smtClean="0"/>
              <a:t>Brought by the house</a:t>
            </a:r>
          </a:p>
          <a:p>
            <a:pPr lvl="1" eaLnBrk="1" hangingPunct="1">
              <a:defRPr/>
            </a:pPr>
            <a:r>
              <a:rPr lang="en-US" sz="2800" dirty="0" smtClean="0"/>
              <a:t>Senate as jury</a:t>
            </a:r>
          </a:p>
          <a:p>
            <a:pPr lvl="1" eaLnBrk="1" hangingPunct="1">
              <a:defRPr/>
            </a:pPr>
            <a:r>
              <a:rPr lang="en-US" sz="2800" dirty="0" smtClean="0"/>
              <a:t>Only for “Treason, Bribery, or other high Crimes and Misdemeanors.”</a:t>
            </a:r>
          </a:p>
          <a:p>
            <a:pPr eaLnBrk="1" hangingPunct="1">
              <a:defRPr/>
            </a:pPr>
            <a:r>
              <a:rPr lang="en-US" sz="2800" dirty="0" smtClean="0"/>
              <a:t>Why is this of limited effectiveness for agency oversight?</a:t>
            </a:r>
          </a:p>
          <a:p>
            <a:pPr eaLnBrk="1" hangingPunct="1">
              <a:defRPr/>
            </a:pPr>
            <a:r>
              <a:rPr lang="en-US" sz="2800" dirty="0" smtClean="0"/>
              <a:t>Why is this a problem for dealing with bad judges?</a:t>
            </a:r>
          </a:p>
          <a:p>
            <a:pPr lvl="1" eaLnBrk="1" hangingPunct="1">
              <a:defRPr/>
            </a:pPr>
            <a:r>
              <a:rPr lang="en-US" sz="2800" dirty="0" smtClean="0"/>
              <a:t>The executive branch can remove its own, but only congress can remove judges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29A9C0-6E06-4EAF-B5C6-71DA99079AAA}"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Delegation Doctrine - Rulemaking</a:t>
            </a:r>
          </a:p>
        </p:txBody>
      </p:sp>
      <p:sp>
        <p:nvSpPr>
          <p:cNvPr id="4100" name="Rectangle 3"/>
          <p:cNvSpPr>
            <a:spLocks noGrp="1" noChangeArrowheads="1"/>
          </p:cNvSpPr>
          <p:nvPr>
            <p:ph type="body" idx="1"/>
          </p:nvPr>
        </p:nvSpPr>
        <p:spPr/>
        <p:txBody>
          <a:bodyPr/>
          <a:lstStyle/>
          <a:p>
            <a:pPr eaLnBrk="1" hangingPunct="1">
              <a:lnSpc>
                <a:spcPct val="90000"/>
              </a:lnSpc>
            </a:pPr>
            <a:r>
              <a:rPr lang="en-US" sz="2800" dirty="0" smtClean="0"/>
              <a:t>Great historical interest</a:t>
            </a:r>
          </a:p>
          <a:p>
            <a:pPr lvl="1" eaLnBrk="1" hangingPunct="1">
              <a:lnSpc>
                <a:spcPct val="90000"/>
              </a:lnSpc>
            </a:pPr>
            <a:r>
              <a:rPr lang="en-US" sz="2800" dirty="0" smtClean="0"/>
              <a:t>Key issue in the judicial fight over the new deal</a:t>
            </a:r>
          </a:p>
          <a:p>
            <a:pPr lvl="1" eaLnBrk="1" hangingPunct="1">
              <a:lnSpc>
                <a:spcPct val="90000"/>
              </a:lnSpc>
            </a:pPr>
            <a:r>
              <a:rPr lang="en-US" sz="2800" dirty="0" smtClean="0"/>
              <a:t>The United States Supreme Court was concerned that delegation of legislative or judicial powers to agencies violated separation of powers</a:t>
            </a:r>
          </a:p>
          <a:p>
            <a:pPr eaLnBrk="1" hangingPunct="1">
              <a:lnSpc>
                <a:spcPct val="90000"/>
              </a:lnSpc>
            </a:pPr>
            <a:r>
              <a:rPr lang="en-US" sz="2800" dirty="0" smtClean="0"/>
              <a:t>Court shifted to looking for whether Congress provided enough guidance for the court to review the agency actions</a:t>
            </a:r>
          </a:p>
          <a:p>
            <a:pPr lvl="1" eaLnBrk="1" hangingPunct="1">
              <a:lnSpc>
                <a:spcPct val="90000"/>
              </a:lnSpc>
            </a:pPr>
            <a:r>
              <a:rPr lang="en-US" sz="2800" dirty="0" smtClean="0"/>
              <a:t>The  "intelligible principle" test</a:t>
            </a:r>
          </a:p>
          <a:p>
            <a:pPr eaLnBrk="1" hangingPunct="1">
              <a:lnSpc>
                <a:spcPct val="90000"/>
              </a:lnSpc>
            </a:pPr>
            <a:r>
              <a:rPr lang="en-US" sz="2800" dirty="0" smtClean="0"/>
              <a:t>This is all you need to know about the history</a:t>
            </a:r>
          </a:p>
        </p:txBody>
      </p:sp>
    </p:spTree>
    <p:extLst>
      <p:ext uri="{BB962C8B-B14F-4D97-AF65-F5344CB8AC3E}">
        <p14:creationId xmlns:p14="http://schemas.microsoft.com/office/powerpoint/2010/main" val="344442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3389B6-612A-402A-8E1E-8E8671F41CE3}"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"Intelligible Principle" - Rulemaking</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The court has to be able to review an agency's actions to make sure they are within the congressional grant of power.</a:t>
            </a:r>
          </a:p>
          <a:p>
            <a:pPr eaLnBrk="1" hangingPunct="1">
              <a:lnSpc>
                <a:spcPct val="90000"/>
              </a:lnSpc>
            </a:pPr>
            <a:r>
              <a:rPr lang="en-US" sz="2800" dirty="0" smtClean="0"/>
              <a:t>If the legislature does not provide an "intelligible principle" to guide the court in reviewing agency action, the courts will strike down the agency action</a:t>
            </a:r>
          </a:p>
          <a:p>
            <a:pPr lvl="1" eaLnBrk="1" hangingPunct="1">
              <a:lnSpc>
                <a:spcPct val="90000"/>
              </a:lnSpc>
            </a:pPr>
            <a:r>
              <a:rPr lang="en-US" sz="2800" dirty="0" smtClean="0"/>
              <a:t>Key - the law is constitutional, but it does not provide useful power to the agency</a:t>
            </a:r>
          </a:p>
          <a:p>
            <a:pPr lvl="1" eaLnBrk="1" hangingPunct="1">
              <a:lnSpc>
                <a:spcPct val="90000"/>
              </a:lnSpc>
            </a:pPr>
            <a:r>
              <a:rPr lang="en-US" sz="2800" dirty="0" smtClean="0"/>
              <a:t>Under the delegation doctrine, the law was unconstitutional</a:t>
            </a:r>
          </a:p>
        </p:txBody>
      </p:sp>
    </p:spTree>
    <p:extLst>
      <p:ext uri="{BB962C8B-B14F-4D97-AF65-F5344CB8AC3E}">
        <p14:creationId xmlns:p14="http://schemas.microsoft.com/office/powerpoint/2010/main" val="3306880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AD2EE4-463D-41AB-8E44-C627E37951E2}"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an Intelligible Principle?</a:t>
            </a:r>
          </a:p>
        </p:txBody>
      </p:sp>
      <p:sp>
        <p:nvSpPr>
          <p:cNvPr id="6148" name="Rectangle 3"/>
          <p:cNvSpPr>
            <a:spLocks noGrp="1" noChangeArrowheads="1"/>
          </p:cNvSpPr>
          <p:nvPr>
            <p:ph type="body" idx="1"/>
          </p:nvPr>
        </p:nvSpPr>
        <p:spPr/>
        <p:txBody>
          <a:bodyPr/>
          <a:lstStyle/>
          <a:p>
            <a:pPr eaLnBrk="1" hangingPunct="1"/>
            <a:r>
              <a:rPr lang="en-US" sz="2800" dirty="0" smtClean="0"/>
              <a:t>Specific guidance is best</a:t>
            </a:r>
          </a:p>
          <a:p>
            <a:pPr lvl="1" eaLnBrk="1" hangingPunct="1"/>
            <a:r>
              <a:rPr lang="en-US" sz="2800" dirty="0" smtClean="0"/>
              <a:t>Congress will provide very specific guidance if it wants to limit agency discretion - the ADA</a:t>
            </a:r>
          </a:p>
          <a:p>
            <a:pPr eaLnBrk="1" hangingPunct="1"/>
            <a:r>
              <a:rPr lang="en-US" sz="2800" dirty="0" smtClean="0"/>
              <a:t>General/ambiguous guidance is also usually OK</a:t>
            </a:r>
          </a:p>
          <a:p>
            <a:pPr lvl="1" eaLnBrk="1" hangingPunct="1"/>
            <a:r>
              <a:rPr lang="en-US" sz="2800" dirty="0" smtClean="0"/>
              <a:t>‘‘in the public interest" </a:t>
            </a:r>
          </a:p>
          <a:p>
            <a:pPr lvl="1" eaLnBrk="1" hangingPunct="1"/>
            <a:r>
              <a:rPr lang="en-US" sz="2800" dirty="0" smtClean="0"/>
              <a:t>Depends on whether context can provide meaning</a:t>
            </a:r>
          </a:p>
          <a:p>
            <a:pPr lvl="1" eaLnBrk="1" hangingPunct="1"/>
            <a:r>
              <a:rPr lang="en-US" sz="2800" dirty="0" smtClean="0"/>
              <a:t>We will explore this in the Chevron and FDA cigarette cases</a:t>
            </a:r>
          </a:p>
        </p:txBody>
      </p:sp>
    </p:spTree>
    <p:extLst>
      <p:ext uri="{BB962C8B-B14F-4D97-AF65-F5344CB8AC3E}">
        <p14:creationId xmlns:p14="http://schemas.microsoft.com/office/powerpoint/2010/main" val="2528527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310EE0-BDD9-47F1-A36A-B016DE563674}" type="slidenum">
              <a:rPr lang="en-US" smtClean="0"/>
              <a:pPr/>
              <a:t>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Delegation Doctrine - Adjudications</a:t>
            </a:r>
          </a:p>
        </p:txBody>
      </p:sp>
      <p:sp>
        <p:nvSpPr>
          <p:cNvPr id="7172"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Old test was public versus private rights</a:t>
            </a:r>
          </a:p>
          <a:p>
            <a:pPr eaLnBrk="1" hangingPunct="1">
              <a:lnSpc>
                <a:spcPct val="90000"/>
              </a:lnSpc>
            </a:pPr>
            <a:r>
              <a:rPr lang="en-US" sz="2400" dirty="0" smtClean="0"/>
              <a:t>New Test (Commodity Futures Trading </a:t>
            </a:r>
            <a:r>
              <a:rPr lang="en-US" sz="2400" dirty="0" err="1" smtClean="0"/>
              <a:t>Commn</a:t>
            </a:r>
            <a:r>
              <a:rPr lang="en-US" sz="2400" dirty="0" smtClean="0"/>
              <a:t>. v. </a:t>
            </a:r>
            <a:r>
              <a:rPr lang="en-US" sz="2400" dirty="0" err="1" smtClean="0"/>
              <a:t>Schor</a:t>
            </a:r>
            <a:r>
              <a:rPr lang="en-US" sz="2400" dirty="0" smtClean="0"/>
              <a:t>, 478 U.S. 833 (1986)</a:t>
            </a:r>
          </a:p>
          <a:p>
            <a:pPr lvl="1" eaLnBrk="1" hangingPunct="1">
              <a:lnSpc>
                <a:spcPct val="90000"/>
              </a:lnSpc>
            </a:pPr>
            <a:r>
              <a:rPr lang="en-US" sz="2400" dirty="0" smtClean="0"/>
              <a:t>[1] “the extent to which the ‘essential attributes of judicial power’ are reserved to Article III courts, and</a:t>
            </a:r>
          </a:p>
          <a:p>
            <a:pPr lvl="1" eaLnBrk="1" hangingPunct="1">
              <a:lnSpc>
                <a:spcPct val="90000"/>
              </a:lnSpc>
            </a:pPr>
            <a:r>
              <a:rPr lang="en-US" sz="2400" dirty="0" smtClean="0"/>
              <a:t>[2] conversely, the extent to which the non-Article III forum exercises the range of jurisdiction and powers normally vested only in Article III courts, </a:t>
            </a:r>
          </a:p>
          <a:p>
            <a:pPr lvl="1" eaLnBrk="1" hangingPunct="1">
              <a:lnSpc>
                <a:spcPct val="90000"/>
              </a:lnSpc>
            </a:pPr>
            <a:r>
              <a:rPr lang="en-US" sz="2400" dirty="0" smtClean="0"/>
              <a:t>[3] the origins and importance of the right to be adjudicated, and</a:t>
            </a:r>
          </a:p>
          <a:p>
            <a:pPr lvl="1" eaLnBrk="1" hangingPunct="1">
              <a:lnSpc>
                <a:spcPct val="90000"/>
              </a:lnSpc>
            </a:pPr>
            <a:r>
              <a:rPr lang="en-US" sz="2400" dirty="0" smtClean="0"/>
              <a:t>[4] the concerns that drove Congress to depart from the requirements of Article III. </a:t>
            </a:r>
          </a:p>
          <a:p>
            <a:pPr eaLnBrk="1" hangingPunct="1">
              <a:lnSpc>
                <a:spcPct val="90000"/>
              </a:lnSpc>
            </a:pPr>
            <a:r>
              <a:rPr lang="en-US" sz="2400" dirty="0" smtClean="0"/>
              <a:t>Is the administrative law judge (ALJ) acting as an Article III judge?</a:t>
            </a:r>
          </a:p>
        </p:txBody>
      </p:sp>
    </p:spTree>
    <p:extLst>
      <p:ext uri="{BB962C8B-B14F-4D97-AF65-F5344CB8AC3E}">
        <p14:creationId xmlns:p14="http://schemas.microsoft.com/office/powerpoint/2010/main" val="240695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Limitations on Delegation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Criminal</a:t>
            </a:r>
            <a:r>
              <a:rPr lang="en-US" baseline="0" dirty="0" smtClean="0"/>
              <a:t> penalties can only be assessed by Article III courts.</a:t>
            </a:r>
          </a:p>
          <a:p>
            <a:pPr lvl="1"/>
            <a:r>
              <a:rPr lang="en-US" dirty="0" smtClean="0"/>
              <a:t>Incarceration for punishment is pure criminal.</a:t>
            </a:r>
          </a:p>
          <a:p>
            <a:pPr lvl="1"/>
            <a:r>
              <a:rPr lang="en-US" dirty="0" smtClean="0"/>
              <a:t>While magistrate judges can handle some parts of criminal trials, the core trial functions must be done by an Article III judge.</a:t>
            </a:r>
          </a:p>
          <a:p>
            <a:r>
              <a:rPr lang="en-US" dirty="0" smtClean="0"/>
              <a:t>Agencies can restrain (lockup) individuals, subject to habeas corpus review, or statutory review if provided by the legislation.</a:t>
            </a:r>
          </a:p>
          <a:p>
            <a:r>
              <a:rPr lang="en-US" dirty="0" smtClean="0"/>
              <a:t>Agencies can impose civil fines.</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a:t>
            </a:fld>
            <a:endParaRPr lang="en-US"/>
          </a:p>
        </p:txBody>
      </p:sp>
    </p:spTree>
    <p:extLst>
      <p:ext uri="{BB962C8B-B14F-4D97-AF65-F5344CB8AC3E}">
        <p14:creationId xmlns:p14="http://schemas.microsoft.com/office/powerpoint/2010/main" val="190703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602491-4CFB-4046-947D-2803FBD8CD33}"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Practical Considerations</a:t>
            </a:r>
          </a:p>
        </p:txBody>
      </p:sp>
      <p:sp>
        <p:nvSpPr>
          <p:cNvPr id="8196"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The court is very unwilling to find adjudications exceed constitutional authority under this test.</a:t>
            </a:r>
          </a:p>
          <a:p>
            <a:pPr lvl="1" eaLnBrk="1" hangingPunct="1">
              <a:lnSpc>
                <a:spcPct val="90000"/>
              </a:lnSpc>
            </a:pPr>
            <a:r>
              <a:rPr lang="en-US" sz="2400" dirty="0" smtClean="0"/>
              <a:t>This may be because Congress has not passed laws which test the outer limits of agency authority</a:t>
            </a:r>
          </a:p>
          <a:p>
            <a:pPr lvl="1" eaLnBrk="1" hangingPunct="1">
              <a:lnSpc>
                <a:spcPct val="90000"/>
              </a:lnSpc>
            </a:pPr>
            <a:r>
              <a:rPr lang="en-US" sz="2400" dirty="0" smtClean="0"/>
              <a:t>Can happen when adlaw is used for criminal actions</a:t>
            </a:r>
          </a:p>
          <a:p>
            <a:pPr lvl="1" eaLnBrk="1" hangingPunct="1">
              <a:lnSpc>
                <a:spcPct val="90000"/>
              </a:lnSpc>
            </a:pPr>
            <a:r>
              <a:rPr lang="en-US" sz="2400" dirty="0" smtClean="0"/>
              <a:t>There are state law fights over this - </a:t>
            </a:r>
            <a:r>
              <a:rPr lang="en-US" sz="2400" dirty="0" err="1" smtClean="0"/>
              <a:t>Wooley</a:t>
            </a:r>
            <a:endParaRPr lang="en-US" sz="2400" dirty="0" smtClean="0"/>
          </a:p>
          <a:p>
            <a:pPr eaLnBrk="1" hangingPunct="1">
              <a:lnSpc>
                <a:spcPct val="90000"/>
              </a:lnSpc>
            </a:pPr>
            <a:r>
              <a:rPr lang="en-US" sz="2400" dirty="0" smtClean="0"/>
              <a:t>There are limits on the transformation of criminal matters into agency adjudications</a:t>
            </a:r>
          </a:p>
          <a:p>
            <a:pPr lvl="1" eaLnBrk="1" hangingPunct="1">
              <a:lnSpc>
                <a:spcPct val="90000"/>
              </a:lnSpc>
            </a:pPr>
            <a:r>
              <a:rPr lang="en-US" sz="2400" dirty="0" smtClean="0"/>
              <a:t>Traffic court can be civil, but only if there is no jail time</a:t>
            </a:r>
          </a:p>
          <a:p>
            <a:pPr lvl="1" eaLnBrk="1" hangingPunct="1">
              <a:lnSpc>
                <a:spcPct val="90000"/>
              </a:lnSpc>
            </a:pPr>
            <a:r>
              <a:rPr lang="en-US" sz="2400" dirty="0" smtClean="0"/>
              <a:t>Large civil fines push the edge, especially if there are also criminal penalties for the same act</a:t>
            </a:r>
          </a:p>
          <a:p>
            <a:pPr lvl="1" eaLnBrk="1" hangingPunct="1">
              <a:lnSpc>
                <a:spcPct val="90000"/>
              </a:lnSpc>
            </a:pPr>
            <a:r>
              <a:rPr lang="en-US" sz="2400" dirty="0" smtClean="0"/>
              <a:t>Guantanamo Bay detentions are administrative</a:t>
            </a:r>
          </a:p>
        </p:txBody>
      </p:sp>
    </p:spTree>
    <p:extLst>
      <p:ext uri="{BB962C8B-B14F-4D97-AF65-F5344CB8AC3E}">
        <p14:creationId xmlns:p14="http://schemas.microsoft.com/office/powerpoint/2010/main" val="29558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a:t>
            </a:r>
            <a:r>
              <a:rPr lang="en-US" baseline="0" dirty="0" smtClean="0"/>
              <a:t> to Judicial Review of Agency 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There</a:t>
            </a:r>
            <a:r>
              <a:rPr lang="en-US" baseline="0" dirty="0" smtClean="0"/>
              <a:t> is a right of judicial review of rules to determine if the agency has the legal authority to issue them and if they properly</a:t>
            </a:r>
            <a:r>
              <a:rPr lang="en-US" dirty="0" smtClean="0"/>
              <a:t> supported by the record.</a:t>
            </a:r>
          </a:p>
          <a:p>
            <a:r>
              <a:rPr lang="en-US" dirty="0" smtClean="0"/>
              <a:t>There is a constitutional right to due process protections in adjudications, and usually a right to judicial review of the decision.</a:t>
            </a:r>
          </a:p>
          <a:p>
            <a:pPr lvl="1"/>
            <a:r>
              <a:rPr lang="en-US" dirty="0" smtClean="0"/>
              <a:t>As we will see, Congress can limit judicial review in some circumstances.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4008873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577</TotalTime>
  <Words>1602</Words>
  <Application>Microsoft Office PowerPoint</Application>
  <PresentationFormat>On-screen Show (4:3)</PresentationFormat>
  <Paragraphs>143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Chapter 2</vt:lpstr>
      <vt:lpstr>The Delegation Doctrine</vt:lpstr>
      <vt:lpstr>Delegation Doctrine - Rulemaking</vt:lpstr>
      <vt:lpstr>"Intelligible Principle" - Rulemaking</vt:lpstr>
      <vt:lpstr>What is an Intelligible Principle?</vt:lpstr>
      <vt:lpstr>Delegation Doctrine - Adjudications</vt:lpstr>
      <vt:lpstr>Remaining Limitations on Delegation</vt:lpstr>
      <vt:lpstr>Practical Considerations</vt:lpstr>
      <vt:lpstr>Right to Judicial Review of Agency Actions</vt:lpstr>
      <vt:lpstr>Presidential Control of Agencies</vt:lpstr>
      <vt:lpstr>Art II, sec. 2, cl 2 - the Appointments Clause</vt:lpstr>
      <vt:lpstr>Recess Appointments</vt:lpstr>
      <vt:lpstr>Limits on Congressional Appointments</vt:lpstr>
      <vt:lpstr>Civil Service</vt:lpstr>
      <vt:lpstr>Pros and Cons of the Civil Service</vt:lpstr>
      <vt:lpstr>Buckley v. Valeo, 424 U.S. 1 (1976)</vt:lpstr>
      <vt:lpstr>The Role of the FEC</vt:lpstr>
      <vt:lpstr>The Congressional Budget Office (CBO)</vt:lpstr>
      <vt:lpstr>Washington Airports Authority v. Citizens for the Abatement of Aircraft Noise, Inc. 501 U.S. 252 (1991) (“MWAA”) </vt:lpstr>
      <vt:lpstr>The Library of Congress</vt:lpstr>
      <vt:lpstr>Congressional Removal of Executive and Judicial Branch Officers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140</cp:revision>
  <dcterms:created xsi:type="dcterms:W3CDTF">2008-01-16T20:46:13Z</dcterms:created>
  <dcterms:modified xsi:type="dcterms:W3CDTF">2013-02-27T19:16:18Z</dcterms:modified>
</cp:coreProperties>
</file>