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3"/>
  </p:notesMasterIdLst>
  <p:sldIdLst>
    <p:sldId id="354" r:id="rId2"/>
    <p:sldId id="416" r:id="rId3"/>
    <p:sldId id="417" r:id="rId4"/>
    <p:sldId id="418" r:id="rId5"/>
    <p:sldId id="415" r:id="rId6"/>
    <p:sldId id="409" r:id="rId7"/>
    <p:sldId id="410" r:id="rId8"/>
    <p:sldId id="411" r:id="rId9"/>
    <p:sldId id="412" r:id="rId10"/>
    <p:sldId id="413" r:id="rId11"/>
    <p:sldId id="414"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32" autoAdjust="0"/>
  </p:normalViewPr>
  <p:slideViewPr>
    <p:cSldViewPr>
      <p:cViewPr varScale="1">
        <p:scale>
          <a:sx n="55" d="100"/>
          <a:sy n="55" d="100"/>
        </p:scale>
        <p:origin x="-86" y="-237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7" Type="http://schemas.openxmlformats.org/officeDocument/2006/relationships/slide" Target="slides/slide11.xml"/><Relationship Id="rId2" Type="http://schemas.openxmlformats.org/officeDocument/2006/relationships/slide" Target="slides/slide6.xml"/><Relationship Id="rId1" Type="http://schemas.openxmlformats.org/officeDocument/2006/relationships/slide" Target="slides/slide1.xml"/><Relationship Id="rId6" Type="http://schemas.openxmlformats.org/officeDocument/2006/relationships/slide" Target="slides/slide10.xml"/><Relationship Id="rId5" Type="http://schemas.openxmlformats.org/officeDocument/2006/relationships/slide" Target="slides/slide9.xml"/><Relationship Id="rId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52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52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0031FC4D-6393-4E22-83C0-BF07CA89D2EA}" type="slidenum">
              <a:rPr lang="en-US"/>
              <a:pPr>
                <a:defRPr/>
              </a:pPr>
              <a:t>‹#›</a:t>
            </a:fld>
            <a:endParaRPr lang="en-US"/>
          </a:p>
        </p:txBody>
      </p:sp>
    </p:spTree>
    <p:extLst>
      <p:ext uri="{BB962C8B-B14F-4D97-AF65-F5344CB8AC3E}">
        <p14:creationId xmlns:p14="http://schemas.microsoft.com/office/powerpoint/2010/main" val="6731882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E96A556A-BE6E-4B02-B7B0-09A0514DE250}" type="slidenum">
              <a:rPr lang="en-US"/>
              <a:pPr>
                <a:defRPr/>
              </a:pPr>
              <a:t>‹#›</a:t>
            </a:fld>
            <a:endParaRPr lang="en-US"/>
          </a:p>
        </p:txBody>
      </p:sp>
    </p:spTree>
    <p:extLst>
      <p:ext uri="{BB962C8B-B14F-4D97-AF65-F5344CB8AC3E}">
        <p14:creationId xmlns:p14="http://schemas.microsoft.com/office/powerpoint/2010/main" val="613604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EC0A048-2D24-45A6-B4B1-F68B1F1E702B}" type="slidenum">
              <a:rPr lang="en-US"/>
              <a:pPr>
                <a:defRPr/>
              </a:pPr>
              <a:t>‹#›</a:t>
            </a:fld>
            <a:endParaRPr lang="en-US"/>
          </a:p>
        </p:txBody>
      </p:sp>
    </p:spTree>
    <p:extLst>
      <p:ext uri="{BB962C8B-B14F-4D97-AF65-F5344CB8AC3E}">
        <p14:creationId xmlns:p14="http://schemas.microsoft.com/office/powerpoint/2010/main" val="4130927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B667CB2-544F-4A5E-B866-12C315D44CA9}" type="slidenum">
              <a:rPr lang="en-US"/>
              <a:pPr>
                <a:defRPr/>
              </a:pPr>
              <a:t>‹#›</a:t>
            </a:fld>
            <a:endParaRPr lang="en-US"/>
          </a:p>
        </p:txBody>
      </p:sp>
    </p:spTree>
    <p:extLst>
      <p:ext uri="{BB962C8B-B14F-4D97-AF65-F5344CB8AC3E}">
        <p14:creationId xmlns:p14="http://schemas.microsoft.com/office/powerpoint/2010/main" val="481389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B5FBD0C-456B-4089-8171-BBE4B2305EDC}" type="slidenum">
              <a:rPr lang="en-US"/>
              <a:pPr>
                <a:defRPr/>
              </a:pPr>
              <a:t>‹#›</a:t>
            </a:fld>
            <a:endParaRPr lang="en-US"/>
          </a:p>
        </p:txBody>
      </p:sp>
    </p:spTree>
    <p:extLst>
      <p:ext uri="{BB962C8B-B14F-4D97-AF65-F5344CB8AC3E}">
        <p14:creationId xmlns:p14="http://schemas.microsoft.com/office/powerpoint/2010/main" val="270241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C92382D-CA60-48AA-A521-4F2BFEEA7503}" type="slidenum">
              <a:rPr lang="en-US"/>
              <a:pPr>
                <a:defRPr/>
              </a:pPr>
              <a:t>‹#›</a:t>
            </a:fld>
            <a:endParaRPr lang="en-US"/>
          </a:p>
        </p:txBody>
      </p:sp>
    </p:spTree>
    <p:extLst>
      <p:ext uri="{BB962C8B-B14F-4D97-AF65-F5344CB8AC3E}">
        <p14:creationId xmlns:p14="http://schemas.microsoft.com/office/powerpoint/2010/main" val="2365883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3EF15B-F02A-4902-896A-F30F0F6746A9}" type="slidenum">
              <a:rPr lang="en-US"/>
              <a:pPr>
                <a:defRPr/>
              </a:pPr>
              <a:t>‹#›</a:t>
            </a:fld>
            <a:endParaRPr lang="en-US"/>
          </a:p>
        </p:txBody>
      </p:sp>
    </p:spTree>
    <p:extLst>
      <p:ext uri="{BB962C8B-B14F-4D97-AF65-F5344CB8AC3E}">
        <p14:creationId xmlns:p14="http://schemas.microsoft.com/office/powerpoint/2010/main" val="3121954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EDA7359F-7341-4457-94A1-5743D137423C}" type="slidenum">
              <a:rPr lang="en-US"/>
              <a:pPr>
                <a:defRPr/>
              </a:pPr>
              <a:t>‹#›</a:t>
            </a:fld>
            <a:endParaRPr lang="en-US"/>
          </a:p>
        </p:txBody>
      </p:sp>
    </p:spTree>
    <p:extLst>
      <p:ext uri="{BB962C8B-B14F-4D97-AF65-F5344CB8AC3E}">
        <p14:creationId xmlns:p14="http://schemas.microsoft.com/office/powerpoint/2010/main" val="3223075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96B4DDDD-EAEF-45C5-ABC0-3FFB88E86C6A}" type="slidenum">
              <a:rPr lang="en-US"/>
              <a:pPr>
                <a:defRPr/>
              </a:pPr>
              <a:t>‹#›</a:t>
            </a:fld>
            <a:endParaRPr lang="en-US"/>
          </a:p>
        </p:txBody>
      </p:sp>
    </p:spTree>
    <p:extLst>
      <p:ext uri="{BB962C8B-B14F-4D97-AF65-F5344CB8AC3E}">
        <p14:creationId xmlns:p14="http://schemas.microsoft.com/office/powerpoint/2010/main" val="3527817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151FE32-BE3E-4F16-AC85-FECCBFD1D4A1}" type="slidenum">
              <a:rPr lang="en-US"/>
              <a:pPr>
                <a:defRPr/>
              </a:pPr>
              <a:t>‹#›</a:t>
            </a:fld>
            <a:endParaRPr lang="en-US"/>
          </a:p>
        </p:txBody>
      </p:sp>
    </p:spTree>
    <p:extLst>
      <p:ext uri="{BB962C8B-B14F-4D97-AF65-F5344CB8AC3E}">
        <p14:creationId xmlns:p14="http://schemas.microsoft.com/office/powerpoint/2010/main" val="1060982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3505728-0CEA-40CC-86EB-8D42B61BEC9B}" type="slidenum">
              <a:rPr lang="en-US"/>
              <a:pPr>
                <a:defRPr/>
              </a:pPr>
              <a:t>‹#›</a:t>
            </a:fld>
            <a:endParaRPr lang="en-US"/>
          </a:p>
        </p:txBody>
      </p:sp>
    </p:spTree>
    <p:extLst>
      <p:ext uri="{BB962C8B-B14F-4D97-AF65-F5344CB8AC3E}">
        <p14:creationId xmlns:p14="http://schemas.microsoft.com/office/powerpoint/2010/main" val="4117568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2F9E6C9-E5DC-4EFB-9D4C-7A49934A56BD}" type="slidenum">
              <a:rPr lang="en-US"/>
              <a:pPr>
                <a:defRPr/>
              </a:pPr>
              <a:t>‹#›</a:t>
            </a:fld>
            <a:endParaRPr lang="en-US"/>
          </a:p>
        </p:txBody>
      </p:sp>
    </p:spTree>
    <p:extLst>
      <p:ext uri="{BB962C8B-B14F-4D97-AF65-F5344CB8AC3E}">
        <p14:creationId xmlns:p14="http://schemas.microsoft.com/office/powerpoint/2010/main" val="174922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AC2FED1-2ADB-4E37-9922-752360EB8F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Chapter 7</a:t>
            </a:r>
          </a:p>
        </p:txBody>
      </p:sp>
      <p:sp>
        <p:nvSpPr>
          <p:cNvPr id="3075" name="Rectangle 3"/>
          <p:cNvSpPr>
            <a:spLocks noGrp="1" noChangeArrowheads="1"/>
          </p:cNvSpPr>
          <p:nvPr>
            <p:ph type="subTitle" idx="1"/>
          </p:nvPr>
        </p:nvSpPr>
        <p:spPr/>
        <p:txBody>
          <a:bodyPr/>
          <a:lstStyle/>
          <a:p>
            <a:pPr eaLnBrk="1" hangingPunct="1"/>
            <a:r>
              <a:rPr lang="en-US" dirty="0" smtClean="0"/>
              <a:t>Part IV</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4A27340-FF95-453B-A8D6-BE6DF2D5DA5B}" type="slidenum">
              <a:rPr lang="en-US" smtClean="0"/>
              <a:pPr/>
              <a:t>10</a:t>
            </a:fld>
            <a:endParaRPr lang="en-US" smtClean="0"/>
          </a:p>
        </p:txBody>
      </p:sp>
      <p:sp>
        <p:nvSpPr>
          <p:cNvPr id="46083" name="Rectangle 2"/>
          <p:cNvSpPr>
            <a:spLocks noGrp="1" noChangeArrowheads="1"/>
          </p:cNvSpPr>
          <p:nvPr>
            <p:ph type="title"/>
          </p:nvPr>
        </p:nvSpPr>
        <p:spPr/>
        <p:txBody>
          <a:bodyPr/>
          <a:lstStyle/>
          <a:p>
            <a:pPr eaLnBrk="1" hangingPunct="1"/>
            <a:r>
              <a:rPr lang="en-US" dirty="0" smtClean="0"/>
              <a:t>Collateral Estoppel - Relying on Previous Court Decisions</a:t>
            </a:r>
          </a:p>
        </p:txBody>
      </p:sp>
      <p:sp>
        <p:nvSpPr>
          <p:cNvPr id="46084" name="Rectangle 3"/>
          <p:cNvSpPr>
            <a:spLocks noGrp="1" noChangeArrowheads="1"/>
          </p:cNvSpPr>
          <p:nvPr>
            <p:ph type="body" idx="1"/>
          </p:nvPr>
        </p:nvSpPr>
        <p:spPr/>
        <p:txBody>
          <a:bodyPr/>
          <a:lstStyle/>
          <a:p>
            <a:pPr eaLnBrk="1" hangingPunct="1">
              <a:lnSpc>
                <a:spcPct val="90000"/>
              </a:lnSpc>
            </a:pPr>
            <a:r>
              <a:rPr lang="en-US" sz="2400" smtClean="0"/>
              <a:t>Same facts, same parties</a:t>
            </a:r>
          </a:p>
          <a:p>
            <a:pPr lvl="1" eaLnBrk="1" hangingPunct="1">
              <a:lnSpc>
                <a:spcPct val="90000"/>
              </a:lnSpc>
            </a:pPr>
            <a:r>
              <a:rPr lang="en-US" sz="2400" smtClean="0"/>
              <a:t>Government is bound</a:t>
            </a:r>
          </a:p>
          <a:p>
            <a:pPr eaLnBrk="1" hangingPunct="1">
              <a:lnSpc>
                <a:spcPct val="90000"/>
              </a:lnSpc>
            </a:pPr>
            <a:r>
              <a:rPr lang="en-US" sz="2400" smtClean="0"/>
              <a:t>Same facts, different parties</a:t>
            </a:r>
          </a:p>
          <a:p>
            <a:pPr lvl="1" eaLnBrk="1" hangingPunct="1">
              <a:lnSpc>
                <a:spcPct val="90000"/>
              </a:lnSpc>
            </a:pPr>
            <a:r>
              <a:rPr lang="en-US" sz="2400" smtClean="0"/>
              <a:t>Government is not bound</a:t>
            </a:r>
          </a:p>
          <a:p>
            <a:pPr eaLnBrk="1" hangingPunct="1">
              <a:lnSpc>
                <a:spcPct val="90000"/>
              </a:lnSpc>
            </a:pPr>
            <a:r>
              <a:rPr lang="en-US" sz="2400" smtClean="0"/>
              <a:t>What if they are close?</a:t>
            </a:r>
          </a:p>
          <a:p>
            <a:pPr lvl="1" eaLnBrk="1" hangingPunct="1">
              <a:lnSpc>
                <a:spcPct val="90000"/>
              </a:lnSpc>
            </a:pPr>
            <a:r>
              <a:rPr lang="en-US" sz="2400" smtClean="0"/>
              <a:t>Fred loses on a FOIA claim, gets his friend Taylor to ask for the same document</a:t>
            </a:r>
          </a:p>
          <a:p>
            <a:pPr lvl="1" eaLnBrk="1" hangingPunct="1">
              <a:lnSpc>
                <a:spcPct val="90000"/>
              </a:lnSpc>
            </a:pPr>
            <a:r>
              <a:rPr lang="en-US" sz="2400" smtClean="0"/>
              <a:t>10 Cir says close enough, estoppel</a:t>
            </a:r>
          </a:p>
          <a:p>
            <a:pPr eaLnBrk="1" hangingPunct="1">
              <a:lnSpc>
                <a:spcPct val="90000"/>
              </a:lnSpc>
            </a:pPr>
            <a:r>
              <a:rPr lang="en-US" sz="2400" smtClean="0"/>
              <a:t>United States Supreme Court says no exception to identity of the parties for virtual representation - no estoppel</a:t>
            </a:r>
          </a:p>
          <a:p>
            <a:pPr lvl="1" eaLnBrk="1" hangingPunct="1">
              <a:lnSpc>
                <a:spcPct val="90000"/>
              </a:lnSpc>
            </a:pPr>
            <a:r>
              <a:rPr lang="en-US" sz="2400" smtClean="0"/>
              <a:t> </a:t>
            </a:r>
            <a:r>
              <a:rPr lang="en-US" sz="2400" i="1" u="sng" smtClean="0"/>
              <a:t>Taylor v. Sturgell</a:t>
            </a:r>
            <a:r>
              <a:rPr lang="en-US" sz="2400" u="sng" smtClean="0"/>
              <a:t>, 128 S. Ct. 2161 (2008)</a:t>
            </a:r>
            <a:r>
              <a:rPr lang="en-US" sz="2400"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6D4793F-9102-4468-9D73-7D45BCFA2B3C}" type="slidenum">
              <a:rPr lang="en-US" smtClean="0"/>
              <a:pPr/>
              <a:t>11</a:t>
            </a:fld>
            <a:endParaRPr lang="en-US" smtClean="0"/>
          </a:p>
        </p:txBody>
      </p:sp>
      <p:sp>
        <p:nvSpPr>
          <p:cNvPr id="47107" name="Rectangle 2"/>
          <p:cNvSpPr>
            <a:spLocks noGrp="1" noChangeArrowheads="1"/>
          </p:cNvSpPr>
          <p:nvPr>
            <p:ph type="title"/>
          </p:nvPr>
        </p:nvSpPr>
        <p:spPr/>
        <p:txBody>
          <a:bodyPr/>
          <a:lstStyle/>
          <a:p>
            <a:pPr eaLnBrk="1" hangingPunct="1"/>
            <a:r>
              <a:rPr lang="en-US" dirty="0" smtClean="0"/>
              <a:t>Non-Acquiesce</a:t>
            </a:r>
          </a:p>
        </p:txBody>
      </p:sp>
      <p:sp>
        <p:nvSpPr>
          <p:cNvPr id="47108" name="Rectangle 3"/>
          <p:cNvSpPr>
            <a:spLocks noGrp="1" noChangeArrowheads="1"/>
          </p:cNvSpPr>
          <p:nvPr>
            <p:ph type="body" idx="1"/>
          </p:nvPr>
        </p:nvSpPr>
        <p:spPr/>
        <p:txBody>
          <a:bodyPr/>
          <a:lstStyle/>
          <a:p>
            <a:pPr eaLnBrk="1" hangingPunct="1">
              <a:lnSpc>
                <a:spcPct val="80000"/>
              </a:lnSpc>
            </a:pPr>
            <a:r>
              <a:rPr lang="en-US" sz="2400" smtClean="0"/>
              <a:t>The government can relitigate the same facts (different parties) in different circuits to get better results</a:t>
            </a:r>
          </a:p>
          <a:p>
            <a:pPr lvl="1" eaLnBrk="1" hangingPunct="1">
              <a:lnSpc>
                <a:spcPct val="80000"/>
              </a:lnSpc>
            </a:pPr>
            <a:r>
              <a:rPr lang="en-US" sz="2400" smtClean="0"/>
              <a:t>Or to get a split to get United States Supreme Court review</a:t>
            </a:r>
          </a:p>
          <a:p>
            <a:pPr eaLnBrk="1" hangingPunct="1">
              <a:lnSpc>
                <a:spcPct val="80000"/>
              </a:lnSpc>
            </a:pPr>
            <a:r>
              <a:rPr lang="en-US" sz="2400" smtClean="0"/>
              <a:t>Intra-circuit non-acquiesce is more controversial</a:t>
            </a:r>
          </a:p>
          <a:p>
            <a:pPr lvl="1" eaLnBrk="1" hangingPunct="1">
              <a:lnSpc>
                <a:spcPct val="80000"/>
              </a:lnSpc>
            </a:pPr>
            <a:r>
              <a:rPr lang="en-US" sz="2400" smtClean="0"/>
              <a:t>Agency loses in the circuit in a specific case, but continues to apply the same law to other parties</a:t>
            </a:r>
          </a:p>
          <a:p>
            <a:pPr eaLnBrk="1" hangingPunct="1">
              <a:lnSpc>
                <a:spcPct val="80000"/>
              </a:lnSpc>
            </a:pPr>
            <a:r>
              <a:rPr lang="en-US" sz="2400" smtClean="0"/>
              <a:t>Non-acquiesce only applies to adjudications</a:t>
            </a:r>
          </a:p>
          <a:p>
            <a:pPr lvl="1" eaLnBrk="1" hangingPunct="1">
              <a:lnSpc>
                <a:spcPct val="80000"/>
              </a:lnSpc>
            </a:pPr>
            <a:r>
              <a:rPr lang="en-US" sz="2400" smtClean="0"/>
              <a:t>If a rule is found invalid, it is invalid everywhere</a:t>
            </a:r>
          </a:p>
          <a:p>
            <a:pPr lvl="1" eaLnBrk="1" hangingPunct="1">
              <a:lnSpc>
                <a:spcPct val="80000"/>
              </a:lnSpc>
            </a:pPr>
            <a:r>
              <a:rPr lang="en-US" sz="2400" smtClean="0"/>
              <a:t>Why?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smtClean="0">
                <a:solidFill>
                  <a:schemeClr val="tx1"/>
                </a:solidFill>
                <a:effectLst/>
                <a:latin typeface="+mj-lt"/>
                <a:ea typeface="+mj-ea"/>
                <a:cs typeface="+mj-cs"/>
              </a:rPr>
              <a:t>NRDC, Inc. v. Herrington</a:t>
            </a:r>
            <a:r>
              <a:rPr lang="en-US" sz="3600" b="1" dirty="0" smtClean="0">
                <a:solidFill>
                  <a:schemeClr val="tx1"/>
                </a:solidFill>
                <a:effectLst/>
                <a:latin typeface="+mj-lt"/>
                <a:ea typeface="+mj-ea"/>
                <a:cs typeface="+mj-cs"/>
              </a:rPr>
              <a:t>, 768 F.2d 1355 (D.C. Cir. 1985)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DOE has the power to set a standard for appliance efficiency that preempts stricter state standards</a:t>
            </a:r>
          </a:p>
          <a:p>
            <a:pPr lvl="1"/>
            <a:r>
              <a:rPr lang="en-US" dirty="0" smtClean="0"/>
              <a:t>DOE has a rulemaking for a non-rule, i.e., it publishes the support for its conclusion that there should not be a rule.</a:t>
            </a:r>
          </a:p>
          <a:p>
            <a:pPr lvl="1"/>
            <a:r>
              <a:rPr lang="en-US" dirty="0" smtClean="0"/>
              <a:t>NRDC challenges the explanation of the model it used and the assumption that there would be no meaningful increase in energy use by preemption CA standards.</a:t>
            </a:r>
          </a:p>
          <a:p>
            <a:r>
              <a:rPr lang="en-US" dirty="0" smtClean="0"/>
              <a:t>Were DOE’s actions arbitrary and capricious?</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2</a:t>
            </a:fld>
            <a:endParaRPr lang="en-US"/>
          </a:p>
        </p:txBody>
      </p:sp>
    </p:spTree>
    <p:extLst>
      <p:ext uri="{BB962C8B-B14F-4D97-AF65-F5344CB8AC3E}">
        <p14:creationId xmlns:p14="http://schemas.microsoft.com/office/powerpoint/2010/main" val="4147474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smtClean="0">
                <a:solidFill>
                  <a:schemeClr val="tx1"/>
                </a:solidFill>
                <a:effectLst/>
                <a:latin typeface="+mj-lt"/>
                <a:ea typeface="+mj-ea"/>
                <a:cs typeface="+mj-cs"/>
              </a:rPr>
              <a:t>American Dental Assn. v. Martin</a:t>
            </a:r>
            <a:r>
              <a:rPr lang="en-US" sz="3600" b="1" dirty="0" smtClean="0">
                <a:solidFill>
                  <a:schemeClr val="tx1"/>
                </a:solidFill>
                <a:effectLst/>
                <a:latin typeface="+mj-lt"/>
                <a:ea typeface="+mj-ea"/>
                <a:cs typeface="+mj-cs"/>
              </a:rPr>
              <a:t>, 984 F.2d 823 (7th Cir. 1993)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OSHA bloodborne</a:t>
            </a:r>
            <a:r>
              <a:rPr lang="en-US" baseline="0" dirty="0" smtClean="0"/>
              <a:t> pathogens rule</a:t>
            </a:r>
          </a:p>
          <a:p>
            <a:pPr lvl="1"/>
            <a:r>
              <a:rPr lang="en-US" dirty="0" smtClean="0"/>
              <a:t>Require</a:t>
            </a:r>
            <a:r>
              <a:rPr lang="en-US" baseline="0" dirty="0" smtClean="0"/>
              <a:t>s </a:t>
            </a:r>
            <a:r>
              <a:rPr lang="en-US" baseline="0" smtClean="0"/>
              <a:t>universal </a:t>
            </a:r>
            <a:r>
              <a:rPr lang="en-US" baseline="0" smtClean="0"/>
              <a:t>precautions </a:t>
            </a:r>
            <a:r>
              <a:rPr lang="en-US" baseline="0" dirty="0" smtClean="0"/>
              <a:t>in all health care workplaces</a:t>
            </a:r>
          </a:p>
          <a:p>
            <a:pPr lvl="1"/>
            <a:r>
              <a:rPr lang="en-US" baseline="0" dirty="0" smtClean="0"/>
              <a:t>These include gloves, sharps management, eye protection, and other controls to reduce exposure to blood</a:t>
            </a:r>
          </a:p>
          <a:p>
            <a:pPr lvl="0"/>
            <a:r>
              <a:rPr lang="en-US" dirty="0" smtClean="0"/>
              <a:t>Dentists</a:t>
            </a:r>
            <a:r>
              <a:rPr lang="en-US" baseline="0" dirty="0" smtClean="0"/>
              <a:t> charge that the agency did not show specific risks in dentistry and thus the rule was arbitrary and capricious</a:t>
            </a:r>
          </a:p>
          <a:p>
            <a:pPr lvl="1"/>
            <a:r>
              <a:rPr lang="en-US" dirty="0" smtClean="0"/>
              <a:t>Were</a:t>
            </a:r>
            <a:r>
              <a:rPr lang="en-US" baseline="0" dirty="0" smtClean="0"/>
              <a:t> they right?</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3</a:t>
            </a:fld>
            <a:endParaRPr lang="en-US"/>
          </a:p>
        </p:txBody>
      </p:sp>
    </p:spTree>
    <p:extLst>
      <p:ext uri="{BB962C8B-B14F-4D97-AF65-F5344CB8AC3E}">
        <p14:creationId xmlns:p14="http://schemas.microsoft.com/office/powerpoint/2010/main" val="2079438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the Agency Promise to not Enforce the Rule?</a:t>
            </a:r>
            <a:endParaRPr lang="en-US" dirty="0"/>
          </a:p>
        </p:txBody>
      </p:sp>
      <p:sp>
        <p:nvSpPr>
          <p:cNvPr id="3" name="Content Placeholder 2"/>
          <p:cNvSpPr>
            <a:spLocks noGrp="1"/>
          </p:cNvSpPr>
          <p:nvPr>
            <p:ph idx="1"/>
          </p:nvPr>
        </p:nvSpPr>
        <p:spPr/>
        <p:txBody>
          <a:bodyPr/>
          <a:lstStyle/>
          <a:p>
            <a:r>
              <a:rPr lang="en-US" sz="2800" dirty="0" smtClean="0"/>
              <a:t>The bloodborne pathogens rule required employers to control exposure</a:t>
            </a:r>
            <a:r>
              <a:rPr lang="en-US" sz="2800" baseline="0" dirty="0" smtClean="0"/>
              <a:t> in the</a:t>
            </a:r>
            <a:r>
              <a:rPr lang="en-US" sz="2800" dirty="0" smtClean="0"/>
              <a:t> workplaces</a:t>
            </a:r>
          </a:p>
          <a:p>
            <a:pPr lvl="1"/>
            <a:r>
              <a:rPr lang="en-US" sz="2800" dirty="0" smtClean="0"/>
              <a:t>In all health care workplaces except home health, the employer had control over the employee</a:t>
            </a:r>
          </a:p>
          <a:p>
            <a:pPr lvl="1"/>
            <a:r>
              <a:rPr lang="en-US" sz="2800" dirty="0" smtClean="0"/>
              <a:t>Home health agencies said they could not comply with the rule because they did not have enough control</a:t>
            </a:r>
          </a:p>
          <a:p>
            <a:r>
              <a:rPr lang="en-US" sz="2800" dirty="0" smtClean="0"/>
              <a:t>OSHA says it will not enforce the rule against them</a:t>
            </a:r>
          </a:p>
          <a:p>
            <a:pPr lvl="1"/>
            <a:r>
              <a:rPr lang="en-US" sz="2800" dirty="0" smtClean="0"/>
              <a:t>Is this enough to save the rule from being arbitrary and capricious?</a:t>
            </a:r>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4</a:t>
            </a:fld>
            <a:endParaRPr lang="en-US"/>
          </a:p>
        </p:txBody>
      </p:sp>
    </p:spTree>
    <p:extLst>
      <p:ext uri="{BB962C8B-B14F-4D97-AF65-F5344CB8AC3E}">
        <p14:creationId xmlns:p14="http://schemas.microsoft.com/office/powerpoint/2010/main" val="2446654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E494402-5F6C-43CD-9597-C6E81A7144C2}" type="slidenum">
              <a:rPr lang="en-US" smtClean="0"/>
              <a:pPr/>
              <a:t>5</a:t>
            </a:fld>
            <a:endParaRPr lang="en-US" smtClean="0"/>
          </a:p>
        </p:txBody>
      </p:sp>
      <p:sp>
        <p:nvSpPr>
          <p:cNvPr id="36867" name="Rectangle 2"/>
          <p:cNvSpPr>
            <a:spLocks noGrp="1" noChangeArrowheads="1"/>
          </p:cNvSpPr>
          <p:nvPr>
            <p:ph type="title"/>
          </p:nvPr>
        </p:nvSpPr>
        <p:spPr/>
        <p:txBody>
          <a:bodyPr/>
          <a:lstStyle/>
          <a:p>
            <a:pPr eaLnBrk="1" hangingPunct="1"/>
            <a:r>
              <a:rPr lang="en-US" dirty="0" smtClean="0"/>
              <a:t>Challenging Agency Action - Review</a:t>
            </a:r>
          </a:p>
        </p:txBody>
      </p:sp>
      <p:sp>
        <p:nvSpPr>
          <p:cNvPr id="36868" name="Rectangle 3"/>
          <p:cNvSpPr>
            <a:spLocks noGrp="1" noChangeArrowheads="1"/>
          </p:cNvSpPr>
          <p:nvPr>
            <p:ph type="body" idx="1"/>
          </p:nvPr>
        </p:nvSpPr>
        <p:spPr/>
        <p:txBody>
          <a:bodyPr/>
          <a:lstStyle/>
          <a:p>
            <a:pPr eaLnBrk="1" hangingPunct="1"/>
            <a:r>
              <a:rPr lang="en-US" sz="2800" dirty="0" smtClean="0"/>
              <a:t>First, you have to show it is a final agency action</a:t>
            </a:r>
          </a:p>
          <a:p>
            <a:pPr lvl="1" eaLnBrk="1" hangingPunct="1"/>
            <a:r>
              <a:rPr lang="en-US" sz="2800" dirty="0" smtClean="0"/>
              <a:t>Rules</a:t>
            </a:r>
          </a:p>
          <a:p>
            <a:pPr lvl="1" eaLnBrk="1" hangingPunct="1"/>
            <a:r>
              <a:rPr lang="en-US" sz="2800" dirty="0" smtClean="0"/>
              <a:t>Orders</a:t>
            </a:r>
          </a:p>
          <a:p>
            <a:pPr lvl="1" eaLnBrk="1" hangingPunct="1"/>
            <a:r>
              <a:rPr lang="en-US" sz="2800" dirty="0" smtClean="0"/>
              <a:t>Everything else</a:t>
            </a:r>
          </a:p>
          <a:p>
            <a:pPr eaLnBrk="1" hangingPunct="1"/>
            <a:r>
              <a:rPr lang="en-US" sz="2800" dirty="0" smtClean="0"/>
              <a:t>Then you argue about standard of review</a:t>
            </a:r>
          </a:p>
          <a:p>
            <a:pPr lvl="1" eaLnBrk="1" hangingPunct="1"/>
            <a:r>
              <a:rPr lang="en-US" sz="2800" dirty="0" smtClean="0"/>
              <a:t>The more agency process, the more deference</a:t>
            </a:r>
          </a:p>
          <a:p>
            <a:pPr lvl="1" eaLnBrk="1" hangingPunct="1"/>
            <a:r>
              <a:rPr lang="en-US" sz="2800" dirty="0" smtClean="0"/>
              <a:t>Unless the statute or congressional intent conflicts with the agency action or interpretation</a:t>
            </a:r>
          </a:p>
        </p:txBody>
      </p:sp>
    </p:spTree>
    <p:extLst>
      <p:ext uri="{BB962C8B-B14F-4D97-AF65-F5344CB8AC3E}">
        <p14:creationId xmlns:p14="http://schemas.microsoft.com/office/powerpoint/2010/main" val="1082133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56FCA80-7EBF-4B66-B9B8-ECE79B35B942}" type="slidenum">
              <a:rPr lang="en-US" smtClean="0"/>
              <a:pPr/>
              <a:t>6</a:t>
            </a:fld>
            <a:endParaRPr lang="en-US" smtClean="0"/>
          </a:p>
        </p:txBody>
      </p:sp>
      <p:sp>
        <p:nvSpPr>
          <p:cNvPr id="41987" name="Rectangle 2"/>
          <p:cNvSpPr>
            <a:spLocks noGrp="1" noChangeArrowheads="1"/>
          </p:cNvSpPr>
          <p:nvPr>
            <p:ph type="title"/>
          </p:nvPr>
        </p:nvSpPr>
        <p:spPr/>
        <p:txBody>
          <a:bodyPr/>
          <a:lstStyle/>
          <a:p>
            <a:pPr eaLnBrk="1" hangingPunct="1"/>
            <a:r>
              <a:rPr lang="en-US" dirty="0" smtClean="0"/>
              <a:t>De Novo Review Under the APA</a:t>
            </a:r>
          </a:p>
        </p:txBody>
      </p:sp>
      <p:sp>
        <p:nvSpPr>
          <p:cNvPr id="41988" name="Rectangle 3"/>
          <p:cNvSpPr>
            <a:spLocks noGrp="1" noChangeArrowheads="1"/>
          </p:cNvSpPr>
          <p:nvPr>
            <p:ph type="body" idx="1"/>
          </p:nvPr>
        </p:nvSpPr>
        <p:spPr/>
        <p:txBody>
          <a:bodyPr/>
          <a:lstStyle/>
          <a:p>
            <a:pPr eaLnBrk="1" hangingPunct="1">
              <a:lnSpc>
                <a:spcPct val="90000"/>
              </a:lnSpc>
            </a:pPr>
            <a:r>
              <a:rPr lang="en-US" smtClean="0"/>
              <a:t>Section 706(2)(F) provides for setting aside agency action found to be “unwarranted by the facts to the extent that the facts are subject to trial de novo by the reviewing court.” </a:t>
            </a:r>
          </a:p>
          <a:p>
            <a:pPr eaLnBrk="1" hangingPunct="1">
              <a:lnSpc>
                <a:spcPct val="90000"/>
              </a:lnSpc>
            </a:pPr>
            <a:r>
              <a:rPr lang="en-US" i="1" smtClean="0"/>
              <a:t>Overton Park </a:t>
            </a:r>
            <a:r>
              <a:rPr lang="en-US" smtClean="0"/>
              <a:t>- such de novo review is authorized when the action is adjudicatory in nature and the agency factfinding procedures are inadequate </a:t>
            </a:r>
          </a:p>
          <a:p>
            <a:pPr lvl="1" eaLnBrk="1" hangingPunct="1">
              <a:lnSpc>
                <a:spcPct val="90000"/>
              </a:lnSpc>
            </a:pPr>
            <a:r>
              <a:rPr lang="en-US" smtClean="0"/>
              <a:t>Absent bad faith, the court never finds this</a:t>
            </a:r>
          </a:p>
          <a:p>
            <a:pPr lvl="1" eaLnBrk="1" hangingPunct="1">
              <a:lnSpc>
                <a:spcPct val="90000"/>
              </a:lnSpc>
            </a:pPr>
            <a:r>
              <a:rPr lang="en-US" smtClean="0"/>
              <a:t>In real life, you only get de novo rule by statute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108D888-4BB9-4D46-A477-2FC71354C14E}" type="slidenum">
              <a:rPr lang="en-US" smtClean="0"/>
              <a:pPr/>
              <a:t>7</a:t>
            </a:fld>
            <a:endParaRPr lang="en-US" smtClean="0"/>
          </a:p>
        </p:txBody>
      </p:sp>
      <p:sp>
        <p:nvSpPr>
          <p:cNvPr id="43011" name="Rectangle 2"/>
          <p:cNvSpPr>
            <a:spLocks noGrp="1" noChangeArrowheads="1"/>
          </p:cNvSpPr>
          <p:nvPr>
            <p:ph type="title"/>
          </p:nvPr>
        </p:nvSpPr>
        <p:spPr/>
        <p:txBody>
          <a:bodyPr/>
          <a:lstStyle/>
          <a:p>
            <a:pPr eaLnBrk="1" hangingPunct="1"/>
            <a:r>
              <a:rPr lang="en-US" dirty="0" smtClean="0"/>
              <a:t>Forcing Agencies to Act</a:t>
            </a:r>
          </a:p>
        </p:txBody>
      </p:sp>
      <p:sp>
        <p:nvSpPr>
          <p:cNvPr id="43012" name="Rectangle 3"/>
          <p:cNvSpPr>
            <a:spLocks noGrp="1" noChangeArrowheads="1"/>
          </p:cNvSpPr>
          <p:nvPr>
            <p:ph type="body" idx="1"/>
          </p:nvPr>
        </p:nvSpPr>
        <p:spPr/>
        <p:txBody>
          <a:bodyPr/>
          <a:lstStyle/>
          <a:p>
            <a:pPr eaLnBrk="1" hangingPunct="1">
              <a:lnSpc>
                <a:spcPct val="90000"/>
              </a:lnSpc>
            </a:pPr>
            <a:r>
              <a:rPr lang="en-US" sz="2400" smtClean="0"/>
              <a:t>Courts recognize that agencies have limited resources</a:t>
            </a:r>
          </a:p>
          <a:p>
            <a:pPr eaLnBrk="1" hangingPunct="1">
              <a:lnSpc>
                <a:spcPct val="90000"/>
              </a:lnSpc>
            </a:pPr>
            <a:r>
              <a:rPr lang="en-US" sz="2400" smtClean="0"/>
              <a:t>Usually you have to have a statutory deadline or other limit on discretion to force agency action</a:t>
            </a:r>
          </a:p>
          <a:p>
            <a:pPr lvl="1" eaLnBrk="1" hangingPunct="1">
              <a:lnSpc>
                <a:spcPct val="90000"/>
              </a:lnSpc>
            </a:pPr>
            <a:r>
              <a:rPr lang="en-US" sz="2400" smtClean="0"/>
              <a:t>The Regulators</a:t>
            </a:r>
          </a:p>
          <a:p>
            <a:pPr eaLnBrk="1" hangingPunct="1">
              <a:lnSpc>
                <a:spcPct val="90000"/>
              </a:lnSpc>
            </a:pPr>
            <a:r>
              <a:rPr lang="en-US" sz="2400" smtClean="0"/>
              <a:t>Section 706(1) provides that a court is to compel agency action unlawfully withheld or unreasonably delayed. </a:t>
            </a:r>
          </a:p>
          <a:p>
            <a:pPr lvl="1" eaLnBrk="1" hangingPunct="1">
              <a:lnSpc>
                <a:spcPct val="90000"/>
              </a:lnSpc>
            </a:pPr>
            <a:r>
              <a:rPr lang="en-US" sz="2400" smtClean="0"/>
              <a:t>Sometimes the court will find that there has been too much delay, such as in OSHA's decade long refusal to address drinking water standards for workers</a:t>
            </a:r>
          </a:p>
          <a:p>
            <a:pPr lvl="1" eaLnBrk="1" hangingPunct="1">
              <a:lnSpc>
                <a:spcPct val="90000"/>
              </a:lnSpc>
            </a:pPr>
            <a:r>
              <a:rPr lang="en-US" sz="2400" smtClean="0"/>
              <a:t>Rare</a:t>
            </a:r>
          </a:p>
          <a:p>
            <a:pPr eaLnBrk="1" hangingPunct="1">
              <a:lnSpc>
                <a:spcPct val="90000"/>
              </a:lnSpc>
            </a:pPr>
            <a:r>
              <a:rPr lang="en-US" sz="2400" smtClean="0"/>
              <a:t>You are entitled to an answer on a petition requesting rulemaking - Mass. v. EPA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604852C-1F4C-48C7-A1E6-9C8D8FB258E6}" type="slidenum">
              <a:rPr lang="en-US" smtClean="0"/>
              <a:pPr/>
              <a:t>8</a:t>
            </a:fld>
            <a:endParaRPr lang="en-US" smtClean="0"/>
          </a:p>
        </p:txBody>
      </p:sp>
      <p:sp>
        <p:nvSpPr>
          <p:cNvPr id="44035" name="Rectangle 2"/>
          <p:cNvSpPr>
            <a:spLocks noGrp="1" noChangeArrowheads="1"/>
          </p:cNvSpPr>
          <p:nvPr>
            <p:ph type="title"/>
          </p:nvPr>
        </p:nvSpPr>
        <p:spPr/>
        <p:txBody>
          <a:bodyPr/>
          <a:lstStyle/>
          <a:p>
            <a:pPr eaLnBrk="1" hangingPunct="1"/>
            <a:r>
              <a:rPr lang="en-US" dirty="0" smtClean="0"/>
              <a:t>Judicial Remedies for Improper Rules</a:t>
            </a:r>
          </a:p>
        </p:txBody>
      </p:sp>
      <p:sp>
        <p:nvSpPr>
          <p:cNvPr id="44036" name="Rectangle 3"/>
          <p:cNvSpPr>
            <a:spLocks noGrp="1" noChangeArrowheads="1"/>
          </p:cNvSpPr>
          <p:nvPr>
            <p:ph type="body" idx="1"/>
          </p:nvPr>
        </p:nvSpPr>
        <p:spPr/>
        <p:txBody>
          <a:bodyPr/>
          <a:lstStyle/>
          <a:p>
            <a:pPr eaLnBrk="1" hangingPunct="1">
              <a:lnSpc>
                <a:spcPct val="90000"/>
              </a:lnSpc>
            </a:pPr>
            <a:r>
              <a:rPr lang="en-US" sz="2800" smtClean="0"/>
              <a:t>Remand but leave the rule in force</a:t>
            </a:r>
          </a:p>
          <a:p>
            <a:pPr lvl="1" eaLnBrk="1" hangingPunct="1">
              <a:lnSpc>
                <a:spcPct val="90000"/>
              </a:lnSpc>
            </a:pPr>
            <a:r>
              <a:rPr lang="en-US" sz="2800" smtClean="0"/>
              <a:t>Cannot do this for unconstitutional rules or rules that exceed agency authority</a:t>
            </a:r>
          </a:p>
          <a:p>
            <a:pPr eaLnBrk="1" hangingPunct="1">
              <a:lnSpc>
                <a:spcPct val="90000"/>
              </a:lnSpc>
            </a:pPr>
            <a:r>
              <a:rPr lang="en-US" sz="2800" smtClean="0"/>
              <a:t>What is the impact of staying the rule?</a:t>
            </a:r>
          </a:p>
          <a:p>
            <a:pPr lvl="1" eaLnBrk="1" hangingPunct="1">
              <a:lnSpc>
                <a:spcPct val="90000"/>
              </a:lnSpc>
            </a:pPr>
            <a:r>
              <a:rPr lang="en-US" sz="2800" smtClean="0"/>
              <a:t>Pulling a diabetes drug off the market?</a:t>
            </a:r>
          </a:p>
          <a:p>
            <a:pPr eaLnBrk="1" hangingPunct="1">
              <a:lnSpc>
                <a:spcPct val="90000"/>
              </a:lnSpc>
            </a:pPr>
            <a:r>
              <a:rPr lang="en-US" sz="2800" smtClean="0"/>
              <a:t>Remand and stay the rule</a:t>
            </a:r>
          </a:p>
          <a:p>
            <a:pPr lvl="1" eaLnBrk="1" hangingPunct="1">
              <a:lnSpc>
                <a:spcPct val="90000"/>
              </a:lnSpc>
            </a:pPr>
            <a:r>
              <a:rPr lang="en-US" sz="2800" smtClean="0"/>
              <a:t>Will wild animals escape?</a:t>
            </a:r>
          </a:p>
          <a:p>
            <a:pPr lvl="1" eaLnBrk="1" hangingPunct="1">
              <a:lnSpc>
                <a:spcPct val="90000"/>
              </a:lnSpc>
            </a:pPr>
            <a:r>
              <a:rPr lang="en-US" sz="2800" smtClean="0"/>
              <a:t>Will there be risks?</a:t>
            </a:r>
          </a:p>
          <a:p>
            <a:pPr lvl="1" eaLnBrk="1" hangingPunct="1">
              <a:lnSpc>
                <a:spcPct val="90000"/>
              </a:lnSpc>
            </a:pPr>
            <a:r>
              <a:rPr lang="en-US" sz="2800" smtClean="0"/>
              <a:t>Is the court defeating agency policy making?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93657C5-1FC5-4EF9-96D9-99B34D2B1FF1}" type="slidenum">
              <a:rPr lang="en-US" smtClean="0"/>
              <a:pPr/>
              <a:t>9</a:t>
            </a:fld>
            <a:endParaRPr lang="en-US" smtClean="0"/>
          </a:p>
        </p:txBody>
      </p:sp>
      <p:sp>
        <p:nvSpPr>
          <p:cNvPr id="45059" name="Rectangle 2"/>
          <p:cNvSpPr>
            <a:spLocks noGrp="1" noChangeArrowheads="1"/>
          </p:cNvSpPr>
          <p:nvPr>
            <p:ph type="title"/>
          </p:nvPr>
        </p:nvSpPr>
        <p:spPr/>
        <p:txBody>
          <a:bodyPr/>
          <a:lstStyle/>
          <a:p>
            <a:pPr eaLnBrk="1" hangingPunct="1"/>
            <a:r>
              <a:rPr lang="en-US" dirty="0" smtClean="0"/>
              <a:t>Relying on Agency Advice - Equitable Estoppel </a:t>
            </a:r>
          </a:p>
        </p:txBody>
      </p:sp>
      <p:sp>
        <p:nvSpPr>
          <p:cNvPr id="45060" name="Rectangle 3"/>
          <p:cNvSpPr>
            <a:spLocks noGrp="1" noChangeArrowheads="1"/>
          </p:cNvSpPr>
          <p:nvPr>
            <p:ph type="body" idx="1"/>
          </p:nvPr>
        </p:nvSpPr>
        <p:spPr/>
        <p:txBody>
          <a:bodyPr/>
          <a:lstStyle/>
          <a:p>
            <a:pPr eaLnBrk="1" hangingPunct="1"/>
            <a:r>
              <a:rPr lang="en-US" sz="2800" dirty="0" smtClean="0"/>
              <a:t>You cannot get money damages - no appropriations</a:t>
            </a:r>
          </a:p>
          <a:p>
            <a:pPr lvl="1" eaLnBrk="1" hangingPunct="1"/>
            <a:r>
              <a:rPr lang="en-US" sz="2800" dirty="0" smtClean="0"/>
              <a:t>Not under the tort claims act</a:t>
            </a:r>
          </a:p>
          <a:p>
            <a:pPr eaLnBrk="1" hangingPunct="1"/>
            <a:r>
              <a:rPr lang="en-US" sz="2800" dirty="0" smtClean="0"/>
              <a:t>It is a defense to criminal claims</a:t>
            </a:r>
          </a:p>
          <a:p>
            <a:pPr eaLnBrk="1" hangingPunct="1"/>
            <a:r>
              <a:rPr lang="en-US" sz="2800" dirty="0" smtClean="0"/>
              <a:t>Can be a defense to civil enforcement fines</a:t>
            </a:r>
          </a:p>
          <a:p>
            <a:pPr lvl="1" eaLnBrk="1" hangingPunct="1"/>
            <a:r>
              <a:rPr lang="en-US" sz="2800" dirty="0" smtClean="0"/>
              <a:t>How did you get the advice?</a:t>
            </a:r>
          </a:p>
          <a:p>
            <a:pPr lvl="1" eaLnBrk="1" hangingPunct="1"/>
            <a:r>
              <a:rPr lang="en-US" sz="2800" dirty="0" smtClean="0"/>
              <a:t>IRS letter ruling v. advice over the phone?</a:t>
            </a:r>
          </a:p>
          <a:p>
            <a:pPr eaLnBrk="1" hangingPunct="1"/>
            <a:r>
              <a:rPr lang="en-US" sz="2800" dirty="0" smtClean="0"/>
              <a:t>Relying on an agency mistake that you know about or failure to enforce a law does not work</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3007</TotalTime>
  <Words>782</Words>
  <Application>Microsoft Office PowerPoint</Application>
  <PresentationFormat>On-screen Show (4:3)</PresentationFormat>
  <Paragraphs>85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Blends</vt:lpstr>
      <vt:lpstr>Chapter 7</vt:lpstr>
      <vt:lpstr>NRDC, Inc. v. Herrington, 768 F.2d 1355 (D.C. Cir. 1985) </vt:lpstr>
      <vt:lpstr>American Dental Assn. v. Martin, 984 F.2d 823 (7th Cir. 1993)</vt:lpstr>
      <vt:lpstr>Can the Agency Promise to not Enforce the Rule?</vt:lpstr>
      <vt:lpstr>Challenging Agency Action - Review</vt:lpstr>
      <vt:lpstr>De Novo Review Under the APA</vt:lpstr>
      <vt:lpstr>Forcing Agencies to Act</vt:lpstr>
      <vt:lpstr>Judicial Remedies for Improper Rules</vt:lpstr>
      <vt:lpstr>Relying on Agency Advice - Equitable Estoppel </vt:lpstr>
      <vt:lpstr>Collateral Estoppel - Relying on Previous Court Decisions</vt:lpstr>
      <vt:lpstr>Non-Acquiesce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151</cp:revision>
  <dcterms:created xsi:type="dcterms:W3CDTF">2005-10-25T15:38:21Z</dcterms:created>
  <dcterms:modified xsi:type="dcterms:W3CDTF">2012-03-27T01:10:27Z</dcterms:modified>
</cp:coreProperties>
</file>