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2"/>
  </p:notesMasterIdLst>
  <p:sldIdLst>
    <p:sldId id="354" r:id="rId2"/>
    <p:sldId id="355" r:id="rId3"/>
    <p:sldId id="390" r:id="rId4"/>
    <p:sldId id="363" r:id="rId5"/>
    <p:sldId id="356" r:id="rId6"/>
    <p:sldId id="364" r:id="rId7"/>
    <p:sldId id="395" r:id="rId8"/>
    <p:sldId id="367" r:id="rId9"/>
    <p:sldId id="386" r:id="rId10"/>
    <p:sldId id="393" r:id="rId11"/>
    <p:sldId id="359" r:id="rId12"/>
    <p:sldId id="360" r:id="rId13"/>
    <p:sldId id="361" r:id="rId14"/>
    <p:sldId id="365" r:id="rId15"/>
    <p:sldId id="268" r:id="rId16"/>
    <p:sldId id="387" r:id="rId17"/>
    <p:sldId id="388" r:id="rId18"/>
    <p:sldId id="394" r:id="rId19"/>
    <p:sldId id="385" r:id="rId20"/>
    <p:sldId id="389"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64" autoAdjust="0"/>
  </p:normalViewPr>
  <p:slideViewPr>
    <p:cSldViewPr>
      <p:cViewPr varScale="1">
        <p:scale>
          <a:sx n="117" d="100"/>
          <a:sy n="117" d="100"/>
        </p:scale>
        <p:origin x="-77" y="-101"/>
      </p:cViewPr>
      <p:guideLst>
        <p:guide orient="horz" pos="2160"/>
        <p:guide pos="2880"/>
      </p:guideLst>
    </p:cSldViewPr>
  </p:slideViewPr>
  <p:outlineViewPr>
    <p:cViewPr>
      <p:scale>
        <a:sx n="33" d="100"/>
        <a:sy n="33" d="100"/>
      </p:scale>
      <p:origin x="0" y="4051"/>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20.xml"/><Relationship Id="rId3" Type="http://schemas.openxmlformats.org/officeDocument/2006/relationships/slide" Target="slides/slide6.xml"/><Relationship Id="rId7" Type="http://schemas.openxmlformats.org/officeDocument/2006/relationships/slide" Target="slides/slide12.xml"/><Relationship Id="rId12" Type="http://schemas.openxmlformats.org/officeDocument/2006/relationships/slide" Target="slides/slide17.xml"/><Relationship Id="rId2" Type="http://schemas.openxmlformats.org/officeDocument/2006/relationships/slide" Target="slides/slide4.xml"/><Relationship Id="rId1" Type="http://schemas.openxmlformats.org/officeDocument/2006/relationships/slide" Target="slides/slide1.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7.xml"/><Relationship Id="rId9"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9EB312F-8A2F-44E7-97CF-5E34CD3134EC}" type="slidenum">
              <a:rPr lang="en-US"/>
              <a:pPr>
                <a:defRPr/>
              </a:pPr>
              <a:t>‹#›</a:t>
            </a:fld>
            <a:endParaRPr lang="en-US"/>
          </a:p>
        </p:txBody>
      </p:sp>
    </p:spTree>
    <p:extLst>
      <p:ext uri="{BB962C8B-B14F-4D97-AF65-F5344CB8AC3E}">
        <p14:creationId xmlns:p14="http://schemas.microsoft.com/office/powerpoint/2010/main" val="31444000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6238C15-675A-418C-8549-EDFF68BBA7DD}" type="slidenum">
              <a:rPr lang="en-US"/>
              <a:pPr>
                <a:defRPr/>
              </a:pPr>
              <a:t>‹#›</a:t>
            </a:fld>
            <a:endParaRPr lang="en-US"/>
          </a:p>
        </p:txBody>
      </p:sp>
    </p:spTree>
    <p:extLst>
      <p:ext uri="{BB962C8B-B14F-4D97-AF65-F5344CB8AC3E}">
        <p14:creationId xmlns:p14="http://schemas.microsoft.com/office/powerpoint/2010/main" val="20793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002570-B0C2-4043-B65D-1924BBDDEAB2}" type="slidenum">
              <a:rPr lang="en-US"/>
              <a:pPr>
                <a:defRPr/>
              </a:pPr>
              <a:t>‹#›</a:t>
            </a:fld>
            <a:endParaRPr lang="en-US"/>
          </a:p>
        </p:txBody>
      </p:sp>
    </p:spTree>
    <p:extLst>
      <p:ext uri="{BB962C8B-B14F-4D97-AF65-F5344CB8AC3E}">
        <p14:creationId xmlns:p14="http://schemas.microsoft.com/office/powerpoint/2010/main" val="78515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0BAD819-74C3-4929-B960-D394EB91F785}" type="slidenum">
              <a:rPr lang="en-US"/>
              <a:pPr>
                <a:defRPr/>
              </a:pPr>
              <a:t>‹#›</a:t>
            </a:fld>
            <a:endParaRPr lang="en-US"/>
          </a:p>
        </p:txBody>
      </p:sp>
    </p:spTree>
    <p:extLst>
      <p:ext uri="{BB962C8B-B14F-4D97-AF65-F5344CB8AC3E}">
        <p14:creationId xmlns:p14="http://schemas.microsoft.com/office/powerpoint/2010/main" val="252689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7175867-0D49-4291-BBD3-ED66DB5CB512}" type="slidenum">
              <a:rPr lang="en-US"/>
              <a:pPr>
                <a:defRPr/>
              </a:pPr>
              <a:t>‹#›</a:t>
            </a:fld>
            <a:endParaRPr lang="en-US"/>
          </a:p>
        </p:txBody>
      </p:sp>
    </p:spTree>
    <p:extLst>
      <p:ext uri="{BB962C8B-B14F-4D97-AF65-F5344CB8AC3E}">
        <p14:creationId xmlns:p14="http://schemas.microsoft.com/office/powerpoint/2010/main" val="265491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9B95ACE-5369-4781-9D01-6B3FCE1E5E88}" type="slidenum">
              <a:rPr lang="en-US"/>
              <a:pPr>
                <a:defRPr/>
              </a:pPr>
              <a:t>‹#›</a:t>
            </a:fld>
            <a:endParaRPr lang="en-US"/>
          </a:p>
        </p:txBody>
      </p:sp>
    </p:spTree>
    <p:extLst>
      <p:ext uri="{BB962C8B-B14F-4D97-AF65-F5344CB8AC3E}">
        <p14:creationId xmlns:p14="http://schemas.microsoft.com/office/powerpoint/2010/main" val="154732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6809C79-2EE0-4FE3-A85D-66A1913190E8}" type="slidenum">
              <a:rPr lang="en-US"/>
              <a:pPr>
                <a:defRPr/>
              </a:pPr>
              <a:t>‹#›</a:t>
            </a:fld>
            <a:endParaRPr lang="en-US"/>
          </a:p>
        </p:txBody>
      </p:sp>
    </p:spTree>
    <p:extLst>
      <p:ext uri="{BB962C8B-B14F-4D97-AF65-F5344CB8AC3E}">
        <p14:creationId xmlns:p14="http://schemas.microsoft.com/office/powerpoint/2010/main" val="298697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7A8090-1240-4FD1-9998-59B25C261EC8}" type="slidenum">
              <a:rPr lang="en-US"/>
              <a:pPr>
                <a:defRPr/>
              </a:pPr>
              <a:t>‹#›</a:t>
            </a:fld>
            <a:endParaRPr lang="en-US"/>
          </a:p>
        </p:txBody>
      </p:sp>
    </p:spTree>
    <p:extLst>
      <p:ext uri="{BB962C8B-B14F-4D97-AF65-F5344CB8AC3E}">
        <p14:creationId xmlns:p14="http://schemas.microsoft.com/office/powerpoint/2010/main" val="173541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524D6FB-D000-4469-B47C-1238D60BB3DD}" type="slidenum">
              <a:rPr lang="en-US"/>
              <a:pPr>
                <a:defRPr/>
              </a:pPr>
              <a:t>‹#›</a:t>
            </a:fld>
            <a:endParaRPr lang="en-US"/>
          </a:p>
        </p:txBody>
      </p:sp>
    </p:spTree>
    <p:extLst>
      <p:ext uri="{BB962C8B-B14F-4D97-AF65-F5344CB8AC3E}">
        <p14:creationId xmlns:p14="http://schemas.microsoft.com/office/powerpoint/2010/main" val="321779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CD26E77-8383-44DB-BB8E-89994A0B2619}" type="slidenum">
              <a:rPr lang="en-US"/>
              <a:pPr>
                <a:defRPr/>
              </a:pPr>
              <a:t>‹#›</a:t>
            </a:fld>
            <a:endParaRPr lang="en-US"/>
          </a:p>
        </p:txBody>
      </p:sp>
    </p:spTree>
    <p:extLst>
      <p:ext uri="{BB962C8B-B14F-4D97-AF65-F5344CB8AC3E}">
        <p14:creationId xmlns:p14="http://schemas.microsoft.com/office/powerpoint/2010/main" val="32051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8D52CF3-BD07-4363-AA17-A8F3941214F2}" type="slidenum">
              <a:rPr lang="en-US"/>
              <a:pPr>
                <a:defRPr/>
              </a:pPr>
              <a:t>‹#›</a:t>
            </a:fld>
            <a:endParaRPr lang="en-US"/>
          </a:p>
        </p:txBody>
      </p:sp>
    </p:spTree>
    <p:extLst>
      <p:ext uri="{BB962C8B-B14F-4D97-AF65-F5344CB8AC3E}">
        <p14:creationId xmlns:p14="http://schemas.microsoft.com/office/powerpoint/2010/main" val="243682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F6EBBA-DEA9-449B-A22A-FE4B6865B745}" type="slidenum">
              <a:rPr lang="en-US"/>
              <a:pPr>
                <a:defRPr/>
              </a:pPr>
              <a:t>‹#›</a:t>
            </a:fld>
            <a:endParaRPr lang="en-US"/>
          </a:p>
        </p:txBody>
      </p:sp>
    </p:spTree>
    <p:extLst>
      <p:ext uri="{BB962C8B-B14F-4D97-AF65-F5344CB8AC3E}">
        <p14:creationId xmlns:p14="http://schemas.microsoft.com/office/powerpoint/2010/main" val="408988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71338284-10C5-4054-B23B-620993BFF0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eb2.westlaw.com/find/default.wl?SerialNum=1984130736&amp;FindType=Y&amp;AP=&amp;mt=FederalGovernment&amp;fn=_top&amp;sv=Split&amp;utid=%7bB1AAE1DB-F4B7-4535-913C-6158157D1933%7d&amp;vr=2.0&amp;rs=WLW5.0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smtClean="0"/>
              <a:t>Part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0DCC3E-8151-4E7D-B47E-3C49760DED54}" type="slidenum">
              <a:rPr lang="en-US" smtClean="0"/>
              <a:pPr/>
              <a:t>10</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Leading up to </a:t>
            </a:r>
            <a:r>
              <a:rPr lang="en-US" i="1" dirty="0" smtClean="0"/>
              <a:t>Mead: Christensen v. Harris County</a:t>
            </a:r>
            <a:r>
              <a:rPr lang="en-US" dirty="0" smtClean="0"/>
              <a:t>, 529 U.S. 576 (2000) </a:t>
            </a:r>
          </a:p>
        </p:txBody>
      </p:sp>
      <p:sp>
        <p:nvSpPr>
          <p:cNvPr id="10244" name="Rectangle 3"/>
          <p:cNvSpPr>
            <a:spLocks noGrp="1" noChangeArrowheads="1"/>
          </p:cNvSpPr>
          <p:nvPr>
            <p:ph type="body" idx="1"/>
          </p:nvPr>
        </p:nvSpPr>
        <p:spPr/>
        <p:txBody>
          <a:bodyPr/>
          <a:lstStyle/>
          <a:p>
            <a:pPr eaLnBrk="1" hangingPunct="1">
              <a:lnSpc>
                <a:spcPct val="90000"/>
              </a:lnSpc>
            </a:pPr>
            <a:r>
              <a:rPr lang="en-US" sz="2800" dirty="0" smtClean="0"/>
              <a:t>What did the court rule?</a:t>
            </a:r>
          </a:p>
          <a:p>
            <a:pPr lvl="1" eaLnBrk="1" hangingPunct="1">
              <a:lnSpc>
                <a:spcPct val="90000"/>
              </a:lnSpc>
            </a:pPr>
            <a:r>
              <a:rPr lang="en-US" sz="2800" dirty="0" smtClean="0"/>
              <a:t>“Here . . . we confront an interpretation contained in an opinion letter, not one arrived at after, for example, a formal adjudication or notice-and-comment rulemaking. Interpretations such as those in opinion letters--like interpretations contained in policy statements, agency manuals, and enforcement guidelines, all of which lack the force of law--do not warrant </a:t>
            </a:r>
            <a:r>
              <a:rPr lang="en-US" sz="2800" i="1" dirty="0" smtClean="0">
                <a:hlinkClick r:id="rId2"/>
              </a:rPr>
              <a:t>Chevron</a:t>
            </a:r>
            <a:r>
              <a:rPr lang="en-US" sz="2800" dirty="0" smtClean="0"/>
              <a:t>-style deference.”  </a:t>
            </a:r>
          </a:p>
          <a:p>
            <a:pPr eaLnBrk="1" hangingPunct="1">
              <a:lnSpc>
                <a:spcPct val="90000"/>
              </a:lnSpc>
            </a:pPr>
            <a:r>
              <a:rPr lang="en-US" sz="2800" dirty="0" smtClean="0"/>
              <a:t>Why is this consistent with our definition of a guidance document?</a:t>
            </a:r>
          </a:p>
        </p:txBody>
      </p:sp>
    </p:spTree>
    <p:extLst>
      <p:ext uri="{BB962C8B-B14F-4D97-AF65-F5344CB8AC3E}">
        <p14:creationId xmlns:p14="http://schemas.microsoft.com/office/powerpoint/2010/main" val="4287734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15B39BC-CBE6-4054-A902-ECB9C5DEC153}" type="slidenum">
              <a:rPr lang="en-US" smtClean="0"/>
              <a:pPr/>
              <a:t>11</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When does Chevron Apply? </a:t>
            </a:r>
            <a:r>
              <a:rPr lang="en-US" i="1" dirty="0" smtClean="0"/>
              <a:t>- United States v. Mead</a:t>
            </a:r>
            <a:r>
              <a:rPr lang="en-US" dirty="0" smtClean="0"/>
              <a:t>, 533 U.S. 218 (2001) </a:t>
            </a:r>
          </a:p>
        </p:txBody>
      </p:sp>
      <p:sp>
        <p:nvSpPr>
          <p:cNvPr id="12292" name="Rectangle 3"/>
          <p:cNvSpPr>
            <a:spLocks noGrp="1" noChangeArrowheads="1"/>
          </p:cNvSpPr>
          <p:nvPr>
            <p:ph type="body" idx="1"/>
          </p:nvPr>
        </p:nvSpPr>
        <p:spPr/>
        <p:txBody>
          <a:bodyPr/>
          <a:lstStyle/>
          <a:p>
            <a:pPr eaLnBrk="1" hangingPunct="1"/>
            <a:r>
              <a:rPr lang="en-US" sz="2800" smtClean="0"/>
              <a:t>Chevron was a notice and comment rule</a:t>
            </a:r>
          </a:p>
          <a:p>
            <a:pPr lvl="1" eaLnBrk="1" hangingPunct="1"/>
            <a:r>
              <a:rPr lang="en-US" sz="2800" smtClean="0"/>
              <a:t>Why does the notice and comment process better assure that an agency legal interpretation is sound?</a:t>
            </a:r>
          </a:p>
          <a:p>
            <a:pPr eaLnBrk="1" hangingPunct="1"/>
            <a:r>
              <a:rPr lang="en-US" sz="2800" smtClean="0"/>
              <a:t>Mead is letter ruling on the classification of a product for tariff purposes (Daytimer calendars)</a:t>
            </a:r>
          </a:p>
          <a:p>
            <a:pPr lvl="1" eaLnBrk="1" hangingPunct="1"/>
            <a:r>
              <a:rPr lang="en-US" sz="2800" smtClean="0"/>
              <a:t>No notice and comment, thus no vetting</a:t>
            </a:r>
          </a:p>
          <a:p>
            <a:pPr lvl="1" eaLnBrk="1" hangingPunct="1"/>
            <a:r>
              <a:rPr lang="en-US" sz="2800" smtClean="0"/>
              <a:t>Can be changed at a latter date without notice and comment - does not bind the agency</a:t>
            </a:r>
          </a:p>
          <a:p>
            <a:pPr eaLnBrk="1" hangingPunct="1"/>
            <a:r>
              <a:rPr lang="en-US" sz="2800" smtClean="0"/>
              <a:t>Should this letter ruling get Chevron deference?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EE699C6-B7B2-4F15-8CE3-0F252977E42C}" type="slidenum">
              <a:rPr lang="en-US" smtClean="0"/>
              <a:pPr/>
              <a:t>12</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The Mead Test</a:t>
            </a:r>
          </a:p>
        </p:txBody>
      </p:sp>
      <p:sp>
        <p:nvSpPr>
          <p:cNvPr id="13316" name="Rectangle 3"/>
          <p:cNvSpPr>
            <a:spLocks noGrp="1" noChangeArrowheads="1"/>
          </p:cNvSpPr>
          <p:nvPr>
            <p:ph type="body" idx="1"/>
          </p:nvPr>
        </p:nvSpPr>
        <p:spPr/>
        <p:txBody>
          <a:bodyPr/>
          <a:lstStyle/>
          <a:p>
            <a:pPr eaLnBrk="1" hangingPunct="1">
              <a:lnSpc>
                <a:spcPct val="90000"/>
              </a:lnSpc>
            </a:pPr>
            <a:r>
              <a:rPr lang="en-US" smtClean="0"/>
              <a:t>...administrative implementation of a particular statutory provision qualifies for Chevron deference when it appears that Congress delegated authority to the agency generally to make rules carrying the force of law, and that the agency interpretation claiming deference was promulgated in the exercise of that authority.</a:t>
            </a:r>
          </a:p>
          <a:p>
            <a:pPr eaLnBrk="1" hangingPunct="1">
              <a:lnSpc>
                <a:spcPct val="90000"/>
              </a:lnSpc>
            </a:pPr>
            <a:r>
              <a:rPr lang="en-US" smtClean="0"/>
              <a:t>What would you look for to decide if Mead applied?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02944C7-4B92-46EA-AC97-6DB4B00A49C3}" type="slidenum">
              <a:rPr lang="en-US" smtClean="0"/>
              <a:pPr/>
              <a:t>13</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Back to Persuasiveness (Skidmore)? - Barnhart v. Walton, 535 U.S. 212 (2002) </a:t>
            </a:r>
          </a:p>
        </p:txBody>
      </p:sp>
      <p:sp>
        <p:nvSpPr>
          <p:cNvPr id="14340" name="Rectangle 3"/>
          <p:cNvSpPr>
            <a:spLocks noGrp="1" noChangeArrowheads="1"/>
          </p:cNvSpPr>
          <p:nvPr>
            <p:ph type="body" idx="1"/>
          </p:nvPr>
        </p:nvSpPr>
        <p:spPr/>
        <p:txBody>
          <a:bodyPr/>
          <a:lstStyle/>
          <a:p>
            <a:pPr eaLnBrk="1" hangingPunct="1"/>
            <a:r>
              <a:rPr lang="en-US" sz="2800" i="1" smtClean="0"/>
              <a:t>Barnhart</a:t>
            </a:r>
            <a:r>
              <a:rPr lang="en-US" sz="2800" smtClean="0"/>
              <a:t> factors</a:t>
            </a:r>
          </a:p>
          <a:p>
            <a:pPr lvl="1" eaLnBrk="1" hangingPunct="1"/>
            <a:r>
              <a:rPr lang="en-US" sz="2800" smtClean="0"/>
              <a:t>The importance of interpretation to agency policy;</a:t>
            </a:r>
          </a:p>
          <a:p>
            <a:pPr lvl="1" eaLnBrk="1" hangingPunct="1"/>
            <a:r>
              <a:rPr lang="en-US" sz="2800" smtClean="0"/>
              <a:t>The period that the agency has held the view;</a:t>
            </a:r>
          </a:p>
          <a:p>
            <a:pPr lvl="1" eaLnBrk="1" hangingPunct="1"/>
            <a:r>
              <a:rPr lang="en-US" sz="2800" smtClean="0"/>
              <a:t>The legal expertise of the agency;</a:t>
            </a:r>
          </a:p>
          <a:p>
            <a:pPr lvl="1" eaLnBrk="1" hangingPunct="1"/>
            <a:r>
              <a:rPr lang="en-US" sz="2800" smtClean="0"/>
              <a:t>The complexity of the problem;</a:t>
            </a:r>
          </a:p>
          <a:p>
            <a:pPr eaLnBrk="1" hangingPunct="1"/>
            <a:r>
              <a:rPr lang="en-US" sz="2800" smtClean="0"/>
              <a:t>These are neither </a:t>
            </a:r>
            <a:r>
              <a:rPr lang="en-US" sz="2800" i="1" smtClean="0"/>
              <a:t>Mead</a:t>
            </a:r>
            <a:r>
              <a:rPr lang="en-US" sz="2800" smtClean="0"/>
              <a:t> nor </a:t>
            </a:r>
            <a:r>
              <a:rPr lang="en-US" sz="2800" i="1" smtClean="0"/>
              <a:t>Chevron</a:t>
            </a:r>
            <a:r>
              <a:rPr lang="en-US" sz="2800" smtClean="0"/>
              <a:t>, but ad hoc</a:t>
            </a:r>
          </a:p>
          <a:p>
            <a:pPr eaLnBrk="1" hangingPunct="1"/>
            <a:r>
              <a:rPr lang="en-US" sz="2800" smtClean="0"/>
              <a:t>What can the agency due to strengthen its case for deference?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D867E0-1732-4A3C-9796-D6414029E61B}" type="slidenum">
              <a:rPr lang="en-US" smtClean="0"/>
              <a:pPr/>
              <a:t>14</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Applying </a:t>
            </a:r>
            <a:r>
              <a:rPr lang="en-US" i="1" dirty="0" smtClean="0"/>
              <a:t>Barnhart</a:t>
            </a:r>
          </a:p>
        </p:txBody>
      </p:sp>
      <p:sp>
        <p:nvSpPr>
          <p:cNvPr id="15364" name="Rectangle 3"/>
          <p:cNvSpPr>
            <a:spLocks noGrp="1" noChangeArrowheads="1"/>
          </p:cNvSpPr>
          <p:nvPr>
            <p:ph type="body" idx="1"/>
          </p:nvPr>
        </p:nvSpPr>
        <p:spPr/>
        <p:txBody>
          <a:bodyPr/>
          <a:lstStyle/>
          <a:p>
            <a:pPr eaLnBrk="1" hangingPunct="1"/>
            <a:r>
              <a:rPr lang="en-US" smtClean="0"/>
              <a:t>HUD issues guidance on construction of the anti-kickback provisions in a real estate act</a:t>
            </a:r>
          </a:p>
          <a:p>
            <a:pPr lvl="1" eaLnBrk="1" hangingPunct="1"/>
            <a:r>
              <a:rPr lang="en-US" smtClean="0"/>
              <a:t>Published in the register, but no notice and comment</a:t>
            </a:r>
          </a:p>
          <a:p>
            <a:pPr eaLnBrk="1" hangingPunct="1"/>
            <a:r>
              <a:rPr lang="en-US" smtClean="0"/>
              <a:t>Should the court defer to these under </a:t>
            </a:r>
            <a:r>
              <a:rPr lang="en-US" i="1" smtClean="0"/>
              <a:t>Barnhart</a:t>
            </a:r>
            <a:r>
              <a:rPr lang="en-US" smtClean="0"/>
              <a:t>?</a:t>
            </a:r>
          </a:p>
          <a:p>
            <a:pPr lvl="1" eaLnBrk="1" hangingPunct="1"/>
            <a:r>
              <a:rPr lang="en-US" smtClean="0"/>
              <a:t>Yes, according to the Second and Ninth Circuits; no, according to the Seventh Circuit. </a:t>
            </a:r>
          </a:p>
          <a:p>
            <a:pPr lvl="1" eaLnBrk="1" hangingPunct="1"/>
            <a:r>
              <a:rPr lang="en-US" smtClean="0"/>
              <a:t>You are not the only person who is confused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C9C46C1-AF17-4CB8-8AAA-4FB8C675D29E}" type="slidenum">
              <a:rPr lang="en-US" smtClean="0"/>
              <a:pPr/>
              <a:t>15</a:t>
            </a:fld>
            <a:endParaRPr lang="en-US" smtClean="0"/>
          </a:p>
        </p:txBody>
      </p:sp>
      <p:sp>
        <p:nvSpPr>
          <p:cNvPr id="16387" name="Rectangle 2"/>
          <p:cNvSpPr>
            <a:spLocks noGrp="1" noChangeArrowheads="1"/>
          </p:cNvSpPr>
          <p:nvPr>
            <p:ph type="title"/>
          </p:nvPr>
        </p:nvSpPr>
        <p:spPr/>
        <p:txBody>
          <a:bodyPr/>
          <a:lstStyle/>
          <a:p>
            <a:pPr eaLnBrk="1" hangingPunct="1"/>
            <a:r>
              <a:rPr lang="en-US" sz="3200" i="1" dirty="0" smtClean="0"/>
              <a:t>Public Citizen v. U.S. Dept. of Health and Human Services</a:t>
            </a:r>
            <a:r>
              <a:rPr lang="en-US" sz="3200" dirty="0" smtClean="0"/>
              <a:t>, 332 F.3d 654 (D.C. Cir. 2003) </a:t>
            </a:r>
          </a:p>
        </p:txBody>
      </p:sp>
      <p:sp>
        <p:nvSpPr>
          <p:cNvPr id="16388" name="Rectangle 3"/>
          <p:cNvSpPr>
            <a:spLocks noGrp="1" noChangeArrowheads="1"/>
          </p:cNvSpPr>
          <p:nvPr>
            <p:ph type="body" idx="1"/>
          </p:nvPr>
        </p:nvSpPr>
        <p:spPr/>
        <p:txBody>
          <a:bodyPr/>
          <a:lstStyle/>
          <a:p>
            <a:pPr eaLnBrk="1" hangingPunct="1"/>
            <a:r>
              <a:rPr lang="en-US" smtClean="0"/>
              <a:t>Is the Medicare Manual a notice and comment regulation?</a:t>
            </a:r>
          </a:p>
          <a:p>
            <a:pPr lvl="1" eaLnBrk="1" hangingPunct="1"/>
            <a:r>
              <a:rPr lang="en-US" smtClean="0"/>
              <a:t>If not, what is it?</a:t>
            </a:r>
          </a:p>
          <a:p>
            <a:pPr lvl="1" eaLnBrk="1" hangingPunct="1"/>
            <a:r>
              <a:rPr lang="en-US" smtClean="0"/>
              <a:t>Does this look more like Mead or Chevron?</a:t>
            </a:r>
          </a:p>
          <a:p>
            <a:pPr eaLnBrk="1" hangingPunct="1"/>
            <a:r>
              <a:rPr lang="en-US" smtClean="0"/>
              <a:t>Did the court find that the manual was a regulation with the force of law as to a third party?</a:t>
            </a:r>
          </a:p>
          <a:p>
            <a:pPr eaLnBrk="1" hangingPunct="1"/>
            <a:r>
              <a:rPr lang="en-US" smtClean="0"/>
              <a:t>How can the Medicare Manual be binding on providers if it does not have the force of law?</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5C6363-2FA8-4A93-8CDF-A7CA0B76046C}" type="slidenum">
              <a:rPr lang="en-US" smtClean="0"/>
              <a:pPr/>
              <a:t>16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Interpretation of an Agency's Own Rules</a:t>
            </a:r>
          </a:p>
        </p:txBody>
      </p:sp>
      <p:sp>
        <p:nvSpPr>
          <p:cNvPr id="17412" name="Rectangle 3"/>
          <p:cNvSpPr>
            <a:spLocks noGrp="1" noChangeArrowheads="1"/>
          </p:cNvSpPr>
          <p:nvPr>
            <p:ph type="body" idx="1"/>
          </p:nvPr>
        </p:nvSpPr>
        <p:spPr/>
        <p:txBody>
          <a:bodyPr/>
          <a:lstStyle/>
          <a:p>
            <a:pPr eaLnBrk="1" hangingPunct="1">
              <a:lnSpc>
                <a:spcPct val="90000"/>
              </a:lnSpc>
            </a:pPr>
            <a:r>
              <a:rPr lang="en-US" sz="2800" smtClean="0"/>
              <a:t>“</a:t>
            </a:r>
            <a:r>
              <a:rPr lang="en-US" sz="2800" u="sng" smtClean="0"/>
              <a:t>‘‘</a:t>
            </a:r>
            <a:r>
              <a:rPr lang="en-US" sz="2800" smtClean="0"/>
              <a:t>a court must necessarily look to the administrative construction of the regulation if the meaning of the words used is in doubt. The intention of Congress or the principles of the Constitution in some situations may be relevant in the first instance in choosing between various constructions. But the ultimate criterion is the administrative interpretation, which becomes of controlling weight unless it is plainly erroneous or inconsistent with the regulation. </a:t>
            </a:r>
          </a:p>
          <a:p>
            <a:pPr lvl="1" eaLnBrk="1" hangingPunct="1">
              <a:lnSpc>
                <a:spcPct val="90000"/>
              </a:lnSpc>
            </a:pPr>
            <a:r>
              <a:rPr lang="en-US" sz="2800" i="1" smtClean="0"/>
              <a:t>Bowles v. Seminole Rock &amp; Sand Co.</a:t>
            </a:r>
            <a:r>
              <a:rPr lang="en-US" sz="2800" smtClean="0"/>
              <a:t>, 325 U.S. 410 (1945), upheld by </a:t>
            </a:r>
            <a:r>
              <a:rPr lang="en-US" sz="2800" i="1" smtClean="0"/>
              <a:t>Auer v. Robbins</a:t>
            </a:r>
            <a:r>
              <a:rPr lang="en-US" sz="2800" smtClean="0"/>
              <a:t>, 519 U.S. 452 (1997)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D33AE17-F2D3-48DA-BD5C-7B1EDBBDB46C}" type="slidenum">
              <a:rPr lang="en-US" smtClean="0"/>
              <a:pPr/>
              <a:t>17</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Implications of </a:t>
            </a:r>
            <a:r>
              <a:rPr lang="en-US" i="1" dirty="0" smtClean="0"/>
              <a:t>Seminole Rock /Auer</a:t>
            </a:r>
          </a:p>
        </p:txBody>
      </p:sp>
      <p:sp>
        <p:nvSpPr>
          <p:cNvPr id="18436" name="Rectangle 3"/>
          <p:cNvSpPr>
            <a:spLocks noGrp="1" noChangeArrowheads="1"/>
          </p:cNvSpPr>
          <p:nvPr>
            <p:ph type="body" idx="1"/>
          </p:nvPr>
        </p:nvSpPr>
        <p:spPr/>
        <p:txBody>
          <a:bodyPr/>
          <a:lstStyle/>
          <a:p>
            <a:pPr eaLnBrk="1" hangingPunct="1"/>
            <a:r>
              <a:rPr lang="en-US" dirty="0" smtClean="0"/>
              <a:t>Should interpretation of rules and statutes be the same standard?</a:t>
            </a:r>
          </a:p>
          <a:p>
            <a:pPr lvl="1" eaLnBrk="1" hangingPunct="1"/>
            <a:r>
              <a:rPr lang="en-US" dirty="0" smtClean="0"/>
              <a:t>Does </a:t>
            </a:r>
            <a:r>
              <a:rPr lang="en-US" i="1" dirty="0" smtClean="0"/>
              <a:t>Seminole Rock /Auer</a:t>
            </a:r>
            <a:r>
              <a:rPr lang="en-US" dirty="0" smtClean="0"/>
              <a:t> look like Chevron?</a:t>
            </a:r>
          </a:p>
          <a:p>
            <a:pPr eaLnBrk="1" hangingPunct="1"/>
            <a:r>
              <a:rPr lang="en-US" dirty="0" smtClean="0"/>
              <a:t>What perverse incentives does this give the agency if it gets to resolve ambiguous rules?</a:t>
            </a:r>
          </a:p>
          <a:p>
            <a:pPr eaLnBrk="1" hangingPunct="1"/>
            <a:r>
              <a:rPr lang="en-US" dirty="0" smtClean="0"/>
              <a:t>What if it just repeats the statute in the rule?</a:t>
            </a:r>
          </a:p>
          <a:p>
            <a:pPr lvl="1" eaLnBrk="1" hangingPunct="1"/>
            <a:r>
              <a:rPr lang="en-US" dirty="0" smtClean="0"/>
              <a:t>Does this transform the statute into a regulation entitled to more deference?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Changed Since</a:t>
            </a:r>
            <a:r>
              <a:rPr lang="en-US" baseline="0" dirty="0" smtClean="0"/>
              <a:t> </a:t>
            </a:r>
            <a:r>
              <a:rPr lang="en-US" i="1" baseline="0" dirty="0" smtClean="0"/>
              <a:t>Seminole Rock</a:t>
            </a:r>
            <a:r>
              <a:rPr lang="en-US" baseline="0"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smtClean="0">
                <a:solidFill>
                  <a:schemeClr val="tx1"/>
                </a:solidFill>
                <a:effectLst/>
                <a:latin typeface="+mn-lt"/>
                <a:ea typeface="+mn-ea"/>
                <a:cs typeface="+mn-cs"/>
              </a:rPr>
              <a:t>“In reaffirming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deference in recent years, the Court has not acknowledged that one of the underlying reasons for the original adoption of the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doctrine no longer exists. That is, in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the Court assumed that besides the regulatory language itself there would be no guide to the meaning of the rule other than administrative practice, because in 1945 agencies did not have preambles for rules, much less today’s extensive preambles, explaining what the rule does and why it is adopted.” </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18</a:t>
            </a:fld>
            <a:endParaRPr lang="en-US"/>
          </a:p>
        </p:txBody>
      </p:sp>
    </p:spTree>
    <p:extLst>
      <p:ext uri="{BB962C8B-B14F-4D97-AF65-F5344CB8AC3E}">
        <p14:creationId xmlns:p14="http://schemas.microsoft.com/office/powerpoint/2010/main" val="839199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Chevron and its Progeny: </a:t>
            </a:r>
            <a:r>
              <a:rPr lang="en-US" dirty="0" err="1" smtClean="0"/>
              <a:t>Wrapup</a:t>
            </a:r>
            <a:endParaRPr lang="en-US" dirty="0" smtClean="0"/>
          </a:p>
        </p:txBody>
      </p:sp>
      <p:sp>
        <p:nvSpPr>
          <p:cNvPr id="17411" name="Content Placeholder 2"/>
          <p:cNvSpPr>
            <a:spLocks noGrp="1"/>
          </p:cNvSpPr>
          <p:nvPr>
            <p:ph idx="1"/>
          </p:nvPr>
        </p:nvSpPr>
        <p:spPr>
          <a:xfrm>
            <a:off x="381000" y="2057400"/>
            <a:ext cx="8534400" cy="4495800"/>
          </a:xfrm>
        </p:spPr>
        <p:txBody>
          <a:bodyPr>
            <a:normAutofit fontScale="92500" lnSpcReduction="20000"/>
          </a:bodyPr>
          <a:lstStyle/>
          <a:p>
            <a:pPr>
              <a:defRPr/>
            </a:pPr>
            <a:r>
              <a:rPr lang="en-US" dirty="0" smtClean="0"/>
              <a:t>These cases are all about questions of law</a:t>
            </a:r>
          </a:p>
          <a:p>
            <a:pPr>
              <a:defRPr/>
            </a:pPr>
            <a:r>
              <a:rPr lang="en-US" dirty="0" smtClean="0"/>
              <a:t>They deal with the interpretation of a statute as embodied in a regulation, letter ruling, or other form that is intended to be binding on the public or the agency.</a:t>
            </a:r>
          </a:p>
          <a:p>
            <a:pPr>
              <a:defRPr/>
            </a:pPr>
            <a:r>
              <a:rPr lang="en-US" dirty="0" smtClean="0"/>
              <a:t>The unifying theme is that the more process, the more deference</a:t>
            </a:r>
          </a:p>
          <a:p>
            <a:pPr lvl="1">
              <a:defRPr/>
            </a:pPr>
            <a:r>
              <a:rPr lang="en-US" dirty="0" smtClean="0"/>
              <a:t>This does not prevent the court from finding that a regulation exceeds the statutory authority granted the agency.</a:t>
            </a:r>
          </a:p>
          <a:p>
            <a:pPr>
              <a:defRPr/>
            </a:pPr>
            <a:r>
              <a:rPr lang="en-US" dirty="0" smtClean="0"/>
              <a:t>How do you make the argument for each side?</a:t>
            </a:r>
          </a:p>
        </p:txBody>
      </p:sp>
      <p:sp>
        <p:nvSpPr>
          <p:cNvPr id="20484"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614F21E-976D-4CF4-9053-295199C57957}"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23B6BDE-8BDB-4F1A-B3AA-E8C50B789F3F}" type="slidenum">
              <a:rPr lang="en-US" smtClean="0"/>
              <a:pPr/>
              <a:t>2</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Miller v. AT&amp;T Corp., 250 F.3d 820 (4th Cir. 2001) </a:t>
            </a:r>
          </a:p>
        </p:txBody>
      </p:sp>
      <p:sp>
        <p:nvSpPr>
          <p:cNvPr id="5124"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dirty="0" smtClean="0"/>
              <a:t>The Family and Medical Leave Act (FMLA) entitles an eligible employee to as many as 12 weeks of unpaid leave per year for ''a serious health condition that makes the employee unable to perform the functions of the position of such employee.'' </a:t>
            </a:r>
          </a:p>
          <a:p>
            <a:pPr eaLnBrk="1" hangingPunct="1">
              <a:lnSpc>
                <a:spcPct val="80000"/>
              </a:lnSpc>
            </a:pPr>
            <a:r>
              <a:rPr lang="en-US" dirty="0" smtClean="0"/>
              <a:t>The Act defines ''serious health condition'' as an ''illness, injury, impairment, or physical or mental condition that involves-(A) inpatient care in a hospital, hospice, or residential medical care facility; or (B) continuing treatment by a health care provider.'' </a:t>
            </a:r>
          </a:p>
          <a:p>
            <a:pPr lvl="1" indent="-342900" eaLnBrk="1" hangingPunct="1">
              <a:lnSpc>
                <a:spcPct val="80000"/>
              </a:lnSpc>
              <a:buClr>
                <a:schemeClr val="folHlink"/>
              </a:buClr>
              <a:buSzPct val="60000"/>
            </a:pPr>
            <a:r>
              <a:rPr lang="en-US" dirty="0" smtClean="0"/>
              <a:t>FMLA does not define medical treatment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BFC386-861D-4AFA-8A75-355C1AA54DEC}" type="slidenum">
              <a:rPr lang="en-US" smtClean="0"/>
              <a:pPr/>
              <a:t>20</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ABA Adlaw Conference 2008 - Justice Garland, 2nd Cir, on Chevron:</a:t>
            </a:r>
          </a:p>
        </p:txBody>
      </p:sp>
      <p:sp>
        <p:nvSpPr>
          <p:cNvPr id="19460" name="Rectangle 3"/>
          <p:cNvSpPr>
            <a:spLocks noGrp="1" noChangeArrowheads="1"/>
          </p:cNvSpPr>
          <p:nvPr>
            <p:ph type="body" idx="1"/>
          </p:nvPr>
        </p:nvSpPr>
        <p:spPr/>
        <p:txBody>
          <a:bodyPr/>
          <a:lstStyle/>
          <a:p>
            <a:pPr eaLnBrk="1" hangingPunct="1"/>
            <a:r>
              <a:rPr lang="en-US" smtClean="0"/>
              <a:t>If you have an ambiguous statute, and need Chevron deference, do not say that the interpretation is clear and there is no other way to construe the law. Say it is ambiguous and you are making a reasonable interpretation based on your knowledge of the statute and the regulatory circumstances.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Regulation</a:t>
            </a:r>
            <a:endParaRPr lang="en-US" dirty="0"/>
          </a:p>
        </p:txBody>
      </p:sp>
      <p:sp>
        <p:nvSpPr>
          <p:cNvPr id="3" name="Content Placeholder 2"/>
          <p:cNvSpPr>
            <a:spLocks noGrp="1"/>
          </p:cNvSpPr>
          <p:nvPr>
            <p:ph idx="1"/>
          </p:nvPr>
        </p:nvSpPr>
        <p:spPr/>
        <p:txBody>
          <a:bodyPr/>
          <a:lstStyle/>
          <a:p>
            <a:pPr lvl="0" eaLnBrk="1" hangingPunct="1">
              <a:lnSpc>
                <a:spcPct val="80000"/>
              </a:lnSpc>
            </a:pPr>
            <a:r>
              <a:rPr lang="en-US" sz="2800" dirty="0" smtClean="0"/>
              <a:t>The agency makes</a:t>
            </a:r>
            <a:r>
              <a:rPr lang="en-US" sz="2800" baseline="0" dirty="0" smtClean="0"/>
              <a:t> a rule that </a:t>
            </a:r>
            <a:r>
              <a:rPr lang="en-US" sz="2800" dirty="0" smtClean="0"/>
              <a:t>finds that visits to the doctor that do not require specific treatment are covered by the act</a:t>
            </a:r>
          </a:p>
          <a:p>
            <a:pPr lvl="1" eaLnBrk="1" hangingPunct="1">
              <a:lnSpc>
                <a:spcPct val="80000"/>
              </a:lnSpc>
            </a:pPr>
            <a:r>
              <a:rPr lang="en-US" sz="2800" dirty="0" smtClean="0"/>
              <a:t>What is the ambiguity?</a:t>
            </a:r>
          </a:p>
          <a:p>
            <a:pPr eaLnBrk="1" hangingPunct="1">
              <a:lnSpc>
                <a:spcPct val="80000"/>
              </a:lnSpc>
            </a:pPr>
            <a:r>
              <a:rPr lang="en-US" sz="2800" dirty="0" smtClean="0"/>
              <a:t>Did the court accept the agency interpretation?</a:t>
            </a:r>
          </a:p>
          <a:p>
            <a:pPr lvl="1" eaLnBrk="1" hangingPunct="1">
              <a:lnSpc>
                <a:spcPct val="80000"/>
              </a:lnSpc>
            </a:pPr>
            <a:r>
              <a:rPr lang="en-US" sz="2800" dirty="0" smtClean="0"/>
              <a:t>What did the dissent want?</a:t>
            </a:r>
          </a:p>
          <a:p>
            <a:pPr eaLnBrk="1" hangingPunct="1">
              <a:lnSpc>
                <a:spcPct val="80000"/>
              </a:lnSpc>
            </a:pPr>
            <a:r>
              <a:rPr lang="en-US" sz="2800" dirty="0" smtClean="0"/>
              <a:t>Why does this decision make practical sense?</a:t>
            </a:r>
          </a:p>
          <a:p>
            <a:pPr lvl="1" eaLnBrk="1" hangingPunct="1">
              <a:lnSpc>
                <a:spcPct val="80000"/>
              </a:lnSpc>
            </a:pPr>
            <a:r>
              <a:rPr lang="en-US" sz="2800" dirty="0" smtClean="0"/>
              <a:t>Think about going to the doctor for H1N1</a:t>
            </a:r>
          </a:p>
          <a:p>
            <a:pPr lvl="1" eaLnBrk="1" hangingPunct="1">
              <a:lnSpc>
                <a:spcPct val="80000"/>
              </a:lnSpc>
            </a:pPr>
            <a:r>
              <a:rPr lang="en-US" sz="2800" dirty="0" smtClean="0"/>
              <a:t>Are you going to get treatment?</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3</a:t>
            </a:fld>
            <a:endParaRPr lang="en-US"/>
          </a:p>
        </p:txBody>
      </p:sp>
    </p:spTree>
    <p:extLst>
      <p:ext uri="{BB962C8B-B14F-4D97-AF65-F5344CB8AC3E}">
        <p14:creationId xmlns:p14="http://schemas.microsoft.com/office/powerpoint/2010/main" val="1777401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CD27CC8-6DD5-4AD7-AE8E-E7812B169DAC}" type="slidenum">
              <a:rPr lang="en-US" smtClean="0"/>
              <a:pPr/>
              <a:t>4</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Opinions in Litigation</a:t>
            </a:r>
          </a:p>
        </p:txBody>
      </p:sp>
      <p:sp>
        <p:nvSpPr>
          <p:cNvPr id="8196" name="Rectangle 3"/>
          <p:cNvSpPr>
            <a:spLocks noGrp="1" noChangeArrowheads="1"/>
          </p:cNvSpPr>
          <p:nvPr>
            <p:ph type="body" idx="1"/>
          </p:nvPr>
        </p:nvSpPr>
        <p:spPr/>
        <p:txBody>
          <a:bodyPr/>
          <a:lstStyle/>
          <a:p>
            <a:pPr eaLnBrk="1" hangingPunct="1">
              <a:lnSpc>
                <a:spcPct val="90000"/>
              </a:lnSpc>
            </a:pPr>
            <a:r>
              <a:rPr lang="en-US" sz="2800" smtClean="0"/>
              <a:t>Chevron was a rulemaking, with all the attendant process and review</a:t>
            </a:r>
          </a:p>
          <a:p>
            <a:pPr eaLnBrk="1" hangingPunct="1">
              <a:lnSpc>
                <a:spcPct val="90000"/>
              </a:lnSpc>
            </a:pPr>
            <a:r>
              <a:rPr lang="en-US" sz="2800" smtClean="0"/>
              <a:t>What if the agency takes a position for the first time during litigation?</a:t>
            </a:r>
          </a:p>
          <a:p>
            <a:pPr lvl="1" eaLnBrk="1" hangingPunct="1">
              <a:lnSpc>
                <a:spcPct val="90000"/>
              </a:lnSpc>
            </a:pPr>
            <a:r>
              <a:rPr lang="en-US" sz="2800" smtClean="0"/>
              <a:t>Why might the court not trust it?</a:t>
            </a:r>
          </a:p>
          <a:p>
            <a:pPr eaLnBrk="1" hangingPunct="1">
              <a:lnSpc>
                <a:spcPct val="90000"/>
              </a:lnSpc>
            </a:pPr>
            <a:r>
              <a:rPr lang="en-US" sz="2800" smtClean="0"/>
              <a:t>Why might an amicus brief in a case where the agency has no interest get more deference?</a:t>
            </a:r>
          </a:p>
          <a:p>
            <a:pPr lvl="1" eaLnBrk="1" hangingPunct="1">
              <a:lnSpc>
                <a:spcPct val="90000"/>
              </a:lnSpc>
            </a:pPr>
            <a:r>
              <a:rPr lang="en-US" sz="2800" i="1" smtClean="0"/>
              <a:t>Auer v. Robbins</a:t>
            </a:r>
            <a:r>
              <a:rPr lang="en-US" sz="2800" smtClean="0"/>
              <a:t>, 519 U.S. 452 (1997)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238F68-3161-4279-9306-B2653831C922}" type="slidenum">
              <a:rPr lang="en-US" smtClean="0"/>
              <a:pPr/>
              <a:t>5</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Agency do you Defer to?</a:t>
            </a:r>
          </a:p>
        </p:txBody>
      </p:sp>
      <p:sp>
        <p:nvSpPr>
          <p:cNvPr id="8196" name="Rectangle 3"/>
          <p:cNvSpPr>
            <a:spLocks noGrp="1" noChangeArrowheads="1"/>
          </p:cNvSpPr>
          <p:nvPr>
            <p:ph type="body" idx="1"/>
          </p:nvPr>
        </p:nvSpPr>
        <p:spPr/>
        <p:txBody>
          <a:bodyPr>
            <a:normAutofit fontScale="85000" lnSpcReduction="10000"/>
          </a:bodyPr>
          <a:lstStyle/>
          <a:p>
            <a:pPr eaLnBrk="1" hangingPunct="1">
              <a:defRPr/>
            </a:pPr>
            <a:r>
              <a:rPr lang="en-US" dirty="0" smtClean="0"/>
              <a:t>Courts will only defer to the agency with the primary responsibility for administering the law.</a:t>
            </a:r>
          </a:p>
          <a:p>
            <a:pPr lvl="1" eaLnBrk="1" hangingPunct="1">
              <a:defRPr/>
            </a:pPr>
            <a:r>
              <a:rPr lang="en-US" dirty="0" smtClean="0"/>
              <a:t>Why not defer to more than one agency?</a:t>
            </a:r>
          </a:p>
          <a:p>
            <a:pPr eaLnBrk="1" hangingPunct="1">
              <a:defRPr/>
            </a:pPr>
            <a:r>
              <a:rPr lang="en-US" dirty="0" smtClean="0"/>
              <a:t>What does administering mean?</a:t>
            </a:r>
          </a:p>
          <a:p>
            <a:pPr eaLnBrk="1" hangingPunct="1">
              <a:defRPr/>
            </a:pPr>
            <a:r>
              <a:rPr lang="en-US" dirty="0" smtClean="0"/>
              <a:t>EPA sets the standards for Superfund cleanups.</a:t>
            </a:r>
          </a:p>
          <a:p>
            <a:pPr lvl="1" eaLnBrk="1" hangingPunct="1">
              <a:defRPr/>
            </a:pPr>
            <a:r>
              <a:rPr lang="en-US" dirty="0" smtClean="0"/>
              <a:t>It gets deference for these standards.</a:t>
            </a:r>
          </a:p>
          <a:p>
            <a:pPr eaLnBrk="1" hangingPunct="1">
              <a:defRPr/>
            </a:pPr>
            <a:r>
              <a:rPr lang="en-US" dirty="0" smtClean="0"/>
              <a:t>There is a statutory mechanism for determining liability, and EPA only enforces the liability once it is determined.</a:t>
            </a:r>
          </a:p>
          <a:p>
            <a:pPr lvl="1" eaLnBrk="1" hangingPunct="1">
              <a:defRPr/>
            </a:pPr>
            <a:r>
              <a:rPr lang="en-US" dirty="0" smtClean="0"/>
              <a:t>Should it get deference for its opinions on who is liable?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5A82AD-2301-496A-A8EC-583771F03430}" type="slidenum">
              <a:rPr lang="en-US" smtClean="0"/>
              <a:pPr/>
              <a:t>6</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What if the question involves the jurisdiction of the agency?</a:t>
            </a:r>
          </a:p>
        </p:txBody>
      </p:sp>
      <p:sp>
        <p:nvSpPr>
          <p:cNvPr id="10244" name="Rectangle 3"/>
          <p:cNvSpPr>
            <a:spLocks noGrp="1" noChangeArrowheads="1"/>
          </p:cNvSpPr>
          <p:nvPr>
            <p:ph type="body" idx="1"/>
          </p:nvPr>
        </p:nvSpPr>
        <p:spPr/>
        <p:txBody>
          <a:bodyPr/>
          <a:lstStyle/>
          <a:p>
            <a:pPr eaLnBrk="1" hangingPunct="1"/>
            <a:r>
              <a:rPr lang="en-US" smtClean="0"/>
              <a:t>Why might the court not defer?</a:t>
            </a:r>
          </a:p>
          <a:p>
            <a:pPr eaLnBrk="1" hangingPunct="1"/>
            <a:r>
              <a:rPr lang="en-US" smtClean="0"/>
              <a:t>Why might Scalia argue that deference on jurisdiction is as valid as any other area of Chevron deference?</a:t>
            </a:r>
          </a:p>
          <a:p>
            <a:pPr lvl="1" eaLnBrk="1" hangingPunct="1"/>
            <a:r>
              <a:rPr lang="en-US" smtClean="0"/>
              <a:t>Lower courts have agreed with Scalia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BC5F2F7-19E2-4EC3-8F96-A4DC75FA3624}" type="slidenum">
              <a:rPr lang="en-US" smtClean="0"/>
              <a:pPr/>
              <a:t>7</a:t>
            </a:fld>
            <a:endParaRPr lang="en-US" smtClean="0"/>
          </a:p>
        </p:txBody>
      </p:sp>
      <p:sp>
        <p:nvSpPr>
          <p:cNvPr id="4099" name="Rectangle 2"/>
          <p:cNvSpPr>
            <a:spLocks noGrp="1" noChangeArrowheads="1"/>
          </p:cNvSpPr>
          <p:nvPr>
            <p:ph type="title"/>
          </p:nvPr>
        </p:nvSpPr>
        <p:spPr/>
        <p:txBody>
          <a:bodyPr/>
          <a:lstStyle/>
          <a:p>
            <a:pPr eaLnBrk="1" hangingPunct="1"/>
            <a:r>
              <a:rPr lang="en-US" i="1" smtClean="0"/>
              <a:t>Gonzales v. Oregon</a:t>
            </a:r>
            <a:r>
              <a:rPr lang="en-US" smtClean="0"/>
              <a:t>, 546 U.S. 243 (2006)</a:t>
            </a:r>
          </a:p>
        </p:txBody>
      </p:sp>
      <p:sp>
        <p:nvSpPr>
          <p:cNvPr id="4100" name="Rectangle 3"/>
          <p:cNvSpPr>
            <a:spLocks noGrp="1" noChangeArrowheads="1"/>
          </p:cNvSpPr>
          <p:nvPr>
            <p:ph type="body" idx="1"/>
          </p:nvPr>
        </p:nvSpPr>
        <p:spPr/>
        <p:txBody>
          <a:bodyPr/>
          <a:lstStyle/>
          <a:p>
            <a:pPr eaLnBrk="1" hangingPunct="1"/>
            <a:r>
              <a:rPr lang="en-US" sz="2800" smtClean="0"/>
              <a:t>Controlled Substances Act creates the prescription drug requirement</a:t>
            </a:r>
          </a:p>
          <a:p>
            <a:pPr lvl="1" eaLnBrk="1" hangingPunct="1"/>
            <a:r>
              <a:rPr lang="en-US" sz="2800" smtClean="0"/>
              <a:t>DOJ Reg: [prescriptions] 'be issued for a legitimate medical purpose by an individual practitioner acting in the usual course of his professional practice.''</a:t>
            </a:r>
          </a:p>
          <a:p>
            <a:pPr eaLnBrk="1" hangingPunct="1"/>
            <a:r>
              <a:rPr lang="en-US" sz="2800" smtClean="0"/>
              <a:t>AG says assisted suicide as authorized by Oregon statute is not proper medical purpose</a:t>
            </a:r>
          </a:p>
          <a:p>
            <a:pPr eaLnBrk="1" hangingPunct="1"/>
            <a:r>
              <a:rPr lang="en-US" sz="2800" smtClean="0"/>
              <a:t>Who gets to define legitimate medical purpose?</a:t>
            </a:r>
          </a:p>
          <a:p>
            <a:pPr lvl="1" eaLnBrk="1" hangingPunct="1"/>
            <a:r>
              <a:rPr lang="en-US" sz="2800" smtClean="0"/>
              <a:t>Why doesn't this allow medical marijuana?</a:t>
            </a:r>
          </a:p>
        </p:txBody>
      </p:sp>
    </p:spTree>
    <p:extLst>
      <p:ext uri="{BB962C8B-B14F-4D97-AF65-F5344CB8AC3E}">
        <p14:creationId xmlns:p14="http://schemas.microsoft.com/office/powerpoint/2010/main" val="4273090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5E2F32-8C06-4691-97E9-F543CB438EC3}" type="slidenum">
              <a:rPr lang="en-US" smtClean="0"/>
              <a:pPr/>
              <a:t>8</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Example - Court/Agency Conflicts in Interpretation</a:t>
            </a:r>
          </a:p>
        </p:txBody>
      </p:sp>
      <p:sp>
        <p:nvSpPr>
          <p:cNvPr id="6148" name="Rectangle 3"/>
          <p:cNvSpPr>
            <a:spLocks noGrp="1" noChangeArrowheads="1"/>
          </p:cNvSpPr>
          <p:nvPr>
            <p:ph type="body" idx="1"/>
          </p:nvPr>
        </p:nvSpPr>
        <p:spPr/>
        <p:txBody>
          <a:bodyPr/>
          <a:lstStyle/>
          <a:p>
            <a:pPr eaLnBrk="1" hangingPunct="1">
              <a:lnSpc>
                <a:spcPct val="90000"/>
              </a:lnSpc>
            </a:pPr>
            <a:r>
              <a:rPr lang="en-US" sz="2400" dirty="0" smtClean="0"/>
              <a:t>FCC must regulate telecommunications providers, thus preempting state regulation</a:t>
            </a:r>
          </a:p>
          <a:p>
            <a:pPr lvl="1" eaLnBrk="1" hangingPunct="1">
              <a:lnSpc>
                <a:spcPct val="90000"/>
              </a:lnSpc>
            </a:pPr>
            <a:r>
              <a:rPr lang="en-US" sz="2400" dirty="0" smtClean="0"/>
              <a:t>This is implicit regulation by occupying the field and not leaving room for state regulation</a:t>
            </a:r>
          </a:p>
          <a:p>
            <a:pPr eaLnBrk="1" hangingPunct="1">
              <a:lnSpc>
                <a:spcPct val="90000"/>
              </a:lnSpc>
            </a:pPr>
            <a:r>
              <a:rPr lang="en-US" sz="2400" dirty="0" smtClean="0"/>
              <a:t>FCC may, but does not, regulate information services, thus leaving them to potential state regulation.</a:t>
            </a:r>
          </a:p>
          <a:p>
            <a:pPr lvl="1" eaLnBrk="1" hangingPunct="1">
              <a:lnSpc>
                <a:spcPct val="90000"/>
              </a:lnSpc>
            </a:pPr>
            <a:r>
              <a:rPr lang="en-US" sz="2400" dirty="0" smtClean="0"/>
              <a:t>Does this leave room for state regulation of information service providers?</a:t>
            </a:r>
          </a:p>
          <a:p>
            <a:pPr lvl="1" eaLnBrk="1" hangingPunct="1">
              <a:lnSpc>
                <a:spcPct val="90000"/>
              </a:lnSpc>
            </a:pPr>
            <a:r>
              <a:rPr lang="en-US" sz="2400" dirty="0" smtClean="0"/>
              <a:t>What might these have been in the old days?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Brand X - 545 U.S. 967 (2005)</a:t>
            </a:r>
          </a:p>
        </p:txBody>
      </p:sp>
      <p:sp>
        <p:nvSpPr>
          <p:cNvPr id="3" name="Content Placeholder 2"/>
          <p:cNvSpPr>
            <a:spLocks noGrp="1"/>
          </p:cNvSpPr>
          <p:nvPr>
            <p:ph idx="1"/>
          </p:nvPr>
        </p:nvSpPr>
        <p:spPr/>
        <p:txBody>
          <a:bodyPr>
            <a:normAutofit fontScale="85000" lnSpcReduction="20000"/>
          </a:bodyPr>
          <a:lstStyle/>
          <a:p>
            <a:pPr eaLnBrk="1" hangingPunct="1">
              <a:lnSpc>
                <a:spcPct val="90000"/>
              </a:lnSpc>
              <a:defRPr/>
            </a:pPr>
            <a:r>
              <a:rPr lang="en-US" dirty="0" smtClean="0"/>
              <a:t>Portland wants to regulate broadband providers</a:t>
            </a:r>
          </a:p>
          <a:p>
            <a:pPr eaLnBrk="1" hangingPunct="1">
              <a:lnSpc>
                <a:spcPct val="90000"/>
              </a:lnSpc>
              <a:defRPr/>
            </a:pPr>
            <a:r>
              <a:rPr lang="en-US" dirty="0" smtClean="0"/>
              <a:t>Industry says they are telecommunications providers, thus not subject to local regulation</a:t>
            </a:r>
          </a:p>
          <a:p>
            <a:pPr lvl="1" eaLnBrk="1" hangingPunct="1">
              <a:lnSpc>
                <a:spcPct val="90000"/>
              </a:lnSpc>
              <a:defRPr/>
            </a:pPr>
            <a:r>
              <a:rPr lang="en-US" dirty="0" smtClean="0"/>
              <a:t>9th Cir agrees that they are telecommunications providers</a:t>
            </a:r>
          </a:p>
          <a:p>
            <a:pPr eaLnBrk="1" hangingPunct="1">
              <a:lnSpc>
                <a:spcPct val="90000"/>
              </a:lnSpc>
              <a:defRPr/>
            </a:pPr>
            <a:r>
              <a:rPr lang="en-US" dirty="0" smtClean="0"/>
              <a:t>FCC then promulgates a rule defining broadband providers as information services, which can be regulated by the local government, in conflict with the appeals court</a:t>
            </a:r>
          </a:p>
          <a:p>
            <a:pPr lvl="1" eaLnBrk="1" hangingPunct="1">
              <a:lnSpc>
                <a:spcPct val="90000"/>
              </a:lnSpc>
              <a:defRPr/>
            </a:pPr>
            <a:r>
              <a:rPr lang="en-US" dirty="0" smtClean="0"/>
              <a:t>What did the Appeals Court say?</a:t>
            </a:r>
          </a:p>
          <a:p>
            <a:pPr lvl="1" eaLnBrk="1" hangingPunct="1">
              <a:lnSpc>
                <a:spcPct val="90000"/>
              </a:lnSpc>
              <a:defRPr/>
            </a:pPr>
            <a:r>
              <a:rPr lang="en-US" dirty="0" smtClean="0"/>
              <a:t>Did the United States Supreme Court agree that it was the 9th Cir's call?</a:t>
            </a:r>
          </a:p>
          <a:p>
            <a:pPr eaLnBrk="1" hangingPunct="1">
              <a:lnSpc>
                <a:spcPct val="90000"/>
              </a:lnSpc>
              <a:defRPr/>
            </a:pPr>
            <a:r>
              <a:rPr lang="en-US" dirty="0" smtClean="0"/>
              <a:t>Why didn't the earlier case bind the agency and prevent the rule?</a:t>
            </a:r>
            <a:endParaRPr lang="en-US" dirty="0"/>
          </a:p>
        </p:txBody>
      </p:sp>
      <p:sp>
        <p:nvSpPr>
          <p:cNvPr id="717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40902AB-9D70-46BE-B4E3-22BF2E7EAFB2}"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3267</TotalTime>
  <Words>1569</Words>
  <Application>Microsoft Office PowerPoint</Application>
  <PresentationFormat>On-screen Show (4:3)</PresentationFormat>
  <Paragraphs>124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Blends</vt:lpstr>
      <vt:lpstr>Chapter 7</vt:lpstr>
      <vt:lpstr>Miller v. AT&amp;T Corp., 250 F.3d 820 (4th Cir. 2001) </vt:lpstr>
      <vt:lpstr>The Regulation</vt:lpstr>
      <vt:lpstr>Opinions in Litigation</vt:lpstr>
      <vt:lpstr>What Agency do you Defer to?</vt:lpstr>
      <vt:lpstr>What if the question involves the jurisdiction of the agency?</vt:lpstr>
      <vt:lpstr>Gonzales v. Oregon, 546 U.S. 243 (2006)</vt:lpstr>
      <vt:lpstr>Example - Court/Agency Conflicts in Interpretation</vt:lpstr>
      <vt:lpstr>Brand X - 545 U.S. 967 (2005)</vt:lpstr>
      <vt:lpstr>Leading up to Mead: Christensen v. Harris County, 529 U.S. 576 (2000) </vt:lpstr>
      <vt:lpstr>When does Chevron Apply? - United States v. Mead, 533 U.S. 218 (2001) </vt:lpstr>
      <vt:lpstr>The Mead Test</vt:lpstr>
      <vt:lpstr>Back to Persuasiveness (Skidmore)? - Barnhart v. Walton, 535 U.S. 212 (2002) </vt:lpstr>
      <vt:lpstr>Applying Barnhart</vt:lpstr>
      <vt:lpstr>Public Citizen v. U.S. Dept. of Health and Human Services, 332 F.3d 654 (D.C. Cir. 2003) </vt:lpstr>
      <vt:lpstr>Interpretation of an Agency's Own Rules</vt:lpstr>
      <vt:lpstr>Implications of Seminole Rock /Auer</vt:lpstr>
      <vt:lpstr>What has Changed Since Seminole Rock?</vt:lpstr>
      <vt:lpstr>Chevron and its Progeny: Wrapup</vt:lpstr>
      <vt:lpstr>ABA Adlaw Conference 2008 - Justice Garland, 2nd Cir, on Chevron: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157</cp:revision>
  <dcterms:created xsi:type="dcterms:W3CDTF">2005-10-25T15:38:21Z</dcterms:created>
  <dcterms:modified xsi:type="dcterms:W3CDTF">2012-03-16T17:34:09Z</dcterms:modified>
</cp:coreProperties>
</file>