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22"/>
  </p:notesMasterIdLst>
  <p:sldIdLst>
    <p:sldId id="428" r:id="rId2"/>
    <p:sldId id="354" r:id="rId3"/>
    <p:sldId id="435" r:id="rId4"/>
    <p:sldId id="356" r:id="rId5"/>
    <p:sldId id="427" r:id="rId6"/>
    <p:sldId id="357" r:id="rId7"/>
    <p:sldId id="431" r:id="rId8"/>
    <p:sldId id="430" r:id="rId9"/>
    <p:sldId id="448" r:id="rId10"/>
    <p:sldId id="434" r:id="rId11"/>
    <p:sldId id="433" r:id="rId12"/>
    <p:sldId id="436" r:id="rId13"/>
    <p:sldId id="437" r:id="rId14"/>
    <p:sldId id="438" r:id="rId15"/>
    <p:sldId id="439" r:id="rId16"/>
    <p:sldId id="442" r:id="rId17"/>
    <p:sldId id="440" r:id="rId18"/>
    <p:sldId id="441" r:id="rId19"/>
    <p:sldId id="443" r:id="rId20"/>
    <p:sldId id="444"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32" autoAdjust="0"/>
  </p:normalViewPr>
  <p:slideViewPr>
    <p:cSldViewPr>
      <p:cViewPr varScale="1">
        <p:scale>
          <a:sx n="117" d="100"/>
          <a:sy n="117" d="100"/>
        </p:scale>
        <p:origin x="-77" y="-101"/>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13" Type="http://schemas.openxmlformats.org/officeDocument/2006/relationships/slide" Target="slides/slide15.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4.xml"/><Relationship Id="rId17" Type="http://schemas.openxmlformats.org/officeDocument/2006/relationships/slide" Target="slides/slide20.xml"/><Relationship Id="rId2" Type="http://schemas.openxmlformats.org/officeDocument/2006/relationships/slide" Target="slides/slide3.xml"/><Relationship Id="rId16" Type="http://schemas.openxmlformats.org/officeDocument/2006/relationships/slide" Target="slides/slide19.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3.xml"/><Relationship Id="rId5" Type="http://schemas.openxmlformats.org/officeDocument/2006/relationships/slide" Target="slides/slide6.xml"/><Relationship Id="rId15" Type="http://schemas.openxmlformats.org/officeDocument/2006/relationships/slide" Target="slides/slide18.xml"/><Relationship Id="rId10" Type="http://schemas.openxmlformats.org/officeDocument/2006/relationships/slide" Target="slides/slide12.xml"/><Relationship Id="rId4" Type="http://schemas.openxmlformats.org/officeDocument/2006/relationships/slide" Target="slides/slide5.xml"/><Relationship Id="rId9" Type="http://schemas.openxmlformats.org/officeDocument/2006/relationships/slide" Target="slides/slide11.xml"/><Relationship Id="rId14" Type="http://schemas.openxmlformats.org/officeDocument/2006/relationships/slide" Target="slides/slide1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35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37FE03FE-9E33-4DEE-AB40-C7A82912741C}" type="slidenum">
              <a:rPr lang="en-US"/>
              <a:pPr>
                <a:defRPr/>
              </a:pPr>
              <a:t>‹#›</a:t>
            </a:fld>
            <a:endParaRPr lang="en-US"/>
          </a:p>
        </p:txBody>
      </p:sp>
    </p:spTree>
    <p:extLst>
      <p:ext uri="{BB962C8B-B14F-4D97-AF65-F5344CB8AC3E}">
        <p14:creationId xmlns:p14="http://schemas.microsoft.com/office/powerpoint/2010/main" val="5396576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83308"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1833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AAC3C9D0-8819-4413-AFFD-D0116D29C477}" type="slidenum">
              <a:rPr lang="en-US"/>
              <a:pPr>
                <a:defRPr/>
              </a:pPr>
              <a:t>‹#›</a:t>
            </a:fld>
            <a:endParaRPr lang="en-US"/>
          </a:p>
        </p:txBody>
      </p:sp>
    </p:spTree>
    <p:extLst>
      <p:ext uri="{BB962C8B-B14F-4D97-AF65-F5344CB8AC3E}">
        <p14:creationId xmlns:p14="http://schemas.microsoft.com/office/powerpoint/2010/main" val="3249813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8EAD756-9906-4F2E-BC7F-0700CA1B2661}" type="slidenum">
              <a:rPr lang="en-US"/>
              <a:pPr>
                <a:defRPr/>
              </a:pPr>
              <a:t>‹#›</a:t>
            </a:fld>
            <a:endParaRPr lang="en-US"/>
          </a:p>
        </p:txBody>
      </p:sp>
    </p:spTree>
    <p:extLst>
      <p:ext uri="{BB962C8B-B14F-4D97-AF65-F5344CB8AC3E}">
        <p14:creationId xmlns:p14="http://schemas.microsoft.com/office/powerpoint/2010/main" val="1855142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E267282-66E0-4BEF-A6FB-BC6E18DAE226}" type="slidenum">
              <a:rPr lang="en-US"/>
              <a:pPr>
                <a:defRPr/>
              </a:pPr>
              <a:t>‹#›</a:t>
            </a:fld>
            <a:endParaRPr lang="en-US"/>
          </a:p>
        </p:txBody>
      </p:sp>
    </p:spTree>
    <p:extLst>
      <p:ext uri="{BB962C8B-B14F-4D97-AF65-F5344CB8AC3E}">
        <p14:creationId xmlns:p14="http://schemas.microsoft.com/office/powerpoint/2010/main" val="1529813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3E75138-3A97-437F-9786-6B85B5A3FB71}" type="slidenum">
              <a:rPr lang="en-US"/>
              <a:pPr>
                <a:defRPr/>
              </a:pPr>
              <a:t>‹#›</a:t>
            </a:fld>
            <a:endParaRPr lang="en-US"/>
          </a:p>
        </p:txBody>
      </p:sp>
    </p:spTree>
    <p:extLst>
      <p:ext uri="{BB962C8B-B14F-4D97-AF65-F5344CB8AC3E}">
        <p14:creationId xmlns:p14="http://schemas.microsoft.com/office/powerpoint/2010/main" val="3100031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1C52F4D-4ABE-437C-851C-AB6524A1AEAA}" type="slidenum">
              <a:rPr lang="en-US"/>
              <a:pPr>
                <a:defRPr/>
              </a:pPr>
              <a:t>‹#›</a:t>
            </a:fld>
            <a:endParaRPr lang="en-US"/>
          </a:p>
        </p:txBody>
      </p:sp>
    </p:spTree>
    <p:extLst>
      <p:ext uri="{BB962C8B-B14F-4D97-AF65-F5344CB8AC3E}">
        <p14:creationId xmlns:p14="http://schemas.microsoft.com/office/powerpoint/2010/main" val="757629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8CD303F-9937-4C75-AF38-966E59A37E33}" type="slidenum">
              <a:rPr lang="en-US"/>
              <a:pPr>
                <a:defRPr/>
              </a:pPr>
              <a:t>‹#›</a:t>
            </a:fld>
            <a:endParaRPr lang="en-US"/>
          </a:p>
        </p:txBody>
      </p:sp>
    </p:spTree>
    <p:extLst>
      <p:ext uri="{BB962C8B-B14F-4D97-AF65-F5344CB8AC3E}">
        <p14:creationId xmlns:p14="http://schemas.microsoft.com/office/powerpoint/2010/main" val="1763519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D1804576-6B65-40FF-BB9E-28D509639ACC}" type="slidenum">
              <a:rPr lang="en-US"/>
              <a:pPr>
                <a:defRPr/>
              </a:pPr>
              <a:t>‹#›</a:t>
            </a:fld>
            <a:endParaRPr lang="en-US"/>
          </a:p>
        </p:txBody>
      </p:sp>
    </p:spTree>
    <p:extLst>
      <p:ext uri="{BB962C8B-B14F-4D97-AF65-F5344CB8AC3E}">
        <p14:creationId xmlns:p14="http://schemas.microsoft.com/office/powerpoint/2010/main" val="2920274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3D02EDFB-E968-4BA0-8D42-A719069B237F}" type="slidenum">
              <a:rPr lang="en-US"/>
              <a:pPr>
                <a:defRPr/>
              </a:pPr>
              <a:t>‹#›</a:t>
            </a:fld>
            <a:endParaRPr lang="en-US"/>
          </a:p>
        </p:txBody>
      </p:sp>
    </p:spTree>
    <p:extLst>
      <p:ext uri="{BB962C8B-B14F-4D97-AF65-F5344CB8AC3E}">
        <p14:creationId xmlns:p14="http://schemas.microsoft.com/office/powerpoint/2010/main" val="1332485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E7791E7B-AE8C-4313-982A-D6A3C28AD9B5}" type="slidenum">
              <a:rPr lang="en-US"/>
              <a:pPr>
                <a:defRPr/>
              </a:pPr>
              <a:t>‹#›</a:t>
            </a:fld>
            <a:endParaRPr lang="en-US"/>
          </a:p>
        </p:txBody>
      </p:sp>
    </p:spTree>
    <p:extLst>
      <p:ext uri="{BB962C8B-B14F-4D97-AF65-F5344CB8AC3E}">
        <p14:creationId xmlns:p14="http://schemas.microsoft.com/office/powerpoint/2010/main" val="1606766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7A7A913-EBEB-4E5D-AB33-732893485CBF}" type="slidenum">
              <a:rPr lang="en-US"/>
              <a:pPr>
                <a:defRPr/>
              </a:pPr>
              <a:t>‹#›</a:t>
            </a:fld>
            <a:endParaRPr lang="en-US"/>
          </a:p>
        </p:txBody>
      </p:sp>
    </p:spTree>
    <p:extLst>
      <p:ext uri="{BB962C8B-B14F-4D97-AF65-F5344CB8AC3E}">
        <p14:creationId xmlns:p14="http://schemas.microsoft.com/office/powerpoint/2010/main" val="1893433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6609351-13C3-41CA-8F3E-BD4722F66846}" type="slidenum">
              <a:rPr lang="en-US"/>
              <a:pPr>
                <a:defRPr/>
              </a:pPr>
              <a:t>‹#›</a:t>
            </a:fld>
            <a:endParaRPr lang="en-US"/>
          </a:p>
        </p:txBody>
      </p:sp>
    </p:spTree>
    <p:extLst>
      <p:ext uri="{BB962C8B-B14F-4D97-AF65-F5344CB8AC3E}">
        <p14:creationId xmlns:p14="http://schemas.microsoft.com/office/powerpoint/2010/main" val="461616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2283"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182284"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182285"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5A186398-51AE-469C-871D-2CEB70239C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6"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biotech.law.lsu.edu/cases/adlaw/cba/Morrall-Saving-Lives-2003.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Critiques of Regulatory Policy</a:t>
            </a:r>
          </a:p>
        </p:txBody>
      </p:sp>
      <p:sp>
        <p:nvSpPr>
          <p:cNvPr id="3075"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3557848-7F50-4F6E-AAA0-1A6AF0765787}" type="slidenum">
              <a:rPr lang="en-US" smtClean="0"/>
              <a:pPr/>
              <a:t>10</a:t>
            </a:fld>
            <a:endParaRPr lang="en-US" smtClean="0"/>
          </a:p>
        </p:txBody>
      </p:sp>
      <p:sp>
        <p:nvSpPr>
          <p:cNvPr id="12291" name="Rectangle 2"/>
          <p:cNvSpPr>
            <a:spLocks noGrp="1" noChangeArrowheads="1"/>
          </p:cNvSpPr>
          <p:nvPr>
            <p:ph type="title"/>
          </p:nvPr>
        </p:nvSpPr>
        <p:spPr/>
        <p:txBody>
          <a:bodyPr/>
          <a:lstStyle/>
          <a:p>
            <a:pPr eaLnBrk="1" hangingPunct="1"/>
            <a:r>
              <a:rPr lang="en-US" smtClean="0"/>
              <a:t>How Do We Make Political Choices?</a:t>
            </a:r>
          </a:p>
        </p:txBody>
      </p:sp>
      <p:sp>
        <p:nvSpPr>
          <p:cNvPr id="12292" name="Rectangle 3"/>
          <p:cNvSpPr>
            <a:spLocks noGrp="1" noChangeArrowheads="1"/>
          </p:cNvSpPr>
          <p:nvPr>
            <p:ph type="body" idx="1"/>
          </p:nvPr>
        </p:nvSpPr>
        <p:spPr/>
        <p:txBody>
          <a:bodyPr/>
          <a:lstStyle/>
          <a:p>
            <a:pPr eaLnBrk="1" hangingPunct="1">
              <a:lnSpc>
                <a:spcPct val="90000"/>
              </a:lnSpc>
            </a:pPr>
            <a:r>
              <a:rPr lang="en-US" smtClean="0"/>
              <a:t>Response to a crisis</a:t>
            </a:r>
          </a:p>
          <a:p>
            <a:pPr lvl="1" eaLnBrk="1" hangingPunct="1">
              <a:lnSpc>
                <a:spcPct val="90000"/>
              </a:lnSpc>
            </a:pPr>
            <a:r>
              <a:rPr lang="en-US" smtClean="0"/>
              <a:t>Can work for specific narrow issues</a:t>
            </a:r>
          </a:p>
          <a:p>
            <a:pPr lvl="1" eaLnBrk="1" hangingPunct="1">
              <a:lnSpc>
                <a:spcPct val="90000"/>
              </a:lnSpc>
            </a:pPr>
            <a:r>
              <a:rPr lang="en-US" smtClean="0"/>
              <a:t>Tends to not consider unintended consequences</a:t>
            </a:r>
          </a:p>
          <a:p>
            <a:pPr eaLnBrk="1" hangingPunct="1">
              <a:lnSpc>
                <a:spcPct val="90000"/>
              </a:lnSpc>
            </a:pPr>
            <a:r>
              <a:rPr lang="en-US" smtClean="0"/>
              <a:t>Driven by lobbyists</a:t>
            </a:r>
          </a:p>
          <a:p>
            <a:pPr lvl="1" eaLnBrk="1" hangingPunct="1">
              <a:lnSpc>
                <a:spcPct val="90000"/>
              </a:lnSpc>
            </a:pPr>
            <a:r>
              <a:rPr lang="en-US" smtClean="0"/>
              <a:t>Works best when it is not publically vetted</a:t>
            </a:r>
          </a:p>
          <a:p>
            <a:pPr lvl="1" eaLnBrk="1" hangingPunct="1">
              <a:lnSpc>
                <a:spcPct val="90000"/>
              </a:lnSpc>
            </a:pPr>
            <a:r>
              <a:rPr lang="en-US" smtClean="0"/>
              <a:t>Think tax code</a:t>
            </a:r>
          </a:p>
          <a:p>
            <a:pPr eaLnBrk="1" hangingPunct="1">
              <a:lnSpc>
                <a:spcPct val="90000"/>
              </a:lnSpc>
            </a:pPr>
            <a:r>
              <a:rPr lang="en-US" smtClean="0"/>
              <a:t>Cost-Benefit decisionmaking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C8B5975-E559-4A24-86F1-10FB87C6475B}" type="slidenum">
              <a:rPr lang="en-US" smtClean="0"/>
              <a:pPr/>
              <a:t>11</a:t>
            </a:fld>
            <a:endParaRPr lang="en-US" smtClean="0"/>
          </a:p>
        </p:txBody>
      </p:sp>
      <p:sp>
        <p:nvSpPr>
          <p:cNvPr id="13315" name="Rectangle 2"/>
          <p:cNvSpPr>
            <a:spLocks noGrp="1" noChangeArrowheads="1"/>
          </p:cNvSpPr>
          <p:nvPr>
            <p:ph type="title"/>
          </p:nvPr>
        </p:nvSpPr>
        <p:spPr/>
        <p:txBody>
          <a:bodyPr/>
          <a:lstStyle/>
          <a:p>
            <a:pPr eaLnBrk="1" hangingPunct="1"/>
            <a:r>
              <a:rPr lang="en-US" smtClean="0"/>
              <a:t>Why Doesn't the Public Trust Agencies?</a:t>
            </a:r>
          </a:p>
        </p:txBody>
      </p:sp>
      <p:sp>
        <p:nvSpPr>
          <p:cNvPr id="13316" name="Rectangle 3"/>
          <p:cNvSpPr>
            <a:spLocks noGrp="1" noChangeArrowheads="1"/>
          </p:cNvSpPr>
          <p:nvPr>
            <p:ph type="body" idx="1"/>
          </p:nvPr>
        </p:nvSpPr>
        <p:spPr/>
        <p:txBody>
          <a:bodyPr/>
          <a:lstStyle/>
          <a:p>
            <a:pPr eaLnBrk="1" hangingPunct="1">
              <a:lnSpc>
                <a:spcPct val="90000"/>
              </a:lnSpc>
            </a:pPr>
            <a:r>
              <a:rPr lang="en-US" sz="2400" smtClean="0"/>
              <a:t>What are examples of public distrust of agencies?</a:t>
            </a:r>
          </a:p>
          <a:p>
            <a:pPr lvl="1" eaLnBrk="1" hangingPunct="1">
              <a:lnSpc>
                <a:spcPct val="90000"/>
              </a:lnSpc>
            </a:pPr>
            <a:r>
              <a:rPr lang="en-US" sz="2400" smtClean="0"/>
              <a:t>Oysters</a:t>
            </a:r>
          </a:p>
          <a:p>
            <a:pPr eaLnBrk="1" hangingPunct="1">
              <a:lnSpc>
                <a:spcPct val="90000"/>
              </a:lnSpc>
            </a:pPr>
            <a:r>
              <a:rPr lang="en-US" sz="2400" smtClean="0"/>
              <a:t>Are these justified?</a:t>
            </a:r>
          </a:p>
          <a:p>
            <a:pPr eaLnBrk="1" hangingPunct="1">
              <a:lnSpc>
                <a:spcPct val="90000"/>
              </a:lnSpc>
            </a:pPr>
            <a:r>
              <a:rPr lang="en-US" sz="2400" smtClean="0"/>
              <a:t>What is the impact of this distrust?</a:t>
            </a:r>
          </a:p>
          <a:p>
            <a:pPr eaLnBrk="1" hangingPunct="1">
              <a:lnSpc>
                <a:spcPct val="90000"/>
              </a:lnSpc>
            </a:pPr>
            <a:r>
              <a:rPr lang="en-US" sz="2400" smtClean="0"/>
              <a:t>How is this distrust transformed used to justify not being taxed?</a:t>
            </a:r>
          </a:p>
          <a:p>
            <a:pPr lvl="1" eaLnBrk="1" hangingPunct="1">
              <a:lnSpc>
                <a:spcPct val="90000"/>
              </a:lnSpc>
            </a:pPr>
            <a:r>
              <a:rPr lang="en-US" sz="2400" smtClean="0"/>
              <a:t>What about when there is a local problem?</a:t>
            </a:r>
          </a:p>
          <a:p>
            <a:pPr eaLnBrk="1" hangingPunct="1">
              <a:lnSpc>
                <a:spcPct val="90000"/>
              </a:lnSpc>
            </a:pPr>
            <a:r>
              <a:rPr lang="en-US" sz="2400" smtClean="0"/>
              <a:t>How do the politics shift for national security?</a:t>
            </a:r>
          </a:p>
          <a:p>
            <a:pPr lvl="1" eaLnBrk="1" hangingPunct="1">
              <a:lnSpc>
                <a:spcPct val="90000"/>
              </a:lnSpc>
            </a:pPr>
            <a:r>
              <a:rPr lang="en-US" sz="2400" smtClean="0"/>
              <a:t>What does Ron Paul say?</a:t>
            </a:r>
          </a:p>
          <a:p>
            <a:pPr eaLnBrk="1" hangingPunct="1">
              <a:lnSpc>
                <a:spcPct val="90000"/>
              </a:lnSpc>
            </a:pPr>
            <a:r>
              <a:rPr lang="en-US" sz="2400" smtClean="0"/>
              <a:t>What happens to small government views when there is a disaster?</a:t>
            </a:r>
          </a:p>
          <a:p>
            <a:pPr lvl="1" eaLnBrk="1" hangingPunct="1">
              <a:lnSpc>
                <a:spcPct val="90000"/>
              </a:lnSpc>
            </a:pPr>
            <a:r>
              <a:rPr lang="en-US" sz="2400" smtClean="0"/>
              <a:t>Or someone wants a levee, dam, etc.?</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2142C66-C272-408C-B982-FF92D0791C1C}" type="slidenum">
              <a:rPr lang="en-US" smtClean="0"/>
              <a:pPr/>
              <a:t>12</a:t>
            </a:fld>
            <a:endParaRPr lang="en-US" smtClean="0"/>
          </a:p>
        </p:txBody>
      </p:sp>
      <p:sp>
        <p:nvSpPr>
          <p:cNvPr id="14339" name="Rectangle 2"/>
          <p:cNvSpPr>
            <a:spLocks noGrp="1" noChangeArrowheads="1"/>
          </p:cNvSpPr>
          <p:nvPr>
            <p:ph type="title"/>
          </p:nvPr>
        </p:nvSpPr>
        <p:spPr/>
        <p:txBody>
          <a:bodyPr/>
          <a:lstStyle/>
          <a:p>
            <a:pPr eaLnBrk="1" hangingPunct="1"/>
            <a:r>
              <a:rPr lang="en-US" dirty="0" smtClean="0"/>
              <a:t>CBA Costs - </a:t>
            </a:r>
            <a:r>
              <a:rPr lang="en-US" dirty="0" smtClean="0">
                <a:hlinkClick r:id="rId2"/>
              </a:rPr>
              <a:t>Tables from Saving Lives: A Review of the Record</a:t>
            </a:r>
            <a:r>
              <a:rPr lang="en-US" dirty="0" smtClean="0"/>
              <a:t> </a:t>
            </a:r>
          </a:p>
        </p:txBody>
      </p:sp>
      <p:sp>
        <p:nvSpPr>
          <p:cNvPr id="14340" name="Rectangle 3"/>
          <p:cNvSpPr>
            <a:spLocks noGrp="1" noChangeArrowheads="1"/>
          </p:cNvSpPr>
          <p:nvPr>
            <p:ph type="body" idx="1"/>
          </p:nvPr>
        </p:nvSpPr>
        <p:spPr/>
        <p:txBody>
          <a:bodyPr/>
          <a:lstStyle/>
          <a:p>
            <a:pPr eaLnBrk="1" hangingPunct="1"/>
            <a:r>
              <a:rPr lang="en-US" dirty="0" smtClean="0"/>
              <a:t>What is the problem with lives saved analysis?</a:t>
            </a:r>
          </a:p>
          <a:p>
            <a:pPr eaLnBrk="1" hangingPunct="1"/>
            <a:r>
              <a:rPr lang="en-US" dirty="0" smtClean="0"/>
              <a:t>Are they the same lives for different risks?</a:t>
            </a:r>
          </a:p>
          <a:p>
            <a:pPr eaLnBrk="1" hangingPunct="1"/>
            <a:r>
              <a:rPr lang="en-US" dirty="0" smtClean="0"/>
              <a:t>What about disability?</a:t>
            </a:r>
          </a:p>
          <a:p>
            <a:pPr eaLnBrk="1" hangingPunct="1"/>
            <a:r>
              <a:rPr lang="en-US" dirty="0" smtClean="0"/>
              <a:t>What are the most cost effective regulations?</a:t>
            </a:r>
          </a:p>
          <a:p>
            <a:pPr lvl="1" eaLnBrk="1" hangingPunct="1"/>
            <a:r>
              <a:rPr lang="en-US" dirty="0" smtClean="0"/>
              <a:t>Interesting that vaccinations and clean drinking water are not here</a:t>
            </a:r>
          </a:p>
          <a:p>
            <a:pPr eaLnBrk="1" hangingPunct="1"/>
            <a:r>
              <a:rPr lang="en-US" dirty="0" smtClean="0"/>
              <a:t>What are the most costly regulations?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1E558D6-D031-4C75-BE8F-011F43245D32}" type="slidenum">
              <a:rPr lang="en-US" smtClean="0"/>
              <a:pPr/>
              <a:t>13</a:t>
            </a:fld>
            <a:endParaRPr lang="en-US" smtClean="0"/>
          </a:p>
        </p:txBody>
      </p:sp>
      <p:sp>
        <p:nvSpPr>
          <p:cNvPr id="15363" name="Rectangle 2"/>
          <p:cNvSpPr>
            <a:spLocks noGrp="1" noChangeArrowheads="1"/>
          </p:cNvSpPr>
          <p:nvPr>
            <p:ph type="title"/>
          </p:nvPr>
        </p:nvSpPr>
        <p:spPr/>
        <p:txBody>
          <a:bodyPr/>
          <a:lstStyle/>
          <a:p>
            <a:pPr eaLnBrk="1" hangingPunct="1"/>
            <a:r>
              <a:rPr lang="en-US" smtClean="0"/>
              <a:t>Could We Spend the Money More Wisely?</a:t>
            </a:r>
          </a:p>
        </p:txBody>
      </p:sp>
      <p:sp>
        <p:nvSpPr>
          <p:cNvPr id="16388" name="Rectangle 3"/>
          <p:cNvSpPr>
            <a:spLocks noGrp="1" noChangeArrowheads="1"/>
          </p:cNvSpPr>
          <p:nvPr>
            <p:ph type="body" idx="1"/>
          </p:nvPr>
        </p:nvSpPr>
        <p:spPr/>
        <p:txBody>
          <a:bodyPr>
            <a:normAutofit lnSpcReduction="10000"/>
          </a:bodyPr>
          <a:lstStyle/>
          <a:p>
            <a:pPr eaLnBrk="1" hangingPunct="1">
              <a:lnSpc>
                <a:spcPct val="90000"/>
              </a:lnSpc>
              <a:defRPr/>
            </a:pPr>
            <a:r>
              <a:rPr lang="en-US" sz="2800" dirty="0" smtClean="0"/>
              <a:t>What type of risks do we spend the most on with the least return?</a:t>
            </a:r>
          </a:p>
          <a:p>
            <a:pPr lvl="1" eaLnBrk="1" hangingPunct="1">
              <a:lnSpc>
                <a:spcPct val="90000"/>
              </a:lnSpc>
              <a:defRPr/>
            </a:pPr>
            <a:r>
              <a:rPr lang="en-US" sz="2800" dirty="0" smtClean="0"/>
              <a:t>Asbestos abatement of stable asbestos in buildings</a:t>
            </a:r>
          </a:p>
          <a:p>
            <a:pPr lvl="1" eaLnBrk="1" hangingPunct="1">
              <a:lnSpc>
                <a:spcPct val="90000"/>
              </a:lnSpc>
              <a:defRPr/>
            </a:pPr>
            <a:r>
              <a:rPr lang="en-US" sz="2800" dirty="0" smtClean="0"/>
              <a:t>Superfund risks</a:t>
            </a:r>
          </a:p>
          <a:p>
            <a:pPr lvl="1" eaLnBrk="1" hangingPunct="1">
              <a:lnSpc>
                <a:spcPct val="90000"/>
              </a:lnSpc>
              <a:defRPr/>
            </a:pPr>
            <a:r>
              <a:rPr lang="en-US" sz="2800" dirty="0" smtClean="0"/>
              <a:t>Toxic exposures in general</a:t>
            </a:r>
          </a:p>
          <a:p>
            <a:pPr lvl="1" eaLnBrk="1" hangingPunct="1">
              <a:lnSpc>
                <a:spcPct val="90000"/>
              </a:lnSpc>
              <a:defRPr/>
            </a:pPr>
            <a:r>
              <a:rPr lang="en-US" sz="2800" dirty="0" smtClean="0"/>
              <a:t>Is there an LA cancer corridor?</a:t>
            </a:r>
          </a:p>
          <a:p>
            <a:pPr eaLnBrk="1" hangingPunct="1">
              <a:lnSpc>
                <a:spcPct val="90000"/>
              </a:lnSpc>
              <a:defRPr/>
            </a:pPr>
            <a:r>
              <a:rPr lang="en-US" sz="2800" dirty="0" smtClean="0"/>
              <a:t>What risks get the least attention?</a:t>
            </a:r>
          </a:p>
          <a:p>
            <a:pPr lvl="1" eaLnBrk="1" hangingPunct="1">
              <a:lnSpc>
                <a:spcPct val="90000"/>
              </a:lnSpc>
              <a:defRPr/>
            </a:pPr>
            <a:r>
              <a:rPr lang="en-US" sz="2800" dirty="0" smtClean="0"/>
              <a:t>Smoking?</a:t>
            </a:r>
          </a:p>
          <a:p>
            <a:pPr lvl="1" eaLnBrk="1" hangingPunct="1">
              <a:lnSpc>
                <a:spcPct val="90000"/>
              </a:lnSpc>
              <a:defRPr/>
            </a:pPr>
            <a:r>
              <a:rPr lang="en-US" sz="2800" dirty="0" smtClean="0"/>
              <a:t>Immunizations?</a:t>
            </a:r>
          </a:p>
          <a:p>
            <a:pPr lvl="1" eaLnBrk="1" hangingPunct="1">
              <a:lnSpc>
                <a:spcPct val="90000"/>
              </a:lnSpc>
              <a:defRPr/>
            </a:pPr>
            <a:r>
              <a:rPr lang="en-US" sz="2800" dirty="0" smtClean="0"/>
              <a:t>Primary care?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24D4FF5-B89B-4E88-A767-76B88F27EFC5}" type="slidenum">
              <a:rPr lang="en-US" smtClean="0"/>
              <a:pPr/>
              <a:t>14</a:t>
            </a:fld>
            <a:endParaRPr lang="en-US" smtClean="0"/>
          </a:p>
        </p:txBody>
      </p:sp>
      <p:sp>
        <p:nvSpPr>
          <p:cNvPr id="16387" name="Rectangle 2"/>
          <p:cNvSpPr>
            <a:spLocks noGrp="1" noChangeArrowheads="1"/>
          </p:cNvSpPr>
          <p:nvPr>
            <p:ph type="title"/>
          </p:nvPr>
        </p:nvSpPr>
        <p:spPr/>
        <p:txBody>
          <a:bodyPr/>
          <a:lstStyle/>
          <a:p>
            <a:pPr eaLnBrk="1" hangingPunct="1"/>
            <a:r>
              <a:rPr lang="en-US" smtClean="0"/>
              <a:t>Should we do CBA at All?</a:t>
            </a:r>
          </a:p>
        </p:txBody>
      </p:sp>
      <p:sp>
        <p:nvSpPr>
          <p:cNvPr id="16388" name="Rectangle 3"/>
          <p:cNvSpPr>
            <a:spLocks noGrp="1" noChangeArrowheads="1"/>
          </p:cNvSpPr>
          <p:nvPr>
            <p:ph type="body" idx="1"/>
          </p:nvPr>
        </p:nvSpPr>
        <p:spPr/>
        <p:txBody>
          <a:bodyPr/>
          <a:lstStyle/>
          <a:p>
            <a:pPr eaLnBrk="1" hangingPunct="1">
              <a:lnSpc>
                <a:spcPct val="90000"/>
              </a:lnSpc>
            </a:pPr>
            <a:r>
              <a:rPr lang="en-US" sz="2800" smtClean="0"/>
              <a:t>Why not prevent all possible risks?</a:t>
            </a:r>
          </a:p>
          <a:p>
            <a:pPr lvl="1" eaLnBrk="1" hangingPunct="1">
              <a:lnSpc>
                <a:spcPct val="90000"/>
              </a:lnSpc>
            </a:pPr>
            <a:r>
              <a:rPr lang="en-US" sz="2800" smtClean="0"/>
              <a:t>Precautionary principle</a:t>
            </a:r>
          </a:p>
          <a:p>
            <a:pPr eaLnBrk="1" hangingPunct="1">
              <a:lnSpc>
                <a:spcPct val="90000"/>
              </a:lnSpc>
            </a:pPr>
            <a:r>
              <a:rPr lang="en-US" sz="2800" smtClean="0"/>
              <a:t>What are the trade offs?</a:t>
            </a:r>
          </a:p>
          <a:p>
            <a:pPr eaLnBrk="1" hangingPunct="1">
              <a:lnSpc>
                <a:spcPct val="90000"/>
              </a:lnSpc>
            </a:pPr>
            <a:r>
              <a:rPr lang="en-US" sz="2800" smtClean="0"/>
              <a:t>How does the US concern with risks affect our cost of business production?</a:t>
            </a:r>
          </a:p>
          <a:p>
            <a:pPr eaLnBrk="1" hangingPunct="1">
              <a:lnSpc>
                <a:spcPct val="90000"/>
              </a:lnSpc>
            </a:pPr>
            <a:r>
              <a:rPr lang="en-US" sz="2800" smtClean="0"/>
              <a:t>When can preventing one risk cause another?</a:t>
            </a:r>
          </a:p>
          <a:p>
            <a:pPr lvl="1" eaLnBrk="1" hangingPunct="1">
              <a:lnSpc>
                <a:spcPct val="90000"/>
              </a:lnSpc>
            </a:pPr>
            <a:r>
              <a:rPr lang="en-US" sz="2800" smtClean="0"/>
              <a:t>Natural pesticides</a:t>
            </a:r>
          </a:p>
          <a:p>
            <a:pPr lvl="1" eaLnBrk="1" hangingPunct="1">
              <a:lnSpc>
                <a:spcPct val="90000"/>
              </a:lnSpc>
            </a:pPr>
            <a:r>
              <a:rPr lang="en-US" sz="2800" smtClean="0"/>
              <a:t>Smaller, lighter cars</a:t>
            </a:r>
          </a:p>
          <a:p>
            <a:pPr lvl="1" eaLnBrk="1" hangingPunct="1">
              <a:lnSpc>
                <a:spcPct val="90000"/>
              </a:lnSpc>
            </a:pPr>
            <a:r>
              <a:rPr lang="en-US" sz="2800" smtClean="0"/>
              <a:t>More expensive power?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BCE78E0-B807-47FF-B247-59ECD8E22E95}" type="slidenum">
              <a:rPr lang="en-US" smtClean="0"/>
              <a:pPr/>
              <a:t>15</a:t>
            </a:fld>
            <a:endParaRPr lang="en-US" smtClean="0"/>
          </a:p>
        </p:txBody>
      </p:sp>
      <p:sp>
        <p:nvSpPr>
          <p:cNvPr id="17411" name="Rectangle 2"/>
          <p:cNvSpPr>
            <a:spLocks noGrp="1" noChangeArrowheads="1"/>
          </p:cNvSpPr>
          <p:nvPr>
            <p:ph type="title"/>
          </p:nvPr>
        </p:nvSpPr>
        <p:spPr/>
        <p:txBody>
          <a:bodyPr/>
          <a:lstStyle/>
          <a:p>
            <a:pPr eaLnBrk="1" hangingPunct="1"/>
            <a:r>
              <a:rPr lang="en-US" smtClean="0"/>
              <a:t>Where does the Court Stand on Requiring CBA?</a:t>
            </a:r>
          </a:p>
        </p:txBody>
      </p:sp>
      <p:sp>
        <p:nvSpPr>
          <p:cNvPr id="17412" name="Rectangle 3"/>
          <p:cNvSpPr>
            <a:spLocks noGrp="1" noChangeArrowheads="1"/>
          </p:cNvSpPr>
          <p:nvPr>
            <p:ph type="body" idx="1"/>
          </p:nvPr>
        </p:nvSpPr>
        <p:spPr/>
        <p:txBody>
          <a:bodyPr/>
          <a:lstStyle/>
          <a:p>
            <a:pPr eaLnBrk="1" hangingPunct="1">
              <a:lnSpc>
                <a:spcPct val="90000"/>
              </a:lnSpc>
            </a:pPr>
            <a:r>
              <a:rPr lang="en-US" smtClean="0"/>
              <a:t>The enabling act is controlling</a:t>
            </a:r>
          </a:p>
          <a:p>
            <a:pPr lvl="1" eaLnBrk="1" hangingPunct="1">
              <a:lnSpc>
                <a:spcPct val="90000"/>
              </a:lnSpc>
            </a:pPr>
            <a:r>
              <a:rPr lang="en-US" smtClean="0"/>
              <a:t>In </a:t>
            </a:r>
            <a:r>
              <a:rPr lang="it-IT" smtClean="0"/>
              <a:t>AFL-CIO v. API, 448 U.S. 607 (1980), the court found that OSHA enabling act required CBA on standards for benzene</a:t>
            </a:r>
          </a:p>
          <a:p>
            <a:pPr lvl="1" eaLnBrk="1" hangingPunct="1">
              <a:lnSpc>
                <a:spcPct val="90000"/>
              </a:lnSpc>
            </a:pPr>
            <a:r>
              <a:rPr lang="it-IT" smtClean="0"/>
              <a:t>In </a:t>
            </a:r>
            <a:r>
              <a:rPr lang="en-US" smtClean="0"/>
              <a:t>American Textile Mfrs. Institute v. Donovan, 452 U.S. 490 (1981), the court found that OSHA did not have to do CBA for cotton dust standards because it was not required by the statute directing regulation of cotton dust.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B347D35-CD78-4D83-A148-705BD400715B}" type="slidenum">
              <a:rPr lang="en-US" smtClean="0"/>
              <a:pPr/>
              <a:t>16</a:t>
            </a:fld>
            <a:endParaRPr lang="en-US" smtClean="0"/>
          </a:p>
        </p:txBody>
      </p:sp>
      <p:sp>
        <p:nvSpPr>
          <p:cNvPr id="18435" name="Rectangle 2"/>
          <p:cNvSpPr>
            <a:spLocks noGrp="1" noChangeArrowheads="1"/>
          </p:cNvSpPr>
          <p:nvPr>
            <p:ph type="title"/>
          </p:nvPr>
        </p:nvSpPr>
        <p:spPr/>
        <p:txBody>
          <a:bodyPr/>
          <a:lstStyle/>
          <a:p>
            <a:pPr eaLnBrk="1" hangingPunct="1"/>
            <a:r>
              <a:rPr lang="en-US" smtClean="0"/>
              <a:t>Non-Agency Regulation: Tort and Compensation Law</a:t>
            </a:r>
          </a:p>
        </p:txBody>
      </p:sp>
      <p:sp>
        <p:nvSpPr>
          <p:cNvPr id="18436" name="Rectangle 3"/>
          <p:cNvSpPr>
            <a:spLocks noGrp="1" noChangeArrowheads="1"/>
          </p:cNvSpPr>
          <p:nvPr>
            <p:ph type="body" idx="1"/>
          </p:nvPr>
        </p:nvSpPr>
        <p:spPr/>
        <p:txBody>
          <a:bodyPr/>
          <a:lstStyle/>
          <a:p>
            <a:pPr eaLnBrk="1" hangingPunct="1">
              <a:lnSpc>
                <a:spcPct val="80000"/>
              </a:lnSpc>
            </a:pPr>
            <a:r>
              <a:rPr lang="en-US" sz="2800" smtClean="0"/>
              <a:t>How is tort  law a regulatory process?</a:t>
            </a:r>
          </a:p>
          <a:p>
            <a:pPr eaLnBrk="1" hangingPunct="1">
              <a:lnSpc>
                <a:spcPct val="80000"/>
              </a:lnSpc>
            </a:pPr>
            <a:r>
              <a:rPr lang="en-US" sz="2800" smtClean="0"/>
              <a:t>Is it a democratic process?</a:t>
            </a:r>
          </a:p>
          <a:p>
            <a:pPr lvl="1" eaLnBrk="1" hangingPunct="1">
              <a:lnSpc>
                <a:spcPct val="80000"/>
              </a:lnSpc>
            </a:pPr>
            <a:r>
              <a:rPr lang="en-US" sz="2800" smtClean="0"/>
              <a:t>What is the public input?</a:t>
            </a:r>
          </a:p>
          <a:p>
            <a:pPr lvl="1" eaLnBrk="1" hangingPunct="1">
              <a:lnSpc>
                <a:spcPct val="80000"/>
              </a:lnSpc>
            </a:pPr>
            <a:r>
              <a:rPr lang="en-US" sz="2800" smtClean="0"/>
              <a:t>Who protects the public's interest in tort cases?</a:t>
            </a:r>
          </a:p>
          <a:p>
            <a:pPr eaLnBrk="1" hangingPunct="1">
              <a:lnSpc>
                <a:spcPct val="80000"/>
              </a:lnSpc>
            </a:pPr>
            <a:r>
              <a:rPr lang="en-US" sz="2800" smtClean="0"/>
              <a:t>What are the standards for scientific decisionmaking?</a:t>
            </a:r>
          </a:p>
          <a:p>
            <a:pPr lvl="1" eaLnBrk="1" hangingPunct="1">
              <a:lnSpc>
                <a:spcPct val="80000"/>
              </a:lnSpc>
            </a:pPr>
            <a:r>
              <a:rPr lang="en-US" sz="2800" smtClean="0"/>
              <a:t>Breast implants?</a:t>
            </a:r>
          </a:p>
          <a:p>
            <a:pPr lvl="1" eaLnBrk="1" hangingPunct="1">
              <a:lnSpc>
                <a:spcPct val="80000"/>
              </a:lnSpc>
            </a:pPr>
            <a:r>
              <a:rPr lang="en-US" sz="2800" smtClean="0"/>
              <a:t>Erin Brockovich?</a:t>
            </a:r>
          </a:p>
          <a:p>
            <a:pPr eaLnBrk="1" hangingPunct="1">
              <a:lnSpc>
                <a:spcPct val="80000"/>
              </a:lnSpc>
            </a:pPr>
            <a:r>
              <a:rPr lang="en-US" sz="2800" smtClean="0"/>
              <a:t>What are the standards for CBA?</a:t>
            </a:r>
          </a:p>
          <a:p>
            <a:pPr eaLnBrk="1" hangingPunct="1">
              <a:lnSpc>
                <a:spcPct val="80000"/>
              </a:lnSpc>
            </a:pPr>
            <a:r>
              <a:rPr lang="en-US" sz="2800" smtClean="0"/>
              <a:t>What if later evidence shows that the verdict or settlement was wrong?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p:txBody>
          <a:bodyPr/>
          <a:lstStyle/>
          <a:p>
            <a:pPr eaLnBrk="1" hangingPunct="1"/>
            <a:r>
              <a:rPr lang="en-US" smtClean="0"/>
              <a:t>Regulatory Dilemmas</a:t>
            </a:r>
          </a:p>
        </p:txBody>
      </p:sp>
      <p:sp>
        <p:nvSpPr>
          <p:cNvPr id="19459"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7AE1062-C66C-46A7-BFF5-ADED46EE7BAC}" type="slidenum">
              <a:rPr lang="en-US" smtClean="0"/>
              <a:pPr/>
              <a:t>18</a:t>
            </a:fld>
            <a:endParaRPr lang="en-US" smtClean="0"/>
          </a:p>
        </p:txBody>
      </p:sp>
      <p:sp>
        <p:nvSpPr>
          <p:cNvPr id="20483" name="Rectangle 2"/>
          <p:cNvSpPr>
            <a:spLocks noGrp="1" noChangeArrowheads="1"/>
          </p:cNvSpPr>
          <p:nvPr>
            <p:ph type="title"/>
          </p:nvPr>
        </p:nvSpPr>
        <p:spPr/>
        <p:txBody>
          <a:bodyPr/>
          <a:lstStyle/>
          <a:p>
            <a:pPr eaLnBrk="1" hangingPunct="1"/>
            <a:r>
              <a:rPr lang="en-US" smtClean="0"/>
              <a:t>FDA</a:t>
            </a:r>
          </a:p>
        </p:txBody>
      </p:sp>
      <p:sp>
        <p:nvSpPr>
          <p:cNvPr id="20484" name="Rectangle 3"/>
          <p:cNvSpPr>
            <a:spLocks noGrp="1" noChangeArrowheads="1"/>
          </p:cNvSpPr>
          <p:nvPr>
            <p:ph type="body" idx="1"/>
          </p:nvPr>
        </p:nvSpPr>
        <p:spPr/>
        <p:txBody>
          <a:bodyPr/>
          <a:lstStyle/>
          <a:p>
            <a:pPr eaLnBrk="1" hangingPunct="1">
              <a:lnSpc>
                <a:spcPct val="80000"/>
              </a:lnSpc>
            </a:pPr>
            <a:r>
              <a:rPr lang="en-US" sz="2800" smtClean="0"/>
              <a:t>What are the tradeoffs in FDA regulation?</a:t>
            </a:r>
          </a:p>
          <a:p>
            <a:pPr lvl="1" eaLnBrk="1" hangingPunct="1">
              <a:lnSpc>
                <a:spcPct val="80000"/>
              </a:lnSpc>
            </a:pPr>
            <a:r>
              <a:rPr lang="en-US" sz="2800" smtClean="0"/>
              <a:t>Safety/Effectiveness</a:t>
            </a:r>
          </a:p>
          <a:p>
            <a:pPr lvl="1" eaLnBrk="1" hangingPunct="1">
              <a:lnSpc>
                <a:spcPct val="80000"/>
              </a:lnSpc>
            </a:pPr>
            <a:r>
              <a:rPr lang="en-US" sz="2800" smtClean="0"/>
              <a:t>Should cost be part of the equation?</a:t>
            </a:r>
          </a:p>
          <a:p>
            <a:pPr eaLnBrk="1" hangingPunct="1">
              <a:lnSpc>
                <a:spcPct val="80000"/>
              </a:lnSpc>
            </a:pPr>
            <a:r>
              <a:rPr lang="en-US" sz="2800" smtClean="0"/>
              <a:t>Why are consumers in a poor position to judge drugs?</a:t>
            </a:r>
          </a:p>
          <a:p>
            <a:pPr lvl="1" eaLnBrk="1" hangingPunct="1">
              <a:lnSpc>
                <a:spcPct val="80000"/>
              </a:lnSpc>
            </a:pPr>
            <a:r>
              <a:rPr lang="en-US" sz="2800" smtClean="0"/>
              <a:t>Background Information?</a:t>
            </a:r>
          </a:p>
          <a:p>
            <a:pPr lvl="1" eaLnBrk="1" hangingPunct="1">
              <a:lnSpc>
                <a:spcPct val="80000"/>
              </a:lnSpc>
            </a:pPr>
            <a:r>
              <a:rPr lang="en-US" sz="2800" smtClean="0"/>
              <a:t>Timeframe of action?</a:t>
            </a:r>
          </a:p>
          <a:p>
            <a:pPr lvl="1" eaLnBrk="1" hangingPunct="1">
              <a:lnSpc>
                <a:spcPct val="80000"/>
              </a:lnSpc>
            </a:pPr>
            <a:r>
              <a:rPr lang="en-US" sz="2800" smtClean="0"/>
              <a:t>Comparison with other drugs?</a:t>
            </a:r>
          </a:p>
          <a:p>
            <a:pPr eaLnBrk="1" hangingPunct="1">
              <a:lnSpc>
                <a:spcPct val="80000"/>
              </a:lnSpc>
            </a:pPr>
            <a:r>
              <a:rPr lang="en-US" sz="2800" smtClean="0"/>
              <a:t>What is drug lag?</a:t>
            </a:r>
          </a:p>
          <a:p>
            <a:pPr lvl="1" eaLnBrk="1" hangingPunct="1">
              <a:lnSpc>
                <a:spcPct val="80000"/>
              </a:lnSpc>
            </a:pPr>
            <a:r>
              <a:rPr lang="en-US" sz="2800" smtClean="0"/>
              <a:t>Why not let the market sort it out?</a:t>
            </a:r>
          </a:p>
          <a:p>
            <a:pPr lvl="1" eaLnBrk="1" hangingPunct="1">
              <a:lnSpc>
                <a:spcPct val="80000"/>
              </a:lnSpc>
            </a:pPr>
            <a:r>
              <a:rPr lang="en-US" sz="2800" smtClean="0"/>
              <a:t>What is the market mechanism - think Vioxx</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3D84F46-7026-49D4-B59C-E8D1A1A61553}" type="slidenum">
              <a:rPr lang="en-US" smtClean="0"/>
              <a:pPr/>
              <a:t>19</a:t>
            </a:fld>
            <a:endParaRPr lang="en-US" smtClean="0"/>
          </a:p>
        </p:txBody>
      </p:sp>
      <p:sp>
        <p:nvSpPr>
          <p:cNvPr id="21507" name="Rectangle 2"/>
          <p:cNvSpPr>
            <a:spLocks noGrp="1" noChangeArrowheads="1"/>
          </p:cNvSpPr>
          <p:nvPr>
            <p:ph type="title"/>
          </p:nvPr>
        </p:nvSpPr>
        <p:spPr/>
        <p:txBody>
          <a:bodyPr/>
          <a:lstStyle/>
          <a:p>
            <a:pPr eaLnBrk="1" hangingPunct="1"/>
            <a:r>
              <a:rPr lang="en-US" smtClean="0"/>
              <a:t>Economic Incentives and Taxes for Environmental Risks</a:t>
            </a:r>
          </a:p>
        </p:txBody>
      </p:sp>
      <p:sp>
        <p:nvSpPr>
          <p:cNvPr id="21508" name="Rectangle 3"/>
          <p:cNvSpPr>
            <a:spLocks noGrp="1" noChangeArrowheads="1"/>
          </p:cNvSpPr>
          <p:nvPr>
            <p:ph type="body" idx="1"/>
          </p:nvPr>
        </p:nvSpPr>
        <p:spPr/>
        <p:txBody>
          <a:bodyPr/>
          <a:lstStyle/>
          <a:p>
            <a:pPr eaLnBrk="1" hangingPunct="1">
              <a:lnSpc>
                <a:spcPct val="80000"/>
              </a:lnSpc>
            </a:pPr>
            <a:r>
              <a:rPr lang="en-US" sz="2800" smtClean="0"/>
              <a:t>Tradeable permits for a fixed amount of pollution</a:t>
            </a:r>
          </a:p>
          <a:p>
            <a:pPr lvl="1" eaLnBrk="1" hangingPunct="1">
              <a:lnSpc>
                <a:spcPct val="80000"/>
              </a:lnSpc>
            </a:pPr>
            <a:r>
              <a:rPr lang="en-US" sz="2800" smtClean="0"/>
              <a:t>Looks at total pollution or greenhouse gas, not process of control</a:t>
            </a:r>
          </a:p>
          <a:p>
            <a:pPr lvl="1" eaLnBrk="1" hangingPunct="1">
              <a:lnSpc>
                <a:spcPct val="80000"/>
              </a:lnSpc>
            </a:pPr>
            <a:r>
              <a:rPr lang="en-US" sz="2800" smtClean="0"/>
              <a:t>Lets industry see who can do it the most efficiently</a:t>
            </a:r>
          </a:p>
          <a:p>
            <a:pPr eaLnBrk="1" hangingPunct="1">
              <a:lnSpc>
                <a:spcPct val="80000"/>
              </a:lnSpc>
            </a:pPr>
            <a:r>
              <a:rPr lang="en-US" sz="2800" smtClean="0"/>
              <a:t>What if you are downwind?</a:t>
            </a:r>
          </a:p>
          <a:p>
            <a:pPr lvl="1" eaLnBrk="1" hangingPunct="1">
              <a:lnSpc>
                <a:spcPct val="80000"/>
              </a:lnSpc>
            </a:pPr>
            <a:r>
              <a:rPr lang="en-US" sz="2800" smtClean="0"/>
              <a:t>Does an aggregate reduction, which benefits more people, make you any happier?</a:t>
            </a:r>
          </a:p>
          <a:p>
            <a:pPr eaLnBrk="1" hangingPunct="1">
              <a:lnSpc>
                <a:spcPct val="80000"/>
              </a:lnSpc>
            </a:pPr>
            <a:r>
              <a:rPr lang="en-US" sz="2800" smtClean="0"/>
              <a:t>Carbon Tax</a:t>
            </a:r>
          </a:p>
          <a:p>
            <a:pPr lvl="1" eaLnBrk="1" hangingPunct="1">
              <a:lnSpc>
                <a:spcPct val="80000"/>
              </a:lnSpc>
            </a:pPr>
            <a:r>
              <a:rPr lang="en-US" sz="2800" smtClean="0"/>
              <a:t>Goes to the heart of the CO2 program</a:t>
            </a:r>
          </a:p>
          <a:p>
            <a:pPr lvl="1" eaLnBrk="1" hangingPunct="1">
              <a:lnSpc>
                <a:spcPct val="80000"/>
              </a:lnSpc>
            </a:pPr>
            <a:r>
              <a:rPr lang="en-US" sz="2800" smtClean="0"/>
              <a:t>What are the downsides?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71CEDC7-7BFA-4D52-8778-BF1568FAF31D}"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lnSpc>
                <a:spcPct val="80000"/>
              </a:lnSpc>
            </a:pPr>
            <a:r>
              <a:rPr lang="en-US" smtClean="0"/>
              <a:t>Regulatory Analysis</a:t>
            </a:r>
          </a:p>
        </p:txBody>
      </p:sp>
      <p:sp>
        <p:nvSpPr>
          <p:cNvPr id="4100" name="Rectangle 3"/>
          <p:cNvSpPr>
            <a:spLocks noGrp="1" noChangeArrowheads="1"/>
          </p:cNvSpPr>
          <p:nvPr>
            <p:ph type="body" idx="1"/>
          </p:nvPr>
        </p:nvSpPr>
        <p:spPr/>
        <p:txBody>
          <a:bodyPr/>
          <a:lstStyle/>
          <a:p>
            <a:pPr eaLnBrk="1" hangingPunct="1"/>
            <a:r>
              <a:rPr lang="en-US" smtClean="0"/>
              <a:t>What is CBA?</a:t>
            </a:r>
          </a:p>
          <a:p>
            <a:pPr lvl="1" eaLnBrk="1" hangingPunct="1"/>
            <a:r>
              <a:rPr lang="en-US" smtClean="0"/>
              <a:t>Why is CBA sometimes very controversial, especially for environmental regulations?</a:t>
            </a:r>
          </a:p>
          <a:p>
            <a:pPr eaLnBrk="1" hangingPunct="1"/>
            <a:r>
              <a:rPr lang="en-US" smtClean="0"/>
              <a:t>What is the value of regulatory analysis?</a:t>
            </a:r>
          </a:p>
          <a:p>
            <a:pPr eaLnBrk="1" hangingPunct="1"/>
            <a:r>
              <a:rPr lang="en-US" smtClean="0"/>
              <a:t>What is PBA?</a:t>
            </a:r>
          </a:p>
          <a:p>
            <a:pPr lvl="1" eaLnBrk="1" hangingPunct="1"/>
            <a:r>
              <a:rPr lang="en-US" smtClean="0"/>
              <a:t>(political benefit analysis)</a:t>
            </a:r>
          </a:p>
          <a:p>
            <a:pPr lvl="1" eaLnBrk="1" hangingPunct="1"/>
            <a:r>
              <a:rPr lang="en-US" smtClean="0"/>
              <a:t>Why does it always trump CBA?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F92D7B4-7738-432E-88B6-39579298043E}" type="slidenum">
              <a:rPr lang="en-US" smtClean="0"/>
              <a:pPr/>
              <a:t>20</a:t>
            </a:fld>
            <a:endParaRPr lang="en-US" smtClean="0"/>
          </a:p>
        </p:txBody>
      </p:sp>
      <p:sp>
        <p:nvSpPr>
          <p:cNvPr id="22531" name="Rectangle 2"/>
          <p:cNvSpPr>
            <a:spLocks noGrp="1" noChangeArrowheads="1"/>
          </p:cNvSpPr>
          <p:nvPr>
            <p:ph type="title"/>
          </p:nvPr>
        </p:nvSpPr>
        <p:spPr/>
        <p:txBody>
          <a:bodyPr/>
          <a:lstStyle/>
          <a:p>
            <a:pPr eaLnBrk="1" hangingPunct="1"/>
            <a:r>
              <a:rPr lang="en-US" smtClean="0"/>
              <a:t>CBA - Federal Flood Insurance</a:t>
            </a:r>
          </a:p>
        </p:txBody>
      </p:sp>
      <p:sp>
        <p:nvSpPr>
          <p:cNvPr id="22532" name="Rectangle 3"/>
          <p:cNvSpPr>
            <a:spLocks noGrp="1" noChangeArrowheads="1"/>
          </p:cNvSpPr>
          <p:nvPr>
            <p:ph type="body" idx="1"/>
          </p:nvPr>
        </p:nvSpPr>
        <p:spPr/>
        <p:txBody>
          <a:bodyPr/>
          <a:lstStyle/>
          <a:p>
            <a:pPr eaLnBrk="1" hangingPunct="1">
              <a:lnSpc>
                <a:spcPct val="90000"/>
              </a:lnSpc>
            </a:pPr>
            <a:r>
              <a:rPr lang="en-US" sz="2800" smtClean="0"/>
              <a:t>Should the feds provide flood insurance?</a:t>
            </a:r>
          </a:p>
          <a:p>
            <a:pPr eaLnBrk="1" hangingPunct="1">
              <a:lnSpc>
                <a:spcPct val="90000"/>
              </a:lnSpc>
            </a:pPr>
            <a:r>
              <a:rPr lang="en-US" sz="2800" smtClean="0"/>
              <a:t>Why does it not work in the private market?</a:t>
            </a:r>
          </a:p>
          <a:p>
            <a:pPr eaLnBrk="1" hangingPunct="1">
              <a:lnSpc>
                <a:spcPct val="90000"/>
              </a:lnSpc>
            </a:pPr>
            <a:r>
              <a:rPr lang="en-US" sz="2800" smtClean="0"/>
              <a:t>Why are the political pressures on the feds?</a:t>
            </a:r>
          </a:p>
          <a:p>
            <a:pPr lvl="1" eaLnBrk="1" hangingPunct="1">
              <a:lnSpc>
                <a:spcPct val="90000"/>
              </a:lnSpc>
            </a:pPr>
            <a:r>
              <a:rPr lang="en-US" sz="2800" smtClean="0"/>
              <a:t>Do local communities really want accurate flood maps?</a:t>
            </a:r>
          </a:p>
          <a:p>
            <a:pPr lvl="1" eaLnBrk="1" hangingPunct="1">
              <a:lnSpc>
                <a:spcPct val="90000"/>
              </a:lnSpc>
            </a:pPr>
            <a:r>
              <a:rPr lang="en-US" sz="2800" smtClean="0"/>
              <a:t>Do people really want accurate storm probability predictions?</a:t>
            </a:r>
          </a:p>
          <a:p>
            <a:pPr lvl="1" eaLnBrk="1" hangingPunct="1">
              <a:lnSpc>
                <a:spcPct val="90000"/>
              </a:lnSpc>
            </a:pPr>
            <a:r>
              <a:rPr lang="en-US" sz="2800" smtClean="0"/>
              <a:t>Are the feds really going to charge accurate premiums?</a:t>
            </a:r>
          </a:p>
          <a:p>
            <a:pPr eaLnBrk="1" hangingPunct="1">
              <a:lnSpc>
                <a:spcPct val="90000"/>
              </a:lnSpc>
            </a:pPr>
            <a:r>
              <a:rPr lang="en-US" sz="2800" smtClean="0"/>
              <a:t>What are the perverse incentives of the program?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6F0F3BA-C605-4F1D-ACB7-AF5AAD7F53B0}" type="slidenum">
              <a:rPr lang="en-US" smtClean="0"/>
              <a:pPr/>
              <a:t>3</a:t>
            </a:fld>
            <a:endParaRPr lang="en-US" smtClean="0"/>
          </a:p>
        </p:txBody>
      </p:sp>
      <p:sp>
        <p:nvSpPr>
          <p:cNvPr id="5123" name="Rectangle 2"/>
          <p:cNvSpPr>
            <a:spLocks noGrp="1" noChangeArrowheads="1"/>
          </p:cNvSpPr>
          <p:nvPr>
            <p:ph type="title"/>
          </p:nvPr>
        </p:nvSpPr>
        <p:spPr/>
        <p:txBody>
          <a:bodyPr/>
          <a:lstStyle/>
          <a:p>
            <a:pPr eaLnBrk="1" hangingPunct="1"/>
            <a:r>
              <a:rPr lang="en-US" smtClean="0"/>
              <a:t>Cost Benefit Analysis</a:t>
            </a:r>
          </a:p>
        </p:txBody>
      </p:sp>
      <p:sp>
        <p:nvSpPr>
          <p:cNvPr id="5124" name="Rectangle 3"/>
          <p:cNvSpPr>
            <a:spLocks noGrp="1" noChangeArrowheads="1"/>
          </p:cNvSpPr>
          <p:nvPr>
            <p:ph type="body" idx="1"/>
          </p:nvPr>
        </p:nvSpPr>
        <p:spPr/>
        <p:txBody>
          <a:bodyPr/>
          <a:lstStyle/>
          <a:p>
            <a:pPr eaLnBrk="1" hangingPunct="1"/>
            <a:r>
              <a:rPr lang="en-US" smtClean="0"/>
              <a:t>How much should we spend to save a life?</a:t>
            </a:r>
          </a:p>
          <a:p>
            <a:pPr lvl="1" eaLnBrk="1" hangingPunct="1"/>
            <a:r>
              <a:rPr lang="en-US" smtClean="0"/>
              <a:t>Why does Congress refuse to put a price on human life?</a:t>
            </a:r>
          </a:p>
          <a:p>
            <a:pPr lvl="1" eaLnBrk="1" hangingPunct="1"/>
            <a:r>
              <a:rPr lang="en-US" smtClean="0"/>
              <a:t>Why does this make CBA more difficult?</a:t>
            </a:r>
          </a:p>
          <a:p>
            <a:pPr eaLnBrk="1" hangingPunct="1"/>
            <a:r>
              <a:rPr lang="en-US" smtClean="0"/>
              <a:t>How much to prevent injury?</a:t>
            </a:r>
          </a:p>
          <a:p>
            <a:pPr eaLnBrk="1" hangingPunct="1"/>
            <a:r>
              <a:rPr lang="en-US" smtClean="0"/>
              <a:t>How much should personal responsibility matter?</a:t>
            </a:r>
          </a:p>
          <a:p>
            <a:pPr lvl="1" eaLnBrk="1" hangingPunct="1"/>
            <a:r>
              <a:rPr lang="en-US" smtClean="0"/>
              <a:t>personal protective gear?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991ABFE-1097-4637-9FF1-83A084495FB1}" type="slidenum">
              <a:rPr lang="en-US" smtClean="0"/>
              <a:pPr/>
              <a:t>4</a:t>
            </a:fld>
            <a:endParaRPr lang="en-US" smtClean="0"/>
          </a:p>
        </p:txBody>
      </p:sp>
      <p:sp>
        <p:nvSpPr>
          <p:cNvPr id="6147" name="Rectangle 2"/>
          <p:cNvSpPr>
            <a:spLocks noGrp="1" noChangeArrowheads="1"/>
          </p:cNvSpPr>
          <p:nvPr>
            <p:ph type="title"/>
          </p:nvPr>
        </p:nvSpPr>
        <p:spPr/>
        <p:txBody>
          <a:bodyPr/>
          <a:lstStyle/>
          <a:p>
            <a:pPr eaLnBrk="1" hangingPunct="1"/>
            <a:r>
              <a:rPr lang="en-US" smtClean="0"/>
              <a:t>Cost-benefit and Risk-benefit analysis</a:t>
            </a:r>
          </a:p>
        </p:txBody>
      </p:sp>
      <p:sp>
        <p:nvSpPr>
          <p:cNvPr id="5124" name="Rectangle 3"/>
          <p:cNvSpPr>
            <a:spLocks noGrp="1" noChangeArrowheads="1"/>
          </p:cNvSpPr>
          <p:nvPr>
            <p:ph type="body" idx="1"/>
          </p:nvPr>
        </p:nvSpPr>
        <p:spPr>
          <a:xfrm>
            <a:off x="457200" y="1981200"/>
            <a:ext cx="8074025" cy="4572000"/>
          </a:xfrm>
        </p:spPr>
        <p:txBody>
          <a:bodyPr>
            <a:normAutofit lnSpcReduction="10000"/>
          </a:bodyPr>
          <a:lstStyle/>
          <a:p>
            <a:pPr eaLnBrk="1" hangingPunct="1">
              <a:lnSpc>
                <a:spcPct val="90000"/>
              </a:lnSpc>
              <a:defRPr/>
            </a:pPr>
            <a:r>
              <a:rPr lang="en-US" dirty="0" smtClean="0"/>
              <a:t>Justice </a:t>
            </a:r>
            <a:r>
              <a:rPr lang="en-US" dirty="0" err="1" smtClean="0"/>
              <a:t>Breyer's</a:t>
            </a:r>
            <a:r>
              <a:rPr lang="en-US" dirty="0" smtClean="0"/>
              <a:t> tunnel vision problem</a:t>
            </a:r>
          </a:p>
          <a:p>
            <a:pPr lvl="1" eaLnBrk="1" hangingPunct="1">
              <a:lnSpc>
                <a:spcPct val="90000"/>
              </a:lnSpc>
              <a:defRPr/>
            </a:pPr>
            <a:r>
              <a:rPr lang="en-US" dirty="0" smtClean="0"/>
              <a:t>Each rule is seen without reference to all the other regulations</a:t>
            </a:r>
          </a:p>
          <a:p>
            <a:pPr lvl="1" eaLnBrk="1" hangingPunct="1">
              <a:lnSpc>
                <a:spcPct val="90000"/>
              </a:lnSpc>
              <a:defRPr/>
            </a:pPr>
            <a:r>
              <a:rPr lang="en-US" dirty="0" smtClean="0"/>
              <a:t>Thus each new safety rule may be cost effective, but the aggregate is not</a:t>
            </a:r>
          </a:p>
          <a:p>
            <a:pPr eaLnBrk="1" hangingPunct="1">
              <a:lnSpc>
                <a:spcPct val="90000"/>
              </a:lnSpc>
              <a:defRPr/>
            </a:pPr>
            <a:r>
              <a:rPr lang="en-US" dirty="0" smtClean="0"/>
              <a:t>Disaster Decision Making</a:t>
            </a:r>
          </a:p>
          <a:p>
            <a:pPr lvl="1" eaLnBrk="1" hangingPunct="1">
              <a:lnSpc>
                <a:spcPct val="90000"/>
              </a:lnSpc>
              <a:defRPr/>
            </a:pPr>
            <a:r>
              <a:rPr lang="en-US" dirty="0" smtClean="0"/>
              <a:t>This is always an issue after a disaster when politicians want to show they are doing something.</a:t>
            </a:r>
          </a:p>
          <a:p>
            <a:pPr lvl="1" eaLnBrk="1" hangingPunct="1">
              <a:lnSpc>
                <a:spcPct val="90000"/>
              </a:lnSpc>
              <a:defRPr/>
            </a:pPr>
            <a:r>
              <a:rPr lang="en-US" dirty="0" smtClean="0"/>
              <a:t>Paralyzed thinking after Katrina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7B0CB0E-A7A3-493C-8E2D-E33F1DFCF8CC}"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smtClean="0"/>
              <a:t>Environmental Cleanup Example</a:t>
            </a:r>
          </a:p>
        </p:txBody>
      </p:sp>
      <p:sp>
        <p:nvSpPr>
          <p:cNvPr id="7172" name="Rectangle 3"/>
          <p:cNvSpPr>
            <a:spLocks noGrp="1" noChangeArrowheads="1"/>
          </p:cNvSpPr>
          <p:nvPr>
            <p:ph type="body" idx="1"/>
          </p:nvPr>
        </p:nvSpPr>
        <p:spPr/>
        <p:txBody>
          <a:bodyPr/>
          <a:lstStyle/>
          <a:p>
            <a:pPr eaLnBrk="1" hangingPunct="1"/>
            <a:r>
              <a:rPr lang="en-US" smtClean="0"/>
              <a:t>Why is this a problem in environmental law?</a:t>
            </a:r>
          </a:p>
          <a:p>
            <a:pPr lvl="1" eaLnBrk="1" hangingPunct="1"/>
            <a:r>
              <a:rPr lang="en-US" smtClean="0"/>
              <a:t>The cost of removing the last 5% of crap</a:t>
            </a:r>
          </a:p>
          <a:p>
            <a:pPr eaLnBrk="1" hangingPunct="1"/>
            <a:r>
              <a:rPr lang="en-US" smtClean="0"/>
              <a:t>What about asbestos and brown fields?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EE88DDC-CED9-44AC-B066-E6EC3BE19563}" type="slidenum">
              <a:rPr lang="en-US" smtClean="0"/>
              <a:pPr/>
              <a:t>6</a:t>
            </a:fld>
            <a:endParaRPr lang="en-US" smtClean="0"/>
          </a:p>
        </p:txBody>
      </p:sp>
      <p:sp>
        <p:nvSpPr>
          <p:cNvPr id="8195" name="Rectangle 2"/>
          <p:cNvSpPr>
            <a:spLocks noGrp="1" noChangeArrowheads="1"/>
          </p:cNvSpPr>
          <p:nvPr>
            <p:ph type="title"/>
          </p:nvPr>
        </p:nvSpPr>
        <p:spPr/>
        <p:txBody>
          <a:bodyPr/>
          <a:lstStyle/>
          <a:p>
            <a:pPr eaLnBrk="1" hangingPunct="1">
              <a:lnSpc>
                <a:spcPct val="90000"/>
              </a:lnSpc>
            </a:pPr>
            <a:r>
              <a:rPr lang="en-US" smtClean="0"/>
              <a:t>Where does CBA fail?</a:t>
            </a:r>
          </a:p>
        </p:txBody>
      </p:sp>
      <p:sp>
        <p:nvSpPr>
          <p:cNvPr id="7172" name="Rectangle 3"/>
          <p:cNvSpPr>
            <a:spLocks noGrp="1" noChangeArrowheads="1"/>
          </p:cNvSpPr>
          <p:nvPr>
            <p:ph type="body" idx="1"/>
          </p:nvPr>
        </p:nvSpPr>
        <p:spPr/>
        <p:txBody>
          <a:bodyPr>
            <a:normAutofit fontScale="92500" lnSpcReduction="10000"/>
          </a:bodyPr>
          <a:lstStyle/>
          <a:p>
            <a:pPr eaLnBrk="1" hangingPunct="1">
              <a:lnSpc>
                <a:spcPct val="90000"/>
              </a:lnSpc>
              <a:defRPr/>
            </a:pPr>
            <a:r>
              <a:rPr lang="en-US" dirty="0" smtClean="0"/>
              <a:t>Do the costs and benefits always fall on the same group?</a:t>
            </a:r>
          </a:p>
          <a:p>
            <a:pPr eaLnBrk="1" hangingPunct="1">
              <a:defRPr/>
            </a:pPr>
            <a:r>
              <a:rPr lang="en-US" dirty="0" smtClean="0"/>
              <a:t>Why does HHS and the state continue to favor high tech medicine over primary care?</a:t>
            </a:r>
          </a:p>
          <a:p>
            <a:pPr lvl="1" eaLnBrk="1" hangingPunct="1">
              <a:defRPr/>
            </a:pPr>
            <a:r>
              <a:rPr lang="en-US" dirty="0" smtClean="0"/>
              <a:t>What is the CBA?</a:t>
            </a:r>
          </a:p>
          <a:p>
            <a:pPr lvl="1" eaLnBrk="1" hangingPunct="1">
              <a:defRPr/>
            </a:pPr>
            <a:r>
              <a:rPr lang="en-US" dirty="0" smtClean="0"/>
              <a:t>What is the disconnect between the costs and the benefits?</a:t>
            </a:r>
          </a:p>
          <a:p>
            <a:pPr eaLnBrk="1" hangingPunct="1">
              <a:lnSpc>
                <a:spcPct val="90000"/>
              </a:lnSpc>
              <a:defRPr/>
            </a:pPr>
            <a:r>
              <a:rPr lang="en-US" dirty="0" smtClean="0"/>
              <a:t>How does the diffuse and long term nature of benefits complicate CBA?</a:t>
            </a:r>
          </a:p>
          <a:p>
            <a:pPr eaLnBrk="1" hangingPunct="1">
              <a:lnSpc>
                <a:spcPct val="90000"/>
              </a:lnSpc>
              <a:defRPr/>
            </a:pPr>
            <a:r>
              <a:rPr lang="en-US" dirty="0" smtClean="0"/>
              <a:t>Should we use CBA at all for health regulations?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26E7013-1E90-4A92-B03F-EDD0BDF8ACAD}" type="slidenum">
              <a:rPr lang="en-US" smtClean="0"/>
              <a:pPr/>
              <a:t>7</a:t>
            </a:fld>
            <a:endParaRPr lang="en-US" smtClean="0"/>
          </a:p>
        </p:txBody>
      </p:sp>
      <p:sp>
        <p:nvSpPr>
          <p:cNvPr id="9219" name="Rectangle 2"/>
          <p:cNvSpPr>
            <a:spLocks noGrp="1" noChangeArrowheads="1"/>
          </p:cNvSpPr>
          <p:nvPr>
            <p:ph type="title"/>
          </p:nvPr>
        </p:nvSpPr>
        <p:spPr/>
        <p:txBody>
          <a:bodyPr/>
          <a:lstStyle/>
          <a:p>
            <a:pPr eaLnBrk="1" hangingPunct="1"/>
            <a:r>
              <a:rPr lang="en-US" smtClean="0"/>
              <a:t>Regulatory Successes</a:t>
            </a:r>
          </a:p>
        </p:txBody>
      </p:sp>
      <p:sp>
        <p:nvSpPr>
          <p:cNvPr id="9220" name="Rectangle 3"/>
          <p:cNvSpPr>
            <a:spLocks noGrp="1" noChangeArrowheads="1"/>
          </p:cNvSpPr>
          <p:nvPr>
            <p:ph type="body" idx="1"/>
          </p:nvPr>
        </p:nvSpPr>
        <p:spPr/>
        <p:txBody>
          <a:bodyPr>
            <a:normAutofit fontScale="92500" lnSpcReduction="10000"/>
          </a:bodyPr>
          <a:lstStyle/>
          <a:p>
            <a:pPr eaLnBrk="1" hangingPunct="1">
              <a:defRPr/>
            </a:pPr>
            <a:r>
              <a:rPr lang="en-US" sz="2800" dirty="0" smtClean="0"/>
              <a:t>Food and drug safety - compared to 1900</a:t>
            </a:r>
          </a:p>
          <a:p>
            <a:pPr eaLnBrk="1" hangingPunct="1">
              <a:defRPr/>
            </a:pPr>
            <a:r>
              <a:rPr lang="en-US" sz="2800" dirty="0" smtClean="0"/>
              <a:t>Environmental regulation</a:t>
            </a:r>
          </a:p>
          <a:p>
            <a:pPr lvl="1" eaLnBrk="1" hangingPunct="1">
              <a:defRPr/>
            </a:pPr>
            <a:r>
              <a:rPr lang="en-US" sz="2800" dirty="0" smtClean="0"/>
              <a:t>Through the 1980s</a:t>
            </a:r>
          </a:p>
          <a:p>
            <a:pPr eaLnBrk="1" hangingPunct="1">
              <a:defRPr/>
            </a:pPr>
            <a:r>
              <a:rPr lang="en-US" sz="2800" dirty="0" smtClean="0"/>
              <a:t>Workplace safety</a:t>
            </a:r>
          </a:p>
          <a:p>
            <a:pPr eaLnBrk="1" hangingPunct="1">
              <a:defRPr/>
            </a:pPr>
            <a:r>
              <a:rPr lang="en-US" sz="2800" dirty="0" smtClean="0"/>
              <a:t>Civil rights</a:t>
            </a:r>
          </a:p>
          <a:p>
            <a:pPr eaLnBrk="1" hangingPunct="1">
              <a:defRPr/>
            </a:pPr>
            <a:r>
              <a:rPr lang="en-US" sz="2800" dirty="0" smtClean="0"/>
              <a:t>Banking</a:t>
            </a:r>
          </a:p>
          <a:p>
            <a:pPr lvl="1" eaLnBrk="1" hangingPunct="1">
              <a:defRPr/>
            </a:pPr>
            <a:r>
              <a:rPr lang="en-US" sz="2800" dirty="0" smtClean="0"/>
              <a:t>Lots of moral hazard problems, which blew up in 2008</a:t>
            </a:r>
          </a:p>
          <a:p>
            <a:pPr lvl="1" eaLnBrk="1" hangingPunct="1">
              <a:defRPr/>
            </a:pPr>
            <a:r>
              <a:rPr lang="en-US" sz="2800" dirty="0" smtClean="0"/>
              <a:t>No one lost insured deposits</a:t>
            </a:r>
          </a:p>
          <a:p>
            <a:pPr lvl="1" eaLnBrk="1" hangingPunct="1">
              <a:defRPr/>
            </a:pPr>
            <a:r>
              <a:rPr lang="en-US" sz="2800" dirty="0" smtClean="0"/>
              <a:t>Lots of folks lost retirement savings that were in the market.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322E607-77BF-431B-A80E-F05692D0E7F6}" type="slidenum">
              <a:rPr lang="en-US" smtClean="0"/>
              <a:pPr/>
              <a:t>8</a:t>
            </a:fld>
            <a:endParaRPr lang="en-US" smtClean="0"/>
          </a:p>
        </p:txBody>
      </p:sp>
      <p:sp>
        <p:nvSpPr>
          <p:cNvPr id="10243" name="Rectangle 2"/>
          <p:cNvSpPr>
            <a:spLocks noGrp="1" noChangeArrowheads="1"/>
          </p:cNvSpPr>
          <p:nvPr>
            <p:ph type="title"/>
          </p:nvPr>
        </p:nvSpPr>
        <p:spPr>
          <a:xfrm>
            <a:off x="1143000" y="228600"/>
            <a:ext cx="7793038" cy="1462088"/>
          </a:xfrm>
        </p:spPr>
        <p:txBody>
          <a:bodyPr/>
          <a:lstStyle/>
          <a:p>
            <a:pPr eaLnBrk="1" hangingPunct="1"/>
            <a:r>
              <a:rPr lang="en-US" smtClean="0"/>
              <a:t>Where are We Better Off?</a:t>
            </a:r>
          </a:p>
        </p:txBody>
      </p:sp>
      <p:sp>
        <p:nvSpPr>
          <p:cNvPr id="9220" name="Rectangle 3"/>
          <p:cNvSpPr>
            <a:spLocks noGrp="1" noChangeArrowheads="1"/>
          </p:cNvSpPr>
          <p:nvPr>
            <p:ph type="body" idx="1"/>
          </p:nvPr>
        </p:nvSpPr>
        <p:spPr/>
        <p:txBody>
          <a:bodyPr>
            <a:normAutofit lnSpcReduction="10000"/>
          </a:bodyPr>
          <a:lstStyle/>
          <a:p>
            <a:pPr eaLnBrk="1" hangingPunct="1">
              <a:lnSpc>
                <a:spcPct val="80000"/>
              </a:lnSpc>
              <a:defRPr/>
            </a:pPr>
            <a:r>
              <a:rPr lang="en-US" sz="2400" dirty="0" smtClean="0"/>
              <a:t>What has improved over the past 50 years?</a:t>
            </a:r>
          </a:p>
          <a:p>
            <a:pPr lvl="1" eaLnBrk="1" hangingPunct="1">
              <a:lnSpc>
                <a:spcPct val="80000"/>
              </a:lnSpc>
              <a:defRPr/>
            </a:pPr>
            <a:r>
              <a:rPr lang="en-US" sz="2400" dirty="0" smtClean="0"/>
              <a:t>Pollution?</a:t>
            </a:r>
          </a:p>
          <a:p>
            <a:pPr lvl="1" eaLnBrk="1" hangingPunct="1">
              <a:lnSpc>
                <a:spcPct val="80000"/>
              </a:lnSpc>
              <a:defRPr/>
            </a:pPr>
            <a:r>
              <a:rPr lang="en-US" sz="2400" dirty="0" smtClean="0"/>
              <a:t>Health?</a:t>
            </a:r>
          </a:p>
          <a:p>
            <a:pPr lvl="1" eaLnBrk="1" hangingPunct="1">
              <a:lnSpc>
                <a:spcPct val="80000"/>
              </a:lnSpc>
              <a:defRPr/>
            </a:pPr>
            <a:r>
              <a:rPr lang="en-US" sz="2400" dirty="0" smtClean="0"/>
              <a:t>Racism?</a:t>
            </a:r>
          </a:p>
          <a:p>
            <a:pPr lvl="1" eaLnBrk="1" hangingPunct="1">
              <a:lnSpc>
                <a:spcPct val="80000"/>
              </a:lnSpc>
              <a:defRPr/>
            </a:pPr>
            <a:r>
              <a:rPr lang="en-US" sz="2400" dirty="0" smtClean="0"/>
              <a:t>Do more people have more stuff?</a:t>
            </a:r>
          </a:p>
          <a:p>
            <a:pPr lvl="1" eaLnBrk="1" hangingPunct="1">
              <a:lnSpc>
                <a:spcPct val="80000"/>
              </a:lnSpc>
              <a:defRPr/>
            </a:pPr>
            <a:r>
              <a:rPr lang="en-US" sz="2400" dirty="0" smtClean="0"/>
              <a:t>What does it mean to be poor in the US over the past 100 years?</a:t>
            </a:r>
          </a:p>
          <a:p>
            <a:pPr eaLnBrk="1" hangingPunct="1">
              <a:lnSpc>
                <a:spcPct val="80000"/>
              </a:lnSpc>
              <a:defRPr/>
            </a:pPr>
            <a:r>
              <a:rPr lang="en-US" sz="2400" dirty="0" smtClean="0"/>
              <a:t>What has gotten worse?</a:t>
            </a:r>
          </a:p>
          <a:p>
            <a:pPr lvl="1" eaLnBrk="1" hangingPunct="1">
              <a:lnSpc>
                <a:spcPct val="80000"/>
              </a:lnSpc>
              <a:defRPr/>
            </a:pPr>
            <a:r>
              <a:rPr lang="en-US" sz="2400" dirty="0" smtClean="0"/>
              <a:t>Income disparities?</a:t>
            </a:r>
          </a:p>
          <a:p>
            <a:pPr lvl="1" eaLnBrk="1" hangingPunct="1">
              <a:lnSpc>
                <a:spcPct val="80000"/>
              </a:lnSpc>
              <a:defRPr/>
            </a:pPr>
            <a:r>
              <a:rPr lang="en-US" sz="2400" dirty="0" smtClean="0"/>
              <a:t>Distributive justice?</a:t>
            </a:r>
          </a:p>
          <a:p>
            <a:pPr lvl="1" eaLnBrk="1" hangingPunct="1">
              <a:lnSpc>
                <a:spcPct val="80000"/>
              </a:lnSpc>
              <a:defRPr/>
            </a:pPr>
            <a:r>
              <a:rPr lang="en-US" sz="2400" dirty="0" smtClean="0"/>
              <a:t>Comparison with Europe or China?</a:t>
            </a:r>
          </a:p>
          <a:p>
            <a:pPr lvl="1" eaLnBrk="1" hangingPunct="1">
              <a:lnSpc>
                <a:spcPct val="80000"/>
              </a:lnSpc>
              <a:defRPr/>
            </a:pPr>
            <a:r>
              <a:rPr lang="en-US" sz="2400" dirty="0" smtClean="0"/>
              <a:t>Role of expectations?</a:t>
            </a:r>
          </a:p>
          <a:p>
            <a:pPr eaLnBrk="1" hangingPunct="1">
              <a:lnSpc>
                <a:spcPct val="80000"/>
              </a:lnSpc>
              <a:defRPr/>
            </a:pPr>
            <a:r>
              <a:rPr lang="en-US" sz="2400" dirty="0" smtClean="0"/>
              <a:t>Are things absolutely worse, or worse in comparison with other individuals and countries?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lnSpc>
                <a:spcPct val="90000"/>
              </a:lnSpc>
            </a:pPr>
            <a:r>
              <a:rPr lang="en-US" sz="2800" smtClean="0"/>
              <a:t>Who wins and who loses in economic regulations?</a:t>
            </a:r>
            <a:endParaRPr lang="en-US" smtClean="0"/>
          </a:p>
        </p:txBody>
      </p:sp>
      <p:sp>
        <p:nvSpPr>
          <p:cNvPr id="11267" name="Content Placeholder 2"/>
          <p:cNvSpPr>
            <a:spLocks noGrp="1"/>
          </p:cNvSpPr>
          <p:nvPr>
            <p:ph idx="1"/>
          </p:nvPr>
        </p:nvSpPr>
        <p:spPr/>
        <p:txBody>
          <a:bodyPr/>
          <a:lstStyle/>
          <a:p>
            <a:pPr eaLnBrk="1" hangingPunct="1">
              <a:lnSpc>
                <a:spcPct val="90000"/>
              </a:lnSpc>
            </a:pPr>
            <a:r>
              <a:rPr lang="en-US" sz="2800" smtClean="0"/>
              <a:t>Small towns and rural areas?</a:t>
            </a:r>
          </a:p>
          <a:p>
            <a:pPr eaLnBrk="1" hangingPunct="1">
              <a:lnSpc>
                <a:spcPct val="90000"/>
              </a:lnSpc>
            </a:pPr>
            <a:r>
              <a:rPr lang="en-US" sz="2800" smtClean="0"/>
              <a:t>Small business?</a:t>
            </a:r>
          </a:p>
          <a:p>
            <a:pPr lvl="1" eaLnBrk="1" hangingPunct="1">
              <a:lnSpc>
                <a:spcPct val="90000"/>
              </a:lnSpc>
            </a:pPr>
            <a:r>
              <a:rPr lang="en-US" sz="2800" smtClean="0"/>
              <a:t>Why is small business at greater risk?</a:t>
            </a:r>
          </a:p>
          <a:p>
            <a:pPr lvl="1" eaLnBrk="1" hangingPunct="1">
              <a:lnSpc>
                <a:spcPct val="90000"/>
              </a:lnSpc>
            </a:pPr>
            <a:r>
              <a:rPr lang="en-US" sz="2800" smtClean="0"/>
              <a:t>Do you want to have less regulation for small business?</a:t>
            </a:r>
          </a:p>
          <a:p>
            <a:pPr lvl="1" eaLnBrk="1" hangingPunct="1">
              <a:lnSpc>
                <a:spcPct val="90000"/>
              </a:lnSpc>
            </a:pPr>
            <a:r>
              <a:rPr lang="en-US" sz="2800" smtClean="0"/>
              <a:t>How does the risk they pose differ from big business?</a:t>
            </a:r>
          </a:p>
          <a:p>
            <a:pPr eaLnBrk="1" hangingPunct="1">
              <a:lnSpc>
                <a:spcPct val="90000"/>
              </a:lnSpc>
            </a:pPr>
            <a:r>
              <a:rPr lang="en-US" sz="2800" smtClean="0"/>
              <a:t>Big business?</a:t>
            </a:r>
          </a:p>
          <a:p>
            <a:pPr eaLnBrk="1" hangingPunct="1">
              <a:lnSpc>
                <a:spcPct val="90000"/>
              </a:lnSpc>
            </a:pPr>
            <a:r>
              <a:rPr lang="en-US" sz="2800" smtClean="0"/>
              <a:t>Unions?</a:t>
            </a:r>
          </a:p>
          <a:p>
            <a:pPr eaLnBrk="1" hangingPunct="1">
              <a:lnSpc>
                <a:spcPct val="90000"/>
              </a:lnSpc>
            </a:pPr>
            <a:r>
              <a:rPr lang="en-US" sz="2800" smtClean="0"/>
              <a:t>The Rich?</a:t>
            </a:r>
            <a:endParaRPr lang="en-US" smtClean="0"/>
          </a:p>
        </p:txBody>
      </p:sp>
      <p:sp>
        <p:nvSpPr>
          <p:cNvPr id="11268"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96DA736-C328-44A7-BE6A-34827E1E79D8}" type="slidenum">
              <a:rPr lang="en-US" smtClean="0"/>
              <a:pPr/>
              <a:t>9</a:t>
            </a:fld>
            <a:endParaRPr lang="en-US" smtClean="0"/>
          </a:p>
        </p:txBody>
      </p:sp>
    </p:spTree>
  </p:cSld>
  <p:clrMapOvr>
    <a:masterClrMapping/>
  </p:clrMapOvr>
</p:sld>
</file>

<file path=ppt/theme/theme1.xml><?xml version="1.0" encoding="utf-8"?>
<a:theme xmlns:a="http://schemas.openxmlformats.org/drawingml/2006/main" name="1_Blends">
  <a:themeElements>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1770</TotalTime>
  <Words>1118</Words>
  <Application>Microsoft Office PowerPoint</Application>
  <PresentationFormat>On-screen Show (4:3)</PresentationFormat>
  <Paragraphs>171</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Tahoma</vt:lpstr>
      <vt:lpstr>Arial</vt:lpstr>
      <vt:lpstr>Arial Narrow</vt:lpstr>
      <vt:lpstr>Wingdings</vt:lpstr>
      <vt:lpstr>1_Blends</vt:lpstr>
      <vt:lpstr>Critiques of Regulatory Policy</vt:lpstr>
      <vt:lpstr>Regulatory Analysis</vt:lpstr>
      <vt:lpstr>Cost Benefit Analysis</vt:lpstr>
      <vt:lpstr>Cost-benefit and Risk-benefit analysis</vt:lpstr>
      <vt:lpstr>Environmental Cleanup Example</vt:lpstr>
      <vt:lpstr>Where does CBA fail?</vt:lpstr>
      <vt:lpstr>Regulatory Successes</vt:lpstr>
      <vt:lpstr>Where are We Better Off?</vt:lpstr>
      <vt:lpstr>Who wins and who loses in economic regulations?</vt:lpstr>
      <vt:lpstr>How Do We Make Political Choices?</vt:lpstr>
      <vt:lpstr>Why Doesn't the Public Trust Agencies?</vt:lpstr>
      <vt:lpstr>CBA Costs - Tables from Saving Lives: A Review of the Record </vt:lpstr>
      <vt:lpstr>Could We Spend the Money More Wisely?</vt:lpstr>
      <vt:lpstr>Should we do CBA at All?</vt:lpstr>
      <vt:lpstr>Where does the Court Stand on Requiring CBA?</vt:lpstr>
      <vt:lpstr>Non-Agency Regulation: Tort and Compensation Law</vt:lpstr>
      <vt:lpstr>Regulatory Dilemmas</vt:lpstr>
      <vt:lpstr>FDA</vt:lpstr>
      <vt:lpstr>Economic Incentives and Taxes for Environmental Risks</vt:lpstr>
      <vt:lpstr>CBA - Federal Flood Insurance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Richards</dc:creator>
  <cp:lastModifiedBy>Edward Richards</cp:lastModifiedBy>
  <cp:revision>311</cp:revision>
  <dcterms:created xsi:type="dcterms:W3CDTF">2003-02-18T14:06:11Z</dcterms:created>
  <dcterms:modified xsi:type="dcterms:W3CDTF">2012-02-23T14:13:59Z</dcterms:modified>
</cp:coreProperties>
</file>