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261" r:id="rId3"/>
    <p:sldId id="270" r:id="rId4"/>
    <p:sldId id="266" r:id="rId5"/>
    <p:sldId id="278" r:id="rId6"/>
    <p:sldId id="273" r:id="rId7"/>
    <p:sldId id="280" r:id="rId8"/>
    <p:sldId id="279" r:id="rId9"/>
    <p:sldId id="271" r:id="rId10"/>
    <p:sldId id="257" r:id="rId11"/>
    <p:sldId id="265" r:id="rId12"/>
    <p:sldId id="268" r:id="rId13"/>
    <p:sldId id="274" r:id="rId14"/>
    <p:sldId id="267" r:id="rId15"/>
    <p:sldId id="275" r:id="rId16"/>
    <p:sldId id="276" r:id="rId17"/>
    <p:sldId id="281" r:id="rId18"/>
    <p:sldId id="27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9"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77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C36D07C-63A2-47DD-A099-8BA69ADD6CFC}" type="slidenum">
              <a:rPr lang="en-US"/>
              <a:pPr/>
              <a:t>‹#›</a:t>
            </a:fld>
            <a:endParaRPr lang="en-US"/>
          </a:p>
        </p:txBody>
      </p:sp>
    </p:spTree>
    <p:extLst>
      <p:ext uri="{BB962C8B-B14F-4D97-AF65-F5344CB8AC3E}">
        <p14:creationId xmlns:p14="http://schemas.microsoft.com/office/powerpoint/2010/main" val="17546899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2438400"/>
            <a:ext cx="9009063" cy="1052513"/>
            <a:chOff x="0" y="1536"/>
            <a:chExt cx="5675" cy="663"/>
          </a:xfrm>
        </p:grpSpPr>
        <p:grpSp>
          <p:nvGrpSpPr>
            <p:cNvPr id="4099" name="Group 3"/>
            <p:cNvGrpSpPr>
              <a:grpSpLocks/>
            </p:cNvGrpSpPr>
            <p:nvPr/>
          </p:nvGrpSpPr>
          <p:grpSpPr bwMode="auto">
            <a:xfrm>
              <a:off x="183" y="1604"/>
              <a:ext cx="448" cy="299"/>
              <a:chOff x="720" y="336"/>
              <a:chExt cx="624" cy="432"/>
            </a:xfrm>
          </p:grpSpPr>
          <p:sp>
            <p:nvSpPr>
              <p:cNvPr id="4100"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02" name="Group 6"/>
            <p:cNvGrpSpPr>
              <a:grpSpLocks/>
            </p:cNvGrpSpPr>
            <p:nvPr/>
          </p:nvGrpSpPr>
          <p:grpSpPr bwMode="auto">
            <a:xfrm>
              <a:off x="261" y="1870"/>
              <a:ext cx="465" cy="299"/>
              <a:chOff x="912" y="2640"/>
              <a:chExt cx="672" cy="432"/>
            </a:xfrm>
          </p:grpSpPr>
          <p:sp>
            <p:nvSpPr>
              <p:cNvPr id="410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1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411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411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94EAF79-B608-4E4E-96AD-5A04A5A655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305F53-6511-4AEE-AEC9-24883419CDB7}" type="slidenum">
              <a:rPr lang="en-US"/>
              <a:pPr/>
              <a:t>‹#›</a:t>
            </a:fld>
            <a:endParaRPr lang="en-US"/>
          </a:p>
        </p:txBody>
      </p:sp>
    </p:spTree>
    <p:extLst>
      <p:ext uri="{BB962C8B-B14F-4D97-AF65-F5344CB8AC3E}">
        <p14:creationId xmlns:p14="http://schemas.microsoft.com/office/powerpoint/2010/main" val="322307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F635C-504B-4CF4-B615-7B46FCF4DD0A}" type="slidenum">
              <a:rPr lang="en-US"/>
              <a:pPr/>
              <a:t>‹#›</a:t>
            </a:fld>
            <a:endParaRPr lang="en-US"/>
          </a:p>
        </p:txBody>
      </p:sp>
    </p:spTree>
    <p:extLst>
      <p:ext uri="{BB962C8B-B14F-4D97-AF65-F5344CB8AC3E}">
        <p14:creationId xmlns:p14="http://schemas.microsoft.com/office/powerpoint/2010/main" val="194613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FD4711-8A0D-41D8-A3C4-0902A82BEE83}" type="slidenum">
              <a:rPr lang="en-US"/>
              <a:pPr/>
              <a:t>‹#›</a:t>
            </a:fld>
            <a:endParaRPr lang="en-US"/>
          </a:p>
        </p:txBody>
      </p:sp>
    </p:spTree>
    <p:extLst>
      <p:ext uri="{BB962C8B-B14F-4D97-AF65-F5344CB8AC3E}">
        <p14:creationId xmlns:p14="http://schemas.microsoft.com/office/powerpoint/2010/main" val="358912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4C105D-0390-432D-8B7C-834D77A1A08A}" type="slidenum">
              <a:rPr lang="en-US"/>
              <a:pPr/>
              <a:t>‹#›</a:t>
            </a:fld>
            <a:endParaRPr lang="en-US"/>
          </a:p>
        </p:txBody>
      </p:sp>
    </p:spTree>
    <p:extLst>
      <p:ext uri="{BB962C8B-B14F-4D97-AF65-F5344CB8AC3E}">
        <p14:creationId xmlns:p14="http://schemas.microsoft.com/office/powerpoint/2010/main" val="418463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A21C42-D3CD-4491-AE07-00F6DE0E7FF5}" type="slidenum">
              <a:rPr lang="en-US"/>
              <a:pPr/>
              <a:t>‹#›</a:t>
            </a:fld>
            <a:endParaRPr lang="en-US"/>
          </a:p>
        </p:txBody>
      </p:sp>
    </p:spTree>
    <p:extLst>
      <p:ext uri="{BB962C8B-B14F-4D97-AF65-F5344CB8AC3E}">
        <p14:creationId xmlns:p14="http://schemas.microsoft.com/office/powerpoint/2010/main" val="156352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AD5353-D845-4735-A451-F30115C87778}" type="slidenum">
              <a:rPr lang="en-US"/>
              <a:pPr/>
              <a:t>‹#›</a:t>
            </a:fld>
            <a:endParaRPr lang="en-US"/>
          </a:p>
        </p:txBody>
      </p:sp>
    </p:spTree>
    <p:extLst>
      <p:ext uri="{BB962C8B-B14F-4D97-AF65-F5344CB8AC3E}">
        <p14:creationId xmlns:p14="http://schemas.microsoft.com/office/powerpoint/2010/main" val="277129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049193-DC23-49C4-AD58-1EC62692CF30}" type="slidenum">
              <a:rPr lang="en-US"/>
              <a:pPr/>
              <a:t>‹#›</a:t>
            </a:fld>
            <a:endParaRPr lang="en-US"/>
          </a:p>
        </p:txBody>
      </p:sp>
    </p:spTree>
    <p:extLst>
      <p:ext uri="{BB962C8B-B14F-4D97-AF65-F5344CB8AC3E}">
        <p14:creationId xmlns:p14="http://schemas.microsoft.com/office/powerpoint/2010/main" val="225811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301A63-975C-4257-93D4-59C1862605D2}" type="slidenum">
              <a:rPr lang="en-US"/>
              <a:pPr/>
              <a:t>‹#›</a:t>
            </a:fld>
            <a:endParaRPr lang="en-US"/>
          </a:p>
        </p:txBody>
      </p:sp>
    </p:spTree>
    <p:extLst>
      <p:ext uri="{BB962C8B-B14F-4D97-AF65-F5344CB8AC3E}">
        <p14:creationId xmlns:p14="http://schemas.microsoft.com/office/powerpoint/2010/main" val="191693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CBC637-631A-41B1-B822-192B69D4B98E}" type="slidenum">
              <a:rPr lang="en-US"/>
              <a:pPr/>
              <a:t>‹#›</a:t>
            </a:fld>
            <a:endParaRPr lang="en-US"/>
          </a:p>
        </p:txBody>
      </p:sp>
    </p:spTree>
    <p:extLst>
      <p:ext uri="{BB962C8B-B14F-4D97-AF65-F5344CB8AC3E}">
        <p14:creationId xmlns:p14="http://schemas.microsoft.com/office/powerpoint/2010/main" val="199602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FEE052-2E02-4D4D-8ED8-F7A6F4519771}" type="slidenum">
              <a:rPr lang="en-US"/>
              <a:pPr/>
              <a:t>‹#›</a:t>
            </a:fld>
            <a:endParaRPr lang="en-US"/>
          </a:p>
        </p:txBody>
      </p:sp>
    </p:spTree>
    <p:extLst>
      <p:ext uri="{BB962C8B-B14F-4D97-AF65-F5344CB8AC3E}">
        <p14:creationId xmlns:p14="http://schemas.microsoft.com/office/powerpoint/2010/main" val="364572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1"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30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30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29136BE0-FF84-4B02-8134-24A2AE3795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ime.com/time/magazine/article/0,9171,926017,00.html" TargetMode="External"/><Relationship Id="rId2" Type="http://schemas.openxmlformats.org/officeDocument/2006/relationships/hyperlink" Target="http://www.nei.org/" TargetMode="External"/><Relationship Id="rId1" Type="http://schemas.openxmlformats.org/officeDocument/2006/relationships/slideLayout" Target="../slideLayouts/slideLayout2.xml"/><Relationship Id="rId4" Type="http://schemas.openxmlformats.org/officeDocument/2006/relationships/hyperlink" Target="http://beyondoil.nrdc.org/news/gas-from-coal.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rdc.org/nuclear/plants/contents.asp" TargetMode="External"/><Relationship Id="rId2" Type="http://schemas.openxmlformats.org/officeDocument/2006/relationships/hyperlink" Target="http://mothersforpeac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feature=player_embedded&amp;v=RwLchKAJo00" TargetMode="External"/><Relationship Id="rId2" Type="http://schemas.openxmlformats.org/officeDocument/2006/relationships/hyperlink" Target="http://www.pbs.org/wgbh/amex/thre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Vermont Yankee Nuclear Power Corp. v. NRDC, 435 U.S. 519 (1978) </a:t>
            </a:r>
          </a:p>
        </p:txBody>
      </p:sp>
      <p:sp>
        <p:nvSpPr>
          <p:cNvPr id="2051" name="Rectangle 3"/>
          <p:cNvSpPr>
            <a:spLocks noGrp="1" noChangeArrowheads="1"/>
          </p:cNvSpPr>
          <p:nvPr>
            <p:ph type="subTitle" idx="1"/>
          </p:nvPr>
        </p:nvSpPr>
        <p:spPr/>
        <p:txBody>
          <a:bodyPr/>
          <a:lstStyle/>
          <a:p>
            <a:r>
              <a:rPr lang="en-US"/>
              <a:t>Strategic Delay in Derailing Public Policy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D77B24-0D86-43DC-A930-02CCE885A50D}" type="slidenum">
              <a:rPr lang="en-US"/>
              <a:pPr/>
              <a:t>10</a:t>
            </a:fld>
            <a:endParaRPr lang="en-US"/>
          </a:p>
        </p:txBody>
      </p:sp>
      <p:sp>
        <p:nvSpPr>
          <p:cNvPr id="5122" name="Rectangle 2"/>
          <p:cNvSpPr>
            <a:spLocks noGrp="1" noChangeArrowheads="1"/>
          </p:cNvSpPr>
          <p:nvPr>
            <p:ph type="title"/>
          </p:nvPr>
        </p:nvSpPr>
        <p:spPr/>
        <p:txBody>
          <a:bodyPr/>
          <a:lstStyle/>
          <a:p>
            <a:r>
              <a:rPr lang="en-US" dirty="0"/>
              <a:t>Nuclear Power Plant Regulation</a:t>
            </a:r>
          </a:p>
        </p:txBody>
      </p:sp>
      <p:sp>
        <p:nvSpPr>
          <p:cNvPr id="5123" name="Rectangle 3"/>
          <p:cNvSpPr>
            <a:spLocks noGrp="1" noChangeArrowheads="1"/>
          </p:cNvSpPr>
          <p:nvPr>
            <p:ph type="body" idx="1"/>
          </p:nvPr>
        </p:nvSpPr>
        <p:spPr/>
        <p:txBody>
          <a:bodyPr>
            <a:normAutofit lnSpcReduction="10000"/>
          </a:bodyPr>
          <a:lstStyle/>
          <a:p>
            <a:pPr>
              <a:lnSpc>
                <a:spcPct val="90000"/>
              </a:lnSpc>
            </a:pPr>
            <a:r>
              <a:rPr lang="en-US" dirty="0"/>
              <a:t>Originally regulated by the Atomic Energy Commission</a:t>
            </a:r>
          </a:p>
          <a:p>
            <a:pPr lvl="1">
              <a:lnSpc>
                <a:spcPct val="90000"/>
              </a:lnSpc>
            </a:pPr>
            <a:r>
              <a:rPr lang="en-US" dirty="0"/>
              <a:t>Charged with regulation and promotion of nuclear power</a:t>
            </a:r>
          </a:p>
          <a:p>
            <a:pPr lvl="1">
              <a:lnSpc>
                <a:spcPct val="90000"/>
              </a:lnSpc>
            </a:pPr>
            <a:r>
              <a:rPr lang="en-US" dirty="0"/>
              <a:t>Regulation was split off to the Nuclear Regulatory Commission because of conflicts of interest</a:t>
            </a:r>
          </a:p>
          <a:p>
            <a:pPr>
              <a:lnSpc>
                <a:spcPct val="90000"/>
              </a:lnSpc>
            </a:pPr>
            <a:r>
              <a:rPr lang="en-US" dirty="0"/>
              <a:t>Environmental impact analysis was </a:t>
            </a:r>
            <a:r>
              <a:rPr lang="en-US" dirty="0" smtClean="0"/>
              <a:t>added through NEPA, </a:t>
            </a:r>
            <a:r>
              <a:rPr lang="en-US" dirty="0"/>
              <a:t>which complicated the licensing of plants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2E8A2F-1DC7-44A9-B895-B257FF32A310}" type="slidenum">
              <a:rPr lang="en-US"/>
              <a:pPr/>
              <a:t>11</a:t>
            </a:fld>
            <a:endParaRPr lang="en-US"/>
          </a:p>
        </p:txBody>
      </p:sp>
      <p:sp>
        <p:nvSpPr>
          <p:cNvPr id="13314" name="Rectangle 2"/>
          <p:cNvSpPr>
            <a:spLocks noGrp="1" noChangeArrowheads="1"/>
          </p:cNvSpPr>
          <p:nvPr>
            <p:ph type="title"/>
          </p:nvPr>
        </p:nvSpPr>
        <p:spPr/>
        <p:txBody>
          <a:bodyPr/>
          <a:lstStyle/>
          <a:p>
            <a:r>
              <a:rPr lang="en-US" dirty="0"/>
              <a:t>Nuclear Power Plant Licensing</a:t>
            </a:r>
          </a:p>
        </p:txBody>
      </p:sp>
      <p:sp>
        <p:nvSpPr>
          <p:cNvPr id="13315" name="Rectangle 3"/>
          <p:cNvSpPr>
            <a:spLocks noGrp="1" noChangeArrowheads="1"/>
          </p:cNvSpPr>
          <p:nvPr>
            <p:ph type="body" idx="1"/>
          </p:nvPr>
        </p:nvSpPr>
        <p:spPr/>
        <p:txBody>
          <a:bodyPr/>
          <a:lstStyle/>
          <a:p>
            <a:r>
              <a:rPr lang="en-US" dirty="0"/>
              <a:t>What type of agency action is nuclear plant licensing?</a:t>
            </a:r>
          </a:p>
          <a:p>
            <a:pPr lvl="1"/>
            <a:r>
              <a:rPr lang="en-US" dirty="0"/>
              <a:t>What are the two different licenses a plant needs?</a:t>
            </a:r>
          </a:p>
          <a:p>
            <a:pPr lvl="1"/>
            <a:r>
              <a:rPr lang="en-US" dirty="0"/>
              <a:t>Is there a public hearing?</a:t>
            </a:r>
          </a:p>
          <a:p>
            <a:r>
              <a:rPr lang="en-US" dirty="0"/>
              <a:t>How does the public hearing process potentially slow down and complicated licensing?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E22263-D236-4422-9E2E-4D079B09103A}" type="slidenum">
              <a:rPr lang="en-US"/>
              <a:pPr/>
              <a:t>12</a:t>
            </a:fld>
            <a:endParaRPr lang="en-US"/>
          </a:p>
        </p:txBody>
      </p:sp>
      <p:sp>
        <p:nvSpPr>
          <p:cNvPr id="18434" name="Rectangle 2"/>
          <p:cNvSpPr>
            <a:spLocks noGrp="1" noChangeArrowheads="1"/>
          </p:cNvSpPr>
          <p:nvPr>
            <p:ph type="title"/>
          </p:nvPr>
        </p:nvSpPr>
        <p:spPr/>
        <p:txBody>
          <a:bodyPr/>
          <a:lstStyle/>
          <a:p>
            <a:r>
              <a:rPr lang="en-US" dirty="0" smtClean="0"/>
              <a:t>The Problem of Nuclear </a:t>
            </a:r>
            <a:r>
              <a:rPr lang="en-US" dirty="0"/>
              <a:t>Waste</a:t>
            </a:r>
          </a:p>
        </p:txBody>
      </p:sp>
      <p:sp>
        <p:nvSpPr>
          <p:cNvPr id="18435" name="Rectangle 3"/>
          <p:cNvSpPr>
            <a:spLocks noGrp="1" noChangeArrowheads="1"/>
          </p:cNvSpPr>
          <p:nvPr>
            <p:ph type="body" idx="1"/>
          </p:nvPr>
        </p:nvSpPr>
        <p:spPr/>
        <p:txBody>
          <a:bodyPr/>
          <a:lstStyle/>
          <a:p>
            <a:pPr>
              <a:lnSpc>
                <a:spcPct val="90000"/>
              </a:lnSpc>
            </a:pPr>
            <a:r>
              <a:rPr lang="en-US" dirty="0" smtClean="0"/>
              <a:t>Why not just take nuclear waste to the land fill or burn it up?</a:t>
            </a:r>
          </a:p>
          <a:p>
            <a:pPr lvl="1">
              <a:lnSpc>
                <a:spcPct val="90000"/>
              </a:lnSpc>
            </a:pPr>
            <a:r>
              <a:rPr lang="en-US" dirty="0" smtClean="0"/>
              <a:t>Where do we dispose of nuclear power plant waste in the US?</a:t>
            </a:r>
          </a:p>
          <a:p>
            <a:pPr lvl="1">
              <a:lnSpc>
                <a:spcPct val="90000"/>
              </a:lnSpc>
            </a:pPr>
            <a:r>
              <a:rPr lang="en-US" dirty="0" smtClean="0"/>
              <a:t>What has stopped the development of a central depository at Yucca Mountain?</a:t>
            </a:r>
          </a:p>
          <a:p>
            <a:pPr lvl="1">
              <a:lnSpc>
                <a:spcPct val="90000"/>
              </a:lnSpc>
            </a:pPr>
            <a:r>
              <a:rPr lang="en-US" dirty="0" smtClean="0"/>
              <a:t>Where is the waste kept now?</a:t>
            </a:r>
          </a:p>
          <a:p>
            <a:pPr>
              <a:lnSpc>
                <a:spcPct val="90000"/>
              </a:lnSpc>
            </a:pPr>
            <a:r>
              <a:rPr lang="en-US" dirty="0" smtClean="0"/>
              <a:t>Is preventing the disposal of waste a </a:t>
            </a:r>
            <a:r>
              <a:rPr lang="en-US" dirty="0"/>
              <a:t>smart strategy for stopping nuclear power?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6C9CF6D-0522-42B1-B2E9-32CFA92742DB}" type="slidenum">
              <a:rPr lang="en-US"/>
              <a:pPr/>
              <a:t>13</a:t>
            </a:fld>
            <a:endParaRPr lang="en-US"/>
          </a:p>
        </p:txBody>
      </p:sp>
      <p:sp>
        <p:nvSpPr>
          <p:cNvPr id="58370" name="Rectangle 2"/>
          <p:cNvSpPr>
            <a:spLocks noGrp="1" noChangeArrowheads="1"/>
          </p:cNvSpPr>
          <p:nvPr>
            <p:ph type="title"/>
          </p:nvPr>
        </p:nvSpPr>
        <p:spPr/>
        <p:txBody>
          <a:bodyPr/>
          <a:lstStyle/>
          <a:p>
            <a:pPr>
              <a:lnSpc>
                <a:spcPct val="90000"/>
              </a:lnSpc>
            </a:pPr>
            <a:r>
              <a:rPr lang="en-US" dirty="0"/>
              <a:t>AEC and Disposal of Waste</a:t>
            </a:r>
          </a:p>
        </p:txBody>
      </p:sp>
      <p:sp>
        <p:nvSpPr>
          <p:cNvPr id="58371" name="Rectangle 3"/>
          <p:cNvSpPr>
            <a:spLocks noGrp="1" noChangeArrowheads="1"/>
          </p:cNvSpPr>
          <p:nvPr>
            <p:ph type="body" idx="1"/>
          </p:nvPr>
        </p:nvSpPr>
        <p:spPr/>
        <p:txBody>
          <a:bodyPr/>
          <a:lstStyle/>
          <a:p>
            <a:pPr>
              <a:lnSpc>
                <a:spcPct val="90000"/>
              </a:lnSpc>
            </a:pPr>
            <a:r>
              <a:rPr lang="en-US" dirty="0"/>
              <a:t>Why is waste disposal a big problem for licensing hearings?</a:t>
            </a:r>
          </a:p>
          <a:p>
            <a:pPr>
              <a:lnSpc>
                <a:spcPct val="90000"/>
              </a:lnSpc>
            </a:pPr>
            <a:r>
              <a:rPr lang="en-US" dirty="0"/>
              <a:t>How does the AEC want to change this by rulemaking</a:t>
            </a:r>
            <a:r>
              <a:rPr lang="en-US" dirty="0" smtClean="0"/>
              <a:t>?</a:t>
            </a:r>
          </a:p>
          <a:p>
            <a:pPr lvl="1">
              <a:lnSpc>
                <a:spcPct val="90000"/>
              </a:lnSpc>
            </a:pPr>
            <a:r>
              <a:rPr lang="en-US" dirty="0" smtClean="0"/>
              <a:t>Classic</a:t>
            </a:r>
            <a:r>
              <a:rPr lang="en-US" baseline="0" dirty="0" smtClean="0"/>
              <a:t> narrowing of adjudication issues by rulemaking</a:t>
            </a:r>
            <a:endParaRPr lang="en-US" dirty="0"/>
          </a:p>
          <a:p>
            <a:pPr>
              <a:lnSpc>
                <a:spcPct val="90000"/>
              </a:lnSpc>
            </a:pPr>
            <a:r>
              <a:rPr lang="en-US" dirty="0"/>
              <a:t>What sort of process is the AEC using for rulemaking</a:t>
            </a:r>
            <a:r>
              <a:rPr lang="en-US" dirty="0" smtClean="0"/>
              <a:t>?</a:t>
            </a:r>
          </a:p>
          <a:p>
            <a:pPr lvl="1">
              <a:lnSpc>
                <a:spcPct val="90000"/>
              </a:lnSpc>
            </a:pPr>
            <a:r>
              <a:rPr lang="en-US" dirty="0" smtClean="0"/>
              <a:t>Does this go beyond the APA requirements?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6548B2-F6AA-4680-9FBB-3581F789B07A}" type="slidenum">
              <a:rPr lang="en-US"/>
              <a:pPr/>
              <a:t>14</a:t>
            </a:fld>
            <a:endParaRPr lang="en-US"/>
          </a:p>
        </p:txBody>
      </p:sp>
      <p:sp>
        <p:nvSpPr>
          <p:cNvPr id="16386" name="Rectangle 2"/>
          <p:cNvSpPr>
            <a:spLocks noGrp="1" noChangeArrowheads="1"/>
          </p:cNvSpPr>
          <p:nvPr>
            <p:ph type="title"/>
          </p:nvPr>
        </p:nvSpPr>
        <p:spPr/>
        <p:txBody>
          <a:bodyPr/>
          <a:lstStyle/>
          <a:p>
            <a:r>
              <a:rPr lang="en-US" dirty="0"/>
              <a:t>The Administrative Law Back-Story</a:t>
            </a:r>
          </a:p>
        </p:txBody>
      </p:sp>
      <p:sp>
        <p:nvSpPr>
          <p:cNvPr id="16387" name="Rectangle 3"/>
          <p:cNvSpPr>
            <a:spLocks noGrp="1" noChangeArrowheads="1"/>
          </p:cNvSpPr>
          <p:nvPr>
            <p:ph type="body" idx="1"/>
          </p:nvPr>
        </p:nvSpPr>
        <p:spPr/>
        <p:txBody>
          <a:bodyPr/>
          <a:lstStyle/>
          <a:p>
            <a:r>
              <a:rPr lang="en-US" dirty="0"/>
              <a:t>How was the federal circuit's 1960s-70s jurisprudence on agency rulemaking related to the Warren Court's views of government?</a:t>
            </a:r>
          </a:p>
          <a:p>
            <a:r>
              <a:rPr lang="en-US" dirty="0"/>
              <a:t>Why was the court suspicious of agency </a:t>
            </a:r>
            <a:r>
              <a:rPr lang="en-US" dirty="0" smtClean="0"/>
              <a:t>rulemaking in this case?</a:t>
            </a:r>
            <a:endParaRPr lang="en-US" dirty="0"/>
          </a:p>
          <a:p>
            <a:r>
              <a:rPr lang="en-US" dirty="0"/>
              <a:t>What did it want to require to provide greater public protections?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8127F3-6D76-45FD-91AA-125399F9420D}" type="slidenum">
              <a:rPr lang="en-US"/>
              <a:pPr/>
              <a:t>15</a:t>
            </a:fld>
            <a:endParaRPr lang="en-US"/>
          </a:p>
        </p:txBody>
      </p:sp>
      <p:sp>
        <p:nvSpPr>
          <p:cNvPr id="60418" name="Rectangle 2"/>
          <p:cNvSpPr>
            <a:spLocks noGrp="1" noChangeArrowheads="1"/>
          </p:cNvSpPr>
          <p:nvPr>
            <p:ph type="title"/>
          </p:nvPr>
        </p:nvSpPr>
        <p:spPr/>
        <p:txBody>
          <a:bodyPr/>
          <a:lstStyle/>
          <a:p>
            <a:pPr>
              <a:lnSpc>
                <a:spcPct val="90000"/>
              </a:lnSpc>
            </a:pPr>
            <a:r>
              <a:rPr lang="en-US" dirty="0"/>
              <a:t>DC Circuit</a:t>
            </a:r>
          </a:p>
        </p:txBody>
      </p:sp>
      <p:sp>
        <p:nvSpPr>
          <p:cNvPr id="60419" name="Rectangle 3"/>
          <p:cNvSpPr>
            <a:spLocks noGrp="1" noChangeArrowheads="1"/>
          </p:cNvSpPr>
          <p:nvPr>
            <p:ph type="body" idx="1"/>
          </p:nvPr>
        </p:nvSpPr>
        <p:spPr/>
        <p:txBody>
          <a:bodyPr/>
          <a:lstStyle/>
          <a:p>
            <a:pPr>
              <a:lnSpc>
                <a:spcPct val="90000"/>
              </a:lnSpc>
            </a:pPr>
            <a:r>
              <a:rPr lang="en-US" dirty="0"/>
              <a:t>What does the DC circuit want the AEC to do to improve the due process in their rulemaking?</a:t>
            </a:r>
          </a:p>
          <a:p>
            <a:pPr>
              <a:lnSpc>
                <a:spcPct val="90000"/>
              </a:lnSpc>
            </a:pPr>
            <a:r>
              <a:rPr lang="en-US" dirty="0"/>
              <a:t>Is this required by the APA?</a:t>
            </a:r>
          </a:p>
          <a:p>
            <a:pPr>
              <a:lnSpc>
                <a:spcPct val="90000"/>
              </a:lnSpc>
            </a:pPr>
            <a:r>
              <a:rPr lang="en-US" dirty="0"/>
              <a:t>What is the lower court's theory about the APA requirements?</a:t>
            </a:r>
          </a:p>
          <a:p>
            <a:pPr lvl="1">
              <a:lnSpc>
                <a:spcPct val="90000"/>
              </a:lnSpc>
            </a:pPr>
            <a:r>
              <a:rPr lang="en-US" dirty="0"/>
              <a:t>Floor or ceiling?</a:t>
            </a:r>
          </a:p>
          <a:p>
            <a:pPr>
              <a:lnSpc>
                <a:spcPct val="90000"/>
              </a:lnSpc>
            </a:pPr>
            <a:r>
              <a:rPr lang="en-US" dirty="0"/>
              <a:t>Who does the court think should decide on the appropriate procedures?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3D2E0A-EA03-48C5-9F3D-110941521F3E}" type="slidenum">
              <a:rPr lang="en-US"/>
              <a:pPr/>
              <a:t>16</a:t>
            </a:fld>
            <a:endParaRPr lang="en-US"/>
          </a:p>
        </p:txBody>
      </p:sp>
      <p:sp>
        <p:nvSpPr>
          <p:cNvPr id="62466" name="Rectangle 2"/>
          <p:cNvSpPr>
            <a:spLocks noGrp="1" noChangeArrowheads="1"/>
          </p:cNvSpPr>
          <p:nvPr>
            <p:ph type="title"/>
          </p:nvPr>
        </p:nvSpPr>
        <p:spPr/>
        <p:txBody>
          <a:bodyPr/>
          <a:lstStyle/>
          <a:p>
            <a:pPr>
              <a:lnSpc>
                <a:spcPct val="90000"/>
              </a:lnSpc>
            </a:pPr>
            <a:r>
              <a:rPr lang="en-US" dirty="0"/>
              <a:t>The Substantive Issue</a:t>
            </a:r>
          </a:p>
        </p:txBody>
      </p:sp>
      <p:sp>
        <p:nvSpPr>
          <p:cNvPr id="62467" name="Rectangle 3"/>
          <p:cNvSpPr>
            <a:spLocks noGrp="1" noChangeArrowheads="1"/>
          </p:cNvSpPr>
          <p:nvPr>
            <p:ph type="body" idx="1"/>
          </p:nvPr>
        </p:nvSpPr>
        <p:spPr/>
        <p:txBody>
          <a:bodyPr/>
          <a:lstStyle/>
          <a:p>
            <a:pPr>
              <a:lnSpc>
                <a:spcPct val="90000"/>
              </a:lnSpc>
            </a:pPr>
            <a:r>
              <a:rPr lang="en-US" dirty="0"/>
              <a:t>What is the DC court's real problem with the rulemaking on waste management?</a:t>
            </a:r>
          </a:p>
          <a:p>
            <a:pPr lvl="1">
              <a:lnSpc>
                <a:spcPct val="90000"/>
              </a:lnSpc>
            </a:pPr>
            <a:r>
              <a:rPr lang="en-US" dirty="0"/>
              <a:t>What is the AEC's plan?</a:t>
            </a:r>
          </a:p>
          <a:p>
            <a:pPr lvl="1">
              <a:lnSpc>
                <a:spcPct val="90000"/>
              </a:lnSpc>
            </a:pPr>
            <a:r>
              <a:rPr lang="en-US" dirty="0"/>
              <a:t>What sort of technology does it depend on?</a:t>
            </a:r>
          </a:p>
          <a:p>
            <a:pPr>
              <a:lnSpc>
                <a:spcPct val="90000"/>
              </a:lnSpc>
            </a:pPr>
            <a:r>
              <a:rPr lang="en-US" dirty="0"/>
              <a:t>We are 30+ years latter - who was right about the technology?</a:t>
            </a:r>
          </a:p>
          <a:p>
            <a:pPr lvl="1">
              <a:lnSpc>
                <a:spcPct val="90000"/>
              </a:lnSpc>
            </a:pPr>
            <a:r>
              <a:rPr lang="en-US" dirty="0"/>
              <a:t>Is this the court's </a:t>
            </a:r>
            <a:r>
              <a:rPr lang="en-US" dirty="0" smtClean="0"/>
              <a:t>call?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Conservation</a:t>
            </a:r>
            <a:endParaRPr lang="en-US" dirty="0"/>
          </a:p>
        </p:txBody>
      </p:sp>
      <p:sp>
        <p:nvSpPr>
          <p:cNvPr id="3" name="Content Placeholder 2"/>
          <p:cNvSpPr>
            <a:spLocks noGrp="1"/>
          </p:cNvSpPr>
          <p:nvPr>
            <p:ph idx="1"/>
          </p:nvPr>
        </p:nvSpPr>
        <p:spPr/>
        <p:txBody>
          <a:bodyPr>
            <a:normAutofit/>
          </a:bodyPr>
          <a:lstStyle/>
          <a:p>
            <a:r>
              <a:rPr lang="en-US" dirty="0" smtClean="0"/>
              <a:t>What is the energy conservation issue?</a:t>
            </a:r>
          </a:p>
          <a:p>
            <a:pPr lvl="1"/>
            <a:r>
              <a:rPr lang="en-US" dirty="0" smtClean="0"/>
              <a:t>What law does this come from?</a:t>
            </a:r>
          </a:p>
          <a:p>
            <a:r>
              <a:rPr lang="en-US" dirty="0" smtClean="0"/>
              <a:t>How</a:t>
            </a:r>
            <a:r>
              <a:rPr lang="en-US" baseline="0" dirty="0" smtClean="0"/>
              <a:t> could this affect the permitting of new reactors?</a:t>
            </a:r>
          </a:p>
          <a:p>
            <a:r>
              <a:rPr lang="en-US" dirty="0" smtClean="0"/>
              <a:t>The lower court found that the agency did not properly evaluate the alternative of energy conservation.</a:t>
            </a:r>
          </a:p>
        </p:txBody>
      </p:sp>
      <p:sp>
        <p:nvSpPr>
          <p:cNvPr id="4" name="Slide Number Placeholder 3"/>
          <p:cNvSpPr>
            <a:spLocks noGrp="1"/>
          </p:cNvSpPr>
          <p:nvPr>
            <p:ph type="sldNum" sz="quarter" idx="12"/>
          </p:nvPr>
        </p:nvSpPr>
        <p:spPr/>
        <p:txBody>
          <a:bodyPr/>
          <a:lstStyle/>
          <a:p>
            <a:fld id="{A9FD4711-8A0D-41D8-A3C4-0902A82BEE83}" type="slidenum">
              <a:rPr lang="en-US" smtClean="0"/>
              <a:pPr/>
              <a:t>17</a:t>
            </a:fld>
            <a:endParaRPr lang="en-US"/>
          </a:p>
        </p:txBody>
      </p:sp>
    </p:spTree>
    <p:extLst>
      <p:ext uri="{BB962C8B-B14F-4D97-AF65-F5344CB8AC3E}">
        <p14:creationId xmlns:p14="http://schemas.microsoft.com/office/powerpoint/2010/main" val="2234588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9A8A2-995D-4DD4-AA97-DB28208496AE}" type="slidenum">
              <a:rPr lang="en-US"/>
              <a:pPr/>
              <a:t>18</a:t>
            </a:fld>
            <a:endParaRPr lang="en-US"/>
          </a:p>
        </p:txBody>
      </p:sp>
      <p:sp>
        <p:nvSpPr>
          <p:cNvPr id="64514" name="Rectangle 2"/>
          <p:cNvSpPr>
            <a:spLocks noGrp="1" noChangeArrowheads="1"/>
          </p:cNvSpPr>
          <p:nvPr>
            <p:ph type="title"/>
          </p:nvPr>
        </p:nvSpPr>
        <p:spPr/>
        <p:txBody>
          <a:bodyPr/>
          <a:lstStyle/>
          <a:p>
            <a:pPr>
              <a:lnSpc>
                <a:spcPct val="90000"/>
              </a:lnSpc>
            </a:pPr>
            <a:r>
              <a:rPr lang="en-US" dirty="0"/>
              <a:t>The United States Supreme Court </a:t>
            </a:r>
          </a:p>
        </p:txBody>
      </p:sp>
      <p:sp>
        <p:nvSpPr>
          <p:cNvPr id="64515" name="Rectangle 3"/>
          <p:cNvSpPr>
            <a:spLocks noGrp="1" noChangeArrowheads="1"/>
          </p:cNvSpPr>
          <p:nvPr>
            <p:ph type="body" idx="1"/>
          </p:nvPr>
        </p:nvSpPr>
        <p:spPr/>
        <p:txBody>
          <a:bodyPr/>
          <a:lstStyle/>
          <a:p>
            <a:pPr>
              <a:lnSpc>
                <a:spcPct val="80000"/>
              </a:lnSpc>
            </a:pPr>
            <a:r>
              <a:rPr lang="en-US" sz="2800" dirty="0"/>
              <a:t>What does the United States Supreme Court think about the role of the APA in setting process?</a:t>
            </a:r>
          </a:p>
          <a:p>
            <a:pPr lvl="1">
              <a:lnSpc>
                <a:spcPct val="80000"/>
              </a:lnSpc>
            </a:pPr>
            <a:r>
              <a:rPr lang="en-US" sz="2800" dirty="0"/>
              <a:t>Who gets to make the call - agency or courts?</a:t>
            </a:r>
          </a:p>
          <a:p>
            <a:pPr>
              <a:lnSpc>
                <a:spcPct val="80000"/>
              </a:lnSpc>
            </a:pPr>
            <a:r>
              <a:rPr lang="en-US" sz="2800" dirty="0"/>
              <a:t>In the court's view, what is the real issue?</a:t>
            </a:r>
          </a:p>
          <a:p>
            <a:pPr lvl="1">
              <a:lnSpc>
                <a:spcPct val="80000"/>
              </a:lnSpc>
            </a:pPr>
            <a:r>
              <a:rPr lang="en-US" sz="2800" dirty="0"/>
              <a:t>"The fundamental policy questions appropriately resolved in Congress and in the state legislatures are not subject to reexamination in the federal courts under the guise of judicial review of agency action. Time may prove wrong the decision to develop nuclear energy, but it is Congress or the States within their appropriate agencies which must eventually make that judgment.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1E8277-D459-49E4-BB3F-11F6613CF664}" type="slidenum">
              <a:rPr lang="en-US"/>
              <a:pPr/>
              <a:t>2</a:t>
            </a:fld>
            <a:endParaRPr lang="en-US"/>
          </a:p>
        </p:txBody>
      </p:sp>
      <p:sp>
        <p:nvSpPr>
          <p:cNvPr id="9218" name="Rectangle 2"/>
          <p:cNvSpPr>
            <a:spLocks noGrp="1" noChangeArrowheads="1"/>
          </p:cNvSpPr>
          <p:nvPr>
            <p:ph type="title"/>
          </p:nvPr>
        </p:nvSpPr>
        <p:spPr/>
        <p:txBody>
          <a:bodyPr/>
          <a:lstStyle/>
          <a:p>
            <a:r>
              <a:rPr lang="en-US" dirty="0"/>
              <a:t>What are the advantages of nuclear power?</a:t>
            </a:r>
          </a:p>
        </p:txBody>
      </p:sp>
      <p:sp>
        <p:nvSpPr>
          <p:cNvPr id="9219" name="Rectangle 3"/>
          <p:cNvSpPr>
            <a:spLocks noGrp="1" noChangeArrowheads="1"/>
          </p:cNvSpPr>
          <p:nvPr>
            <p:ph type="body" idx="1"/>
          </p:nvPr>
        </p:nvSpPr>
        <p:spPr/>
        <p:txBody>
          <a:bodyPr>
            <a:normAutofit fontScale="92500" lnSpcReduction="10000"/>
          </a:bodyPr>
          <a:lstStyle/>
          <a:p>
            <a:r>
              <a:rPr lang="en-US" sz="2800" dirty="0">
                <a:hlinkClick r:id="rId2"/>
              </a:rPr>
              <a:t>Nuclear Energy Institute</a:t>
            </a:r>
            <a:endParaRPr lang="en-US" sz="2800" dirty="0"/>
          </a:p>
          <a:p>
            <a:r>
              <a:rPr lang="en-US" sz="2800" dirty="0"/>
              <a:t>Economic Cost</a:t>
            </a:r>
          </a:p>
          <a:p>
            <a:pPr lvl="1"/>
            <a:r>
              <a:rPr lang="en-US" sz="2800" dirty="0"/>
              <a:t>What was the promise of nuclear power</a:t>
            </a:r>
            <a:r>
              <a:rPr lang="en-US" sz="2800" dirty="0" smtClean="0"/>
              <a:t>?</a:t>
            </a:r>
          </a:p>
          <a:p>
            <a:pPr lvl="1"/>
            <a:r>
              <a:rPr lang="en-US" sz="2800" dirty="0" smtClean="0">
                <a:hlinkClick r:id="rId3"/>
              </a:rPr>
              <a:t>How did that work out?</a:t>
            </a:r>
            <a:endParaRPr lang="en-US" sz="2800" dirty="0"/>
          </a:p>
          <a:p>
            <a:r>
              <a:rPr lang="en-US" sz="2800" dirty="0"/>
              <a:t>Environmental </a:t>
            </a:r>
            <a:r>
              <a:rPr lang="en-US" sz="2800" dirty="0" smtClean="0"/>
              <a:t>costs of alternatives</a:t>
            </a:r>
            <a:endParaRPr lang="en-US" sz="2800" dirty="0"/>
          </a:p>
          <a:p>
            <a:pPr lvl="1"/>
            <a:r>
              <a:rPr lang="en-US" sz="2800" dirty="0" smtClean="0"/>
              <a:t>Did we care about global warming in 1975?</a:t>
            </a:r>
            <a:endParaRPr lang="en-US" sz="2800" dirty="0" smtClean="0">
              <a:hlinkClick r:id="rId4"/>
            </a:endParaRPr>
          </a:p>
          <a:p>
            <a:pPr lvl="1"/>
            <a:r>
              <a:rPr lang="en-US" sz="2800" dirty="0" smtClean="0">
                <a:hlinkClick r:id="rId4"/>
              </a:rPr>
              <a:t>Coal</a:t>
            </a:r>
            <a:endParaRPr lang="en-US" sz="2800" dirty="0"/>
          </a:p>
          <a:p>
            <a:pPr lvl="1"/>
            <a:r>
              <a:rPr lang="en-US" sz="2800" dirty="0"/>
              <a:t>Wind farms</a:t>
            </a:r>
          </a:p>
          <a:p>
            <a:r>
              <a:rPr lang="en-US" sz="2800" dirty="0"/>
              <a:t>Strategic issues</a:t>
            </a:r>
          </a:p>
          <a:p>
            <a:pPr lvl="1"/>
            <a:r>
              <a:rPr lang="en-US" sz="2800" dirty="0"/>
              <a:t>Why has France pushed for 100% nuclear power?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1400DB7-92F0-4D9B-A512-4525BBB26329}" type="slidenum">
              <a:rPr lang="en-US"/>
              <a:pPr/>
              <a:t>3</a:t>
            </a:fld>
            <a:endParaRPr lang="en-US"/>
          </a:p>
        </p:txBody>
      </p:sp>
      <p:sp>
        <p:nvSpPr>
          <p:cNvPr id="21506" name="Rectangle 2"/>
          <p:cNvSpPr>
            <a:spLocks noGrp="1" noChangeArrowheads="1"/>
          </p:cNvSpPr>
          <p:nvPr>
            <p:ph type="title"/>
          </p:nvPr>
        </p:nvSpPr>
        <p:spPr/>
        <p:txBody>
          <a:bodyPr/>
          <a:lstStyle/>
          <a:p>
            <a:r>
              <a:rPr lang="en-US" dirty="0"/>
              <a:t>Why are Nuclear Power Plants Controversial?</a:t>
            </a:r>
          </a:p>
        </p:txBody>
      </p:sp>
      <p:sp>
        <p:nvSpPr>
          <p:cNvPr id="21507" name="Rectangle 3"/>
          <p:cNvSpPr>
            <a:spLocks noGrp="1" noChangeArrowheads="1"/>
          </p:cNvSpPr>
          <p:nvPr>
            <p:ph type="body" idx="1"/>
          </p:nvPr>
        </p:nvSpPr>
        <p:spPr/>
        <p:txBody>
          <a:bodyPr/>
          <a:lstStyle/>
          <a:p>
            <a:r>
              <a:rPr lang="en-US" dirty="0"/>
              <a:t>What do they use as fuel?</a:t>
            </a:r>
          </a:p>
          <a:p>
            <a:pPr lvl="1"/>
            <a:r>
              <a:rPr lang="en-US" dirty="0"/>
              <a:t>What are the by-products?</a:t>
            </a:r>
          </a:p>
          <a:p>
            <a:pPr lvl="1"/>
            <a:r>
              <a:rPr lang="en-US" dirty="0"/>
              <a:t>How long do they last?</a:t>
            </a:r>
          </a:p>
          <a:p>
            <a:pPr lvl="1"/>
            <a:r>
              <a:rPr lang="en-US" dirty="0"/>
              <a:t>What is the terrorist issue?</a:t>
            </a:r>
          </a:p>
          <a:p>
            <a:r>
              <a:rPr lang="en-US" dirty="0"/>
              <a:t>What if it gets into the environment?</a:t>
            </a:r>
          </a:p>
          <a:p>
            <a:pPr lvl="1"/>
            <a:r>
              <a:rPr lang="en-US" dirty="0"/>
              <a:t>Think about how panicked we were over the anthrax spores in the Senate Office Building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4FDC2E-1FB9-4D01-97E1-482E454EE90E}" type="slidenum">
              <a:rPr lang="en-US"/>
              <a:pPr/>
              <a:t>4</a:t>
            </a:fld>
            <a:endParaRPr lang="en-US"/>
          </a:p>
        </p:txBody>
      </p:sp>
      <p:sp>
        <p:nvSpPr>
          <p:cNvPr id="14338" name="Rectangle 2"/>
          <p:cNvSpPr>
            <a:spLocks noGrp="1" noChangeArrowheads="1"/>
          </p:cNvSpPr>
          <p:nvPr>
            <p:ph type="title"/>
          </p:nvPr>
        </p:nvSpPr>
        <p:spPr/>
        <p:txBody>
          <a:bodyPr/>
          <a:lstStyle/>
          <a:p>
            <a:r>
              <a:rPr lang="en-US" dirty="0"/>
              <a:t>The Opposition to Nuclear Power</a:t>
            </a:r>
          </a:p>
        </p:txBody>
      </p:sp>
      <p:sp>
        <p:nvSpPr>
          <p:cNvPr id="14339" name="Rectangle 3"/>
          <p:cNvSpPr>
            <a:spLocks noGrp="1" noChangeArrowheads="1"/>
          </p:cNvSpPr>
          <p:nvPr>
            <p:ph type="body" idx="1"/>
          </p:nvPr>
        </p:nvSpPr>
        <p:spPr/>
        <p:txBody>
          <a:bodyPr/>
          <a:lstStyle/>
          <a:p>
            <a:r>
              <a:rPr lang="en-US" dirty="0"/>
              <a:t>Site specific opposition</a:t>
            </a:r>
          </a:p>
          <a:p>
            <a:pPr lvl="1"/>
            <a:r>
              <a:rPr lang="en-US" dirty="0">
                <a:hlinkClick r:id="rId2"/>
              </a:rPr>
              <a:t>Mothers for Peace</a:t>
            </a:r>
            <a:endParaRPr lang="en-US" dirty="0"/>
          </a:p>
          <a:p>
            <a:r>
              <a:rPr lang="en-US" dirty="0"/>
              <a:t>General Opposition</a:t>
            </a:r>
          </a:p>
          <a:p>
            <a:pPr lvl="1"/>
            <a:r>
              <a:rPr lang="en-US" dirty="0">
                <a:hlinkClick r:id="rId3"/>
              </a:rPr>
              <a:t>NRDC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09F55B6-6920-461B-87C9-9254AD34391B}" type="slidenum">
              <a:rPr lang="en-US"/>
              <a:pPr/>
              <a:t>5</a:t>
            </a:fld>
            <a:endParaRPr lang="en-US"/>
          </a:p>
        </p:txBody>
      </p:sp>
      <p:sp>
        <p:nvSpPr>
          <p:cNvPr id="66562" name="Rectangle 2"/>
          <p:cNvSpPr>
            <a:spLocks noGrp="1" noChangeArrowheads="1"/>
          </p:cNvSpPr>
          <p:nvPr>
            <p:ph type="title" idx="4294967295"/>
          </p:nvPr>
        </p:nvSpPr>
        <p:spPr>
          <a:xfrm>
            <a:off x="1350963" y="214313"/>
            <a:ext cx="7793037" cy="1462087"/>
          </a:xfrm>
        </p:spPr>
        <p:txBody>
          <a:bodyPr/>
          <a:lstStyle/>
          <a:p>
            <a:r>
              <a:rPr lang="en-US" dirty="0" smtClean="0"/>
              <a:t>Reactor</a:t>
            </a:r>
            <a:r>
              <a:rPr lang="en-US" baseline="0" dirty="0" smtClean="0"/>
              <a:t> Design</a:t>
            </a:r>
            <a:endParaRPr lang="en-US" dirty="0"/>
          </a:p>
        </p:txBody>
      </p:sp>
      <p:pic>
        <p:nvPicPr>
          <p:cNvPr id="66564" name="Picture 4" descr="pwrschemat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7620000" cy="340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AE6430-3EB2-4558-BD8F-386D4DCEDBFC}" type="slidenum">
              <a:rPr lang="en-US"/>
              <a:pPr/>
              <a:t>6</a:t>
            </a:fld>
            <a:endParaRPr lang="en-US"/>
          </a:p>
        </p:txBody>
      </p:sp>
      <p:sp>
        <p:nvSpPr>
          <p:cNvPr id="56322" name="Rectangle 2"/>
          <p:cNvSpPr>
            <a:spLocks noGrp="1" noChangeArrowheads="1"/>
          </p:cNvSpPr>
          <p:nvPr>
            <p:ph type="title"/>
          </p:nvPr>
        </p:nvSpPr>
        <p:spPr/>
        <p:txBody>
          <a:bodyPr/>
          <a:lstStyle/>
          <a:p>
            <a:r>
              <a:rPr lang="en-US" dirty="0"/>
              <a:t>Reactor Safety</a:t>
            </a:r>
          </a:p>
        </p:txBody>
      </p:sp>
      <p:sp>
        <p:nvSpPr>
          <p:cNvPr id="56323" name="Rectangle 3"/>
          <p:cNvSpPr>
            <a:spLocks noGrp="1" noChangeArrowheads="1"/>
          </p:cNvSpPr>
          <p:nvPr>
            <p:ph type="body" idx="1"/>
          </p:nvPr>
        </p:nvSpPr>
        <p:spPr/>
        <p:txBody>
          <a:bodyPr/>
          <a:lstStyle/>
          <a:p>
            <a:r>
              <a:rPr lang="en-US" dirty="0"/>
              <a:t>What are the design issues?</a:t>
            </a:r>
          </a:p>
          <a:p>
            <a:pPr lvl="1"/>
            <a:r>
              <a:rPr lang="en-US" dirty="0"/>
              <a:t>Reactors are steam engines</a:t>
            </a:r>
          </a:p>
          <a:p>
            <a:pPr lvl="1"/>
            <a:r>
              <a:rPr lang="en-US" dirty="0"/>
              <a:t>Do they fail safe or do they melt down?</a:t>
            </a:r>
          </a:p>
          <a:p>
            <a:r>
              <a:rPr lang="en-US" dirty="0"/>
              <a:t>How do you protect the environment?</a:t>
            </a:r>
          </a:p>
          <a:p>
            <a:pPr lvl="1"/>
            <a:r>
              <a:rPr lang="en-US" dirty="0"/>
              <a:t>Containment</a:t>
            </a:r>
          </a:p>
          <a:p>
            <a:pPr lvl="1"/>
            <a:r>
              <a:rPr lang="en-US" dirty="0"/>
              <a:t>Self-moderating - heavy </a:t>
            </a:r>
            <a:r>
              <a:rPr lang="en-US" dirty="0" smtClean="0"/>
              <a:t>water</a:t>
            </a:r>
          </a:p>
          <a:p>
            <a:pPr lvl="1"/>
            <a:r>
              <a:rPr lang="en-US" dirty="0" smtClean="0"/>
              <a:t>Pellet bed reactors</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792288" y="4572000"/>
            <a:ext cx="5486400" cy="566738"/>
          </a:xfrm>
        </p:spPr>
        <p:txBody>
          <a:bodyPr/>
          <a:lstStyle/>
          <a:p>
            <a:pPr algn="ctr"/>
            <a:r>
              <a:rPr lang="en-US" sz="3600" dirty="0"/>
              <a:t>Chernobyl</a:t>
            </a:r>
          </a:p>
        </p:txBody>
      </p:sp>
      <p:sp>
        <p:nvSpPr>
          <p:cNvPr id="5" name="Text Placeholder 4"/>
          <p:cNvSpPr>
            <a:spLocks noGrp="1"/>
          </p:cNvSpPr>
          <p:nvPr>
            <p:ph type="body" sz="half" idx="2"/>
          </p:nvPr>
        </p:nvSpPr>
        <p:spPr>
          <a:xfrm>
            <a:off x="1371600" y="5181600"/>
            <a:ext cx="6477000" cy="1338262"/>
          </a:xfrm>
        </p:spPr>
        <p:txBody>
          <a:bodyPr>
            <a:normAutofit fontScale="92500"/>
          </a:bodyPr>
          <a:lstStyle/>
          <a:p>
            <a:r>
              <a:rPr lang="en-US" sz="2800" dirty="0" smtClean="0"/>
              <a:t>A graphite reactor without a containment vessel. The reactor itself burned when it melted and created a huge cloud of radioactive particles.</a:t>
            </a:r>
            <a:endParaRPr lang="en-US" sz="2800" dirty="0"/>
          </a:p>
        </p:txBody>
      </p:sp>
      <p:sp>
        <p:nvSpPr>
          <p:cNvPr id="2" name="Slide Number Placeholder 1"/>
          <p:cNvSpPr>
            <a:spLocks noGrp="1"/>
          </p:cNvSpPr>
          <p:nvPr>
            <p:ph type="sldNum" sz="quarter" idx="12"/>
          </p:nvPr>
        </p:nvSpPr>
        <p:spPr/>
        <p:txBody>
          <a:bodyPr/>
          <a:lstStyle/>
          <a:p>
            <a:fld id="{9A301A63-975C-4257-93D4-59C1862605D2}" type="slidenum">
              <a:rPr lang="en-US" smtClean="0"/>
              <a:pPr/>
              <a:t>7</a:t>
            </a:fld>
            <a:endParaRPr lang="en-US"/>
          </a:p>
        </p:txBody>
      </p:sp>
      <p:pic>
        <p:nvPicPr>
          <p:cNvPr id="6" name="Picture 4" descr="image23"/>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617" b="617"/>
          <a:stretch>
            <a:fillRect/>
          </a:stretch>
        </p:blipFill>
        <p:spPr bwMode="auto">
          <a:xfrm>
            <a:off x="1752600" y="381000"/>
            <a:ext cx="54864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416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3A466-8452-4E68-A183-6A443095CF36}" type="slidenum">
              <a:rPr lang="en-US"/>
              <a:pPr/>
              <a:t>8</a:t>
            </a:fld>
            <a:endParaRPr lang="en-US"/>
          </a:p>
        </p:txBody>
      </p:sp>
      <p:sp>
        <p:nvSpPr>
          <p:cNvPr id="68610" name="Rectangle 2"/>
          <p:cNvSpPr>
            <a:spLocks noGrp="1" noChangeArrowheads="1"/>
          </p:cNvSpPr>
          <p:nvPr>
            <p:ph type="title"/>
          </p:nvPr>
        </p:nvSpPr>
        <p:spPr/>
        <p:txBody>
          <a:bodyPr/>
          <a:lstStyle/>
          <a:p>
            <a:r>
              <a:rPr lang="en-US" dirty="0"/>
              <a:t>What </a:t>
            </a:r>
            <a:r>
              <a:rPr lang="en-US" dirty="0" smtClean="0"/>
              <a:t>was the Public Reaction in </a:t>
            </a:r>
            <a:r>
              <a:rPr lang="en-US" dirty="0"/>
              <a:t>the US?</a:t>
            </a:r>
          </a:p>
        </p:txBody>
      </p:sp>
      <p:sp>
        <p:nvSpPr>
          <p:cNvPr id="68611" name="Rectangle 3"/>
          <p:cNvSpPr>
            <a:spLocks noGrp="1" noChangeArrowheads="1"/>
          </p:cNvSpPr>
          <p:nvPr>
            <p:ph type="body" idx="1"/>
          </p:nvPr>
        </p:nvSpPr>
        <p:spPr/>
        <p:txBody>
          <a:bodyPr/>
          <a:lstStyle/>
          <a:p>
            <a:r>
              <a:rPr lang="en-US" dirty="0"/>
              <a:t>What would an accident like Chernobyl mean near a US city?</a:t>
            </a:r>
          </a:p>
          <a:p>
            <a:r>
              <a:rPr lang="en-US" dirty="0" smtClean="0"/>
              <a:t>Shortly after Chernobyl: </a:t>
            </a:r>
            <a:endParaRPr lang="en-US" dirty="0" smtClean="0">
              <a:hlinkClick r:id="rId2"/>
            </a:endParaRPr>
          </a:p>
          <a:p>
            <a:pPr lvl="1"/>
            <a:r>
              <a:rPr lang="en-US" dirty="0" smtClean="0">
                <a:hlinkClick r:id="rId2"/>
              </a:rPr>
              <a:t>China </a:t>
            </a:r>
            <a:r>
              <a:rPr lang="en-US" dirty="0">
                <a:hlinkClick r:id="rId2"/>
              </a:rPr>
              <a:t>Syndrome - Three Mile </a:t>
            </a:r>
            <a:r>
              <a:rPr lang="en-US" dirty="0" smtClean="0">
                <a:hlinkClick r:id="rId2"/>
              </a:rPr>
              <a:t>Island</a:t>
            </a:r>
            <a:endParaRPr lang="en-US" dirty="0" smtClean="0"/>
          </a:p>
          <a:p>
            <a:r>
              <a:rPr lang="en-US" dirty="0" smtClean="0"/>
              <a:t>Why did public opinion in the US shift back to nuclear power during the last decade?</a:t>
            </a:r>
          </a:p>
          <a:p>
            <a:pPr lvl="1"/>
            <a:r>
              <a:rPr lang="en-US" dirty="0" smtClean="0">
                <a:hlinkClick r:id="rId3"/>
              </a:rPr>
              <a:t>The wild card</a:t>
            </a:r>
            <a:endParaRPr lang="en-US" dirty="0" smtClean="0"/>
          </a:p>
          <a:p>
            <a:pPr lvl="0" algn="l"/>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C6F28A-DACA-4043-A5A4-12109064C843}" type="slidenum">
              <a:rPr lang="en-US"/>
              <a:pPr/>
              <a:t>9</a:t>
            </a:fld>
            <a:endParaRPr lang="en-US"/>
          </a:p>
        </p:txBody>
      </p:sp>
      <p:sp>
        <p:nvSpPr>
          <p:cNvPr id="22610" name="Rectangle 82"/>
          <p:cNvSpPr>
            <a:spLocks noGrp="1" noChangeArrowheads="1"/>
          </p:cNvSpPr>
          <p:nvPr>
            <p:ph type="title"/>
          </p:nvPr>
        </p:nvSpPr>
        <p:spPr/>
        <p:txBody>
          <a:bodyPr/>
          <a:lstStyle/>
          <a:p>
            <a:r>
              <a:rPr lang="en-US" dirty="0"/>
              <a:t>Who Pays if there is an Accident?</a:t>
            </a:r>
          </a:p>
        </p:txBody>
      </p:sp>
      <p:sp>
        <p:nvSpPr>
          <p:cNvPr id="22611" name="Rectangle 83"/>
          <p:cNvSpPr>
            <a:spLocks noGrp="1" noChangeArrowheads="1"/>
          </p:cNvSpPr>
          <p:nvPr>
            <p:ph type="body" idx="1"/>
          </p:nvPr>
        </p:nvSpPr>
        <p:spPr/>
        <p:txBody>
          <a:bodyPr/>
          <a:lstStyle/>
          <a:p>
            <a:pPr>
              <a:lnSpc>
                <a:spcPct val="90000"/>
              </a:lnSpc>
            </a:pPr>
            <a:r>
              <a:rPr lang="en-US" dirty="0"/>
              <a:t>Price-Anderson Act</a:t>
            </a:r>
          </a:p>
          <a:p>
            <a:pPr lvl="1">
              <a:lnSpc>
                <a:spcPct val="90000"/>
              </a:lnSpc>
            </a:pPr>
            <a:r>
              <a:rPr lang="en-US" dirty="0"/>
              <a:t>Allows claims, but limits liability of the industry</a:t>
            </a:r>
          </a:p>
          <a:p>
            <a:pPr lvl="1">
              <a:lnSpc>
                <a:spcPct val="90000"/>
              </a:lnSpc>
            </a:pPr>
            <a:r>
              <a:rPr lang="en-US" dirty="0"/>
              <a:t>1st $300m - private insurance</a:t>
            </a:r>
          </a:p>
          <a:p>
            <a:pPr lvl="1">
              <a:lnSpc>
                <a:spcPct val="90000"/>
              </a:lnSpc>
            </a:pPr>
            <a:r>
              <a:rPr lang="en-US" dirty="0"/>
              <a:t>$300M-$10B - risk pool</a:t>
            </a:r>
          </a:p>
          <a:p>
            <a:pPr lvl="1">
              <a:lnSpc>
                <a:spcPct val="90000"/>
              </a:lnSpc>
            </a:pPr>
            <a:r>
              <a:rPr lang="en-US" dirty="0"/>
              <a:t>Over $10B - federal government</a:t>
            </a:r>
          </a:p>
          <a:p>
            <a:pPr>
              <a:lnSpc>
                <a:spcPct val="90000"/>
              </a:lnSpc>
            </a:pPr>
            <a:r>
              <a:rPr lang="en-US" dirty="0"/>
              <a:t>What would the costs of a big accident include?</a:t>
            </a:r>
          </a:p>
          <a:p>
            <a:pPr lvl="1">
              <a:lnSpc>
                <a:spcPct val="90000"/>
              </a:lnSpc>
            </a:pPr>
            <a:r>
              <a:rPr lang="en-US" dirty="0"/>
              <a:t>How is this like Katrina?</a:t>
            </a:r>
          </a:p>
          <a:p>
            <a:pPr lvl="1">
              <a:lnSpc>
                <a:spcPct val="90000"/>
              </a:lnSpc>
            </a:pPr>
            <a:r>
              <a:rPr lang="en-US" dirty="0"/>
              <a:t>Who really pays if there is a huge accident?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328</TotalTime>
  <Words>857</Words>
  <Application>Microsoft Office PowerPoint</Application>
  <PresentationFormat>On-screen Show (4:3)</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Vermont Yankee Nuclear Power Corp. v. NRDC, 435 U.S. 519 (1978) </vt:lpstr>
      <vt:lpstr>What are the advantages of nuclear power?</vt:lpstr>
      <vt:lpstr>Why are Nuclear Power Plants Controversial?</vt:lpstr>
      <vt:lpstr>The Opposition to Nuclear Power</vt:lpstr>
      <vt:lpstr>Reactor Design</vt:lpstr>
      <vt:lpstr>Reactor Safety</vt:lpstr>
      <vt:lpstr>Chernobyl</vt:lpstr>
      <vt:lpstr>What was the Public Reaction in the US?</vt:lpstr>
      <vt:lpstr>Who Pays if there is an Accident?</vt:lpstr>
      <vt:lpstr>Nuclear Power Plant Regulation</vt:lpstr>
      <vt:lpstr>Nuclear Power Plant Licensing</vt:lpstr>
      <vt:lpstr>The Problem of Nuclear Waste</vt:lpstr>
      <vt:lpstr>AEC and Disposal of Waste</vt:lpstr>
      <vt:lpstr>The Administrative Law Back-Story</vt:lpstr>
      <vt:lpstr>DC Circuit</vt:lpstr>
      <vt:lpstr>The Substantive Issue</vt:lpstr>
      <vt:lpstr>Energy Conservation</vt:lpstr>
      <vt:lpstr>The United States Supreme Court </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Yankee Nuclear Power Corp. v. NRDC, 435 U.S. 519 (1978)</dc:title>
  <dc:creator>edward</dc:creator>
  <cp:lastModifiedBy>Edward P Richards</cp:lastModifiedBy>
  <cp:revision>44</cp:revision>
  <dcterms:created xsi:type="dcterms:W3CDTF">2007-09-25T10:57:53Z</dcterms:created>
  <dcterms:modified xsi:type="dcterms:W3CDTF">2012-02-16T15:41:52Z</dcterms:modified>
</cp:coreProperties>
</file>