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7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C4G\Future%20Subsidence\LIDAR%20and%20CLEAR%20Hypsometric%20Curve%202010%20-%2021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mbria" pitchFamily="18" charset="0"/>
              </a:defRPr>
            </a:pPr>
            <a:r>
              <a:rPr lang="en-US" sz="2000" b="1" i="0" baseline="0" dirty="0" smtClean="0">
                <a:latin typeface="Cambria" pitchFamily="18" charset="0"/>
              </a:rPr>
              <a:t>Percent Land Below Sea Level by Parish Through 2100</a:t>
            </a:r>
            <a:endParaRPr lang="en-US" sz="2000" b="1" i="0" baseline="0" dirty="0">
              <a:latin typeface="Cambria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75762432350817"/>
          <c:y val="0.12185850297957825"/>
          <c:w val="0.83187687269179933"/>
          <c:h val="0.8487494443378459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'Parish Changes'!$G$1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&lt;7%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17786432976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6072703667640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'Parish Changes'!$A$2:$A$18</c:f>
              <c:strCache>
                <c:ptCount val="17"/>
                <c:pt idx="0">
                  <c:v>ORLEANS</c:v>
                </c:pt>
                <c:pt idx="1">
                  <c:v>JEFFERSON</c:v>
                </c:pt>
                <c:pt idx="2">
                  <c:v>PLAQUEMINES</c:v>
                </c:pt>
                <c:pt idx="3">
                  <c:v>ST BERNARD</c:v>
                </c:pt>
                <c:pt idx="4">
                  <c:v>TERREBONNE</c:v>
                </c:pt>
                <c:pt idx="5">
                  <c:v>LAFOURCHE</c:v>
                </c:pt>
                <c:pt idx="6">
                  <c:v>ST CHARLES</c:v>
                </c:pt>
                <c:pt idx="7">
                  <c:v>ST MARY</c:v>
                </c:pt>
                <c:pt idx="8">
                  <c:v>CAMERON</c:v>
                </c:pt>
                <c:pt idx="9">
                  <c:v>VERMILION</c:v>
                </c:pt>
                <c:pt idx="10">
                  <c:v>IBERIA</c:v>
                </c:pt>
                <c:pt idx="11">
                  <c:v>ST MARTIN</c:v>
                </c:pt>
                <c:pt idx="12">
                  <c:v>ASSUMPTION</c:v>
                </c:pt>
                <c:pt idx="13">
                  <c:v>CALCASIEU</c:v>
                </c:pt>
                <c:pt idx="14">
                  <c:v>IBERVILLE</c:v>
                </c:pt>
                <c:pt idx="15">
                  <c:v>JEFFERSON DAVIS</c:v>
                </c:pt>
                <c:pt idx="16">
                  <c:v>LAFAYETTE</c:v>
                </c:pt>
              </c:strCache>
            </c:strRef>
          </c:cat>
          <c:val>
            <c:numRef>
              <c:f>'Parish Changes'!$G$2:$G$18</c:f>
              <c:numCache>
                <c:formatCode>0.00%</c:formatCode>
                <c:ptCount val="17"/>
                <c:pt idx="0">
                  <c:v>0.54109056457355864</c:v>
                </c:pt>
                <c:pt idx="1">
                  <c:v>0.33989693151081102</c:v>
                </c:pt>
                <c:pt idx="2">
                  <c:v>0.26868942418091407</c:v>
                </c:pt>
                <c:pt idx="3">
                  <c:v>0.18662562973188127</c:v>
                </c:pt>
                <c:pt idx="4">
                  <c:v>0.10442576799650405</c:v>
                </c:pt>
                <c:pt idx="5">
                  <c:v>0.11050815417238997</c:v>
                </c:pt>
                <c:pt idx="6">
                  <c:v>0.117242808075354</c:v>
                </c:pt>
                <c:pt idx="7">
                  <c:v>0.14679841598631047</c:v>
                </c:pt>
                <c:pt idx="8">
                  <c:v>6.7863252350619727E-2</c:v>
                </c:pt>
                <c:pt idx="9">
                  <c:v>6.5435314044306997E-2</c:v>
                </c:pt>
                <c:pt idx="10">
                  <c:v>3.8332216512670644E-2</c:v>
                </c:pt>
                <c:pt idx="11">
                  <c:v>3.5978940100120864E-2</c:v>
                </c:pt>
                <c:pt idx="12">
                  <c:v>1.4656864914824838E-2</c:v>
                </c:pt>
                <c:pt idx="13">
                  <c:v>7.5142687628060824E-3</c:v>
                </c:pt>
                <c:pt idx="14">
                  <c:v>4.1632363992105161E-3</c:v>
                </c:pt>
                <c:pt idx="15">
                  <c:v>1.883055707290183E-3</c:v>
                </c:pt>
                <c:pt idx="16">
                  <c:v>2.9128412135084425E-5</c:v>
                </c:pt>
              </c:numCache>
            </c:numRef>
          </c:val>
        </c:ser>
        <c:ser>
          <c:idx val="0"/>
          <c:order val="1"/>
          <c:tx>
            <c:strRef>
              <c:f>'Parish Changes'!$H$1</c:f>
              <c:strCache>
                <c:ptCount val="1"/>
                <c:pt idx="0">
                  <c:v>2050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&lt;11%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3862382343395"/>
                  <c:y val="3.540872736607765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16845180136319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'Parish Changes'!$A$2:$A$18</c:f>
              <c:strCache>
                <c:ptCount val="17"/>
                <c:pt idx="0">
                  <c:v>ORLEANS</c:v>
                </c:pt>
                <c:pt idx="1">
                  <c:v>JEFFERSON</c:v>
                </c:pt>
                <c:pt idx="2">
                  <c:v>PLAQUEMINES</c:v>
                </c:pt>
                <c:pt idx="3">
                  <c:v>ST BERNARD</c:v>
                </c:pt>
                <c:pt idx="4">
                  <c:v>TERREBONNE</c:v>
                </c:pt>
                <c:pt idx="5">
                  <c:v>LAFOURCHE</c:v>
                </c:pt>
                <c:pt idx="6">
                  <c:v>ST CHARLES</c:v>
                </c:pt>
                <c:pt idx="7">
                  <c:v>ST MARY</c:v>
                </c:pt>
                <c:pt idx="8">
                  <c:v>CAMERON</c:v>
                </c:pt>
                <c:pt idx="9">
                  <c:v>VERMILION</c:v>
                </c:pt>
                <c:pt idx="10">
                  <c:v>IBERIA</c:v>
                </c:pt>
                <c:pt idx="11">
                  <c:v>ST MARTIN</c:v>
                </c:pt>
                <c:pt idx="12">
                  <c:v>ASSUMPTION</c:v>
                </c:pt>
                <c:pt idx="13">
                  <c:v>CALCASIEU</c:v>
                </c:pt>
                <c:pt idx="14">
                  <c:v>IBERVILLE</c:v>
                </c:pt>
                <c:pt idx="15">
                  <c:v>JEFFERSON DAVIS</c:v>
                </c:pt>
                <c:pt idx="16">
                  <c:v>LAFAYETTE</c:v>
                </c:pt>
              </c:strCache>
            </c:strRef>
          </c:cat>
          <c:val>
            <c:numRef>
              <c:f>'Parish Changes'!$H$2:$H$18</c:f>
              <c:numCache>
                <c:formatCode>0.00%</c:formatCode>
                <c:ptCount val="17"/>
                <c:pt idx="0">
                  <c:v>0.73164563273968919</c:v>
                </c:pt>
                <c:pt idx="1">
                  <c:v>0.43723928920484834</c:v>
                </c:pt>
                <c:pt idx="2">
                  <c:v>0.46444207680117466</c:v>
                </c:pt>
                <c:pt idx="3">
                  <c:v>0.35650252554496292</c:v>
                </c:pt>
                <c:pt idx="4">
                  <c:v>0.29747139162282127</c:v>
                </c:pt>
                <c:pt idx="5">
                  <c:v>0.25425493074001115</c:v>
                </c:pt>
                <c:pt idx="6">
                  <c:v>0.20306406737461002</c:v>
                </c:pt>
                <c:pt idx="7">
                  <c:v>0.22252616451183893</c:v>
                </c:pt>
                <c:pt idx="8">
                  <c:v>0.10510950452085314</c:v>
                </c:pt>
                <c:pt idx="9">
                  <c:v>7.6257937679331131E-2</c:v>
                </c:pt>
                <c:pt idx="10">
                  <c:v>6.2247140885666991E-2</c:v>
                </c:pt>
                <c:pt idx="11">
                  <c:v>3.6574486449162794E-2</c:v>
                </c:pt>
                <c:pt idx="12">
                  <c:v>1.7820503106247096E-2</c:v>
                </c:pt>
                <c:pt idx="13">
                  <c:v>7.8418913647973713E-3</c:v>
                </c:pt>
                <c:pt idx="14">
                  <c:v>4.4349380593647738E-3</c:v>
                </c:pt>
                <c:pt idx="15">
                  <c:v>2.1702883885705388E-3</c:v>
                </c:pt>
                <c:pt idx="16">
                  <c:v>6.1075702863886729E-5</c:v>
                </c:pt>
              </c:numCache>
            </c:numRef>
          </c:val>
        </c:ser>
        <c:ser>
          <c:idx val="2"/>
          <c:order val="2"/>
          <c:tx>
            <c:strRef>
              <c:f>'Parish Changes'!$I$1</c:f>
              <c:strCache>
                <c:ptCount val="1"/>
                <c:pt idx="0">
                  <c:v>2100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0.11165206101914961"/>
                  <c:y val="2.2495164495668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074001947419669"/>
                  <c:y val="-2.2484541877459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263773138386922E-2"/>
                  <c:y val="1.7704363683038826E-7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/>
                      <a:t>&lt; </a:t>
                    </a:r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5965595585848752E-2"/>
                  <c:y val="1.7704363683038826E-7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/>
                      <a:t>&lt; 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3369036027263885E-2"/>
                  <c:y val="1.7704363683038826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 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0772476468679059E-2"/>
                  <c:y val="1.7704363683038826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 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0772476468679045E-2"/>
                  <c:y val="1.7704363683038826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0772476468679045E-2"/>
                  <c:y val="2.248631231382761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 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'Parish Changes'!$A$2:$A$18</c:f>
              <c:strCache>
                <c:ptCount val="17"/>
                <c:pt idx="0">
                  <c:v>ORLEANS</c:v>
                </c:pt>
                <c:pt idx="1">
                  <c:v>JEFFERSON</c:v>
                </c:pt>
                <c:pt idx="2">
                  <c:v>PLAQUEMINES</c:v>
                </c:pt>
                <c:pt idx="3">
                  <c:v>ST BERNARD</c:v>
                </c:pt>
                <c:pt idx="4">
                  <c:v>TERREBONNE</c:v>
                </c:pt>
                <c:pt idx="5">
                  <c:v>LAFOURCHE</c:v>
                </c:pt>
                <c:pt idx="6">
                  <c:v>ST CHARLES</c:v>
                </c:pt>
                <c:pt idx="7">
                  <c:v>ST MARY</c:v>
                </c:pt>
                <c:pt idx="8">
                  <c:v>CAMERON</c:v>
                </c:pt>
                <c:pt idx="9">
                  <c:v>VERMILION</c:v>
                </c:pt>
                <c:pt idx="10">
                  <c:v>IBERIA</c:v>
                </c:pt>
                <c:pt idx="11">
                  <c:v>ST MARTIN</c:v>
                </c:pt>
                <c:pt idx="12">
                  <c:v>ASSUMPTION</c:v>
                </c:pt>
                <c:pt idx="13">
                  <c:v>CALCASIEU</c:v>
                </c:pt>
                <c:pt idx="14">
                  <c:v>IBERVILLE</c:v>
                </c:pt>
                <c:pt idx="15">
                  <c:v>JEFFERSON DAVIS</c:v>
                </c:pt>
                <c:pt idx="16">
                  <c:v>LAFAYETTE</c:v>
                </c:pt>
              </c:strCache>
            </c:strRef>
          </c:cat>
          <c:val>
            <c:numRef>
              <c:f>'Parish Changes'!$I$2:$I$18</c:f>
              <c:numCache>
                <c:formatCode>0.00%</c:formatCode>
                <c:ptCount val="17"/>
                <c:pt idx="0">
                  <c:v>0.85332712106597519</c:v>
                </c:pt>
                <c:pt idx="1">
                  <c:v>0.68324794365313923</c:v>
                </c:pt>
                <c:pt idx="2">
                  <c:v>0.62944279519473578</c:v>
                </c:pt>
                <c:pt idx="3">
                  <c:v>0.53189373189717293</c:v>
                </c:pt>
                <c:pt idx="4">
                  <c:v>0.60894601082307598</c:v>
                </c:pt>
                <c:pt idx="5">
                  <c:v>0.6061972547079113</c:v>
                </c:pt>
                <c:pt idx="6">
                  <c:v>0.61795618850491951</c:v>
                </c:pt>
                <c:pt idx="7">
                  <c:v>0.29267753831341897</c:v>
                </c:pt>
                <c:pt idx="8">
                  <c:v>0.15411939156153998</c:v>
                </c:pt>
                <c:pt idx="9">
                  <c:v>0.13121338698822596</c:v>
                </c:pt>
                <c:pt idx="10">
                  <c:v>0.16774203595414439</c:v>
                </c:pt>
                <c:pt idx="11">
                  <c:v>4.4177110305541188E-2</c:v>
                </c:pt>
                <c:pt idx="12">
                  <c:v>3.5663512531143159E-2</c:v>
                </c:pt>
                <c:pt idx="13">
                  <c:v>9.2583630871437405E-3</c:v>
                </c:pt>
                <c:pt idx="14">
                  <c:v>4.9620229616460084E-3</c:v>
                </c:pt>
                <c:pt idx="15">
                  <c:v>2.7590573974399591E-3</c:v>
                </c:pt>
                <c:pt idx="16">
                  <c:v>1.4846093926914E-4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3335936"/>
        <c:axId val="93337472"/>
      </c:barChart>
      <c:catAx>
        <c:axId val="9333593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337472"/>
        <c:crosses val="autoZero"/>
        <c:auto val="1"/>
        <c:lblAlgn val="ctr"/>
        <c:lblOffset val="100"/>
        <c:noMultiLvlLbl val="0"/>
      </c:catAx>
      <c:valAx>
        <c:axId val="93337472"/>
        <c:scaling>
          <c:orientation val="minMax"/>
        </c:scaling>
        <c:delete val="0"/>
        <c:axPos val="t"/>
        <c:majorGridlines/>
        <c:numFmt formatCode="0%" sourceLinked="0"/>
        <c:majorTickMark val="none"/>
        <c:minorTickMark val="none"/>
        <c:tickLblPos val="none"/>
        <c:crossAx val="93335936"/>
        <c:crosses val="autoZero"/>
        <c:crossBetween val="between"/>
      </c:valAx>
      <c:spPr>
        <a:ln w="31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065210446552071"/>
          <c:y val="0.32394574415709732"/>
          <c:w val="0.29219949829280195"/>
          <c:h val="6.754427714072482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0768-A570-4417-8FAC-CE5F2859F3EB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3C25B-D1C7-4374-ACAF-6638ABF1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C820F52-00F0-4762-8E88-799649A106C3}" type="slidenum">
              <a:rPr lang="en-US" sz="1200" b="0"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310766C-9389-41C0-9100-F10B01E94DE1}" type="slidenum">
              <a:rPr lang="en-US" sz="1200" b="0"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C6E2E43-CFF4-404F-BFFD-0CBE6AB5A0E6}" type="slidenum">
              <a:rPr lang="en-US" sz="1200" b="0">
                <a:latin typeface="Times New Roman" pitchFamily="18" charset="0"/>
              </a:rPr>
              <a:pPr eaLnBrk="1" hangingPunct="1"/>
              <a:t>4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94DA8EB-830C-4773-930B-B3AD94DECF75}" type="slidenum">
              <a:rPr lang="en-US" sz="1200" b="0">
                <a:latin typeface="Times New Roman" pitchFamily="18" charset="0"/>
              </a:rPr>
              <a:pPr eaLnBrk="1" hangingPunct="1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3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76F2C9D-1377-4C4E-97BE-90CE89223DDA}" type="slidenum">
              <a:rPr lang="en-US" sz="1200" b="0">
                <a:latin typeface="Times New Roman" pitchFamily="18" charset="0"/>
              </a:rPr>
              <a:pPr eaLnBrk="1" hangingPunct="1"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7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7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B21B0BC-1D7C-4FD9-8671-1CF02AFEBFAD}" type="slidenum">
              <a:rPr lang="en-US" sz="1200" b="0"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51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51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 sz="4700" b="1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C16C3A-9FDB-4ECF-A182-089CD952E65F}" type="slidenum">
              <a:rPr lang="en-US" sz="1200" b="0">
                <a:latin typeface="Times New Roman" pitchFamily="18" charset="0"/>
              </a:rPr>
              <a:pPr eaLnBrk="1" hangingPunct="1"/>
              <a:t>8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06859-2F4E-487C-9FA3-AB49EA9AD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4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A79A-3516-40E5-AB25-564611821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37D79-D847-4A40-A63E-99232D2F2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FFDC2-CCE1-4709-8D1A-1605E9C23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72A3B-38D0-4C1A-8DCF-9EC543B0D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6B468-4F0C-4143-91B3-78418EA0C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53C6-0DA7-4DAC-B1DA-1EDA35F55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FFFC3-D4D8-4F55-80D3-4286D4D4C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C2F5-4AF7-44DE-9872-A5143C649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C0F63-9FB2-4C44-A057-A85B503EE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6B9E-42AB-4394-9B2B-94DAC3D07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0A05F-1B91-452D-891C-EB06356F7A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Louisiana Coastal Elevations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from Prof. </a:t>
            </a:r>
            <a:r>
              <a:rPr lang="en-US" smtClean="0"/>
              <a:t>Roy Dokka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300px-Post-Glacial_Sea_Lev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7344"/>
            <a:ext cx="37638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300px-Recent_Sea_Level_Ri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47" y="4179094"/>
            <a:ext cx="3555132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724400"/>
            <a:ext cx="3696891" cy="1233413"/>
          </a:xfrm>
          <a:prstGeom prst="rect">
            <a:avLst/>
          </a:prstGeom>
          <a:noFill/>
        </p:spPr>
        <p:txBody>
          <a:bodyPr lIns="64288" tIns="32144" rIns="64288" bIns="32144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Global sea-level has been constant over the past 100 years.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047" y="1714500"/>
            <a:ext cx="3696891" cy="1233413"/>
          </a:xfrm>
          <a:prstGeom prst="rect">
            <a:avLst/>
          </a:prstGeom>
          <a:noFill/>
        </p:spPr>
        <p:txBody>
          <a:bodyPr lIns="64288" tIns="32144" rIns="64288" bIns="32144">
            <a:spAutoFit/>
          </a:bodyPr>
          <a:lstStyle/>
          <a:p>
            <a:pPr eaLnBrk="0" hangingPunct="0"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Global sea-level has been slowing since the last glacial maximum.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8141" y="375047"/>
            <a:ext cx="4561954" cy="714375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eaLnBrk="0" hangingPunct="0">
              <a:defRPr/>
            </a:pPr>
            <a:r>
              <a:rPr lang="en-US" sz="4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Seas Are Rising</a:t>
            </a:r>
          </a:p>
        </p:txBody>
      </p:sp>
    </p:spTree>
    <p:extLst>
      <p:ext uri="{BB962C8B-B14F-4D97-AF65-F5344CB8AC3E}">
        <p14:creationId xmlns:p14="http://schemas.microsoft.com/office/powerpoint/2010/main" val="19035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rdokka1\Documents\RKD papers\2009 GCAGS\8729840Pensaco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9999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5" descr="C:\Users\rdokka1\Documents\RKD papers\2009 GCAGS\8761724GrandIs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094"/>
            <a:ext cx="5349999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C:\Users\rdokka1\Documents\RKD papers\2009 GCAGS\8764311EugeneIsla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02" y="1768078"/>
            <a:ext cx="5349999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554391" y="642938"/>
            <a:ext cx="1221135" cy="7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600" b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Gulf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625203" y="3053954"/>
            <a:ext cx="626195" cy="7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600" b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340078" y="5250657"/>
            <a:ext cx="1946672" cy="7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600" b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35467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0" y="107156"/>
            <a:ext cx="9144000" cy="7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288" tIns="32144" rIns="64288" bIns="32144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Paradigm (red) underpinning plans to restore the Louisiana coast cannot explain the observed subsidence. It is not just the wetlands, it is entire coast.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3" descr="gagliano_inv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7"/>
            <a:ext cx="91440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62623" y="6161485"/>
            <a:ext cx="5384475" cy="372692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Plans to save the coast based on red rates.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848080" y="4778500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8.3’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439421" y="1724546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2.0’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921249" y="1938859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2.7’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747058" y="1982391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0.0’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5697141" y="4778500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6.0’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334372" y="3267150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4.0’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1561580" y="3586386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5.4’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4229324" y="3953620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6.0’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6839025" y="3648894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4.0’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7755433" y="5020717"/>
            <a:ext cx="583482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&gt;3.5’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5543104" y="5020717"/>
            <a:ext cx="795078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2.1-3.5’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746379" y="3911204"/>
            <a:ext cx="795078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2.1-3.5’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1747058" y="2201168"/>
            <a:ext cx="44722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0.0’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913623" y="2201168"/>
            <a:ext cx="44722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0.0’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6413936" y="1972345"/>
            <a:ext cx="44722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0.0’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1509706" y="3814093"/>
            <a:ext cx="62836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0-0.1’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174629" y="4232672"/>
            <a:ext cx="62836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1.1-2’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5316701" y="3492625"/>
            <a:ext cx="44722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0.0’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8215313" y="1715617"/>
            <a:ext cx="447226" cy="26497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300" b="0">
                <a:solidFill>
                  <a:srgbClr val="000000"/>
                </a:solidFill>
              </a:rPr>
              <a:t>1.5’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8224430" y="1983507"/>
            <a:ext cx="447226" cy="264971"/>
          </a:xfrm>
          <a:prstGeom prst="rect">
            <a:avLst/>
          </a:prstGeom>
          <a:solidFill>
            <a:srgbClr val="F53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300" b="0">
                <a:solidFill>
                  <a:srgbClr val="000000"/>
                </a:solidFill>
              </a:rPr>
              <a:t>0.0’</a:t>
            </a:r>
          </a:p>
        </p:txBody>
      </p:sp>
    </p:spTree>
    <p:extLst>
      <p:ext uri="{BB962C8B-B14F-4D97-AF65-F5344CB8AC3E}">
        <p14:creationId xmlns:p14="http://schemas.microsoft.com/office/powerpoint/2010/main" val="43416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657" name="Picture 8" descr="Coastal Louisiana 2010 - DEM + Land Below Sea Lev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354" y="4876726"/>
            <a:ext cx="4724921" cy="1947788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 DEM Elevations</a:t>
            </a:r>
          </a:p>
          <a:p>
            <a:pPr marL="227001" indent="-22700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8.9%  Land Area at or below Sea Level</a:t>
            </a:r>
          </a:p>
          <a:p>
            <a:pPr marL="227001" indent="-22700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Approximately 897 miles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(2.3 million km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753" name="Picture 8" descr="Coastal Louisiana 2050 - DEM + Land Below Sea Lev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354" y="4876726"/>
            <a:ext cx="4724921" cy="1947788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2050 DEM Elevations</a:t>
            </a:r>
          </a:p>
          <a:p>
            <a:pPr marL="227001" indent="-22700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15.5%  Land Area at or below Sea Level</a:t>
            </a:r>
          </a:p>
          <a:p>
            <a:pPr marL="227001" indent="-22700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Approximately 1,558 miles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 million km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849" name="Picture 6" descr="Coastal Louisiana 2100 - DEM + Land Below Sea Lev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7594" y="4876726"/>
            <a:ext cx="5536406" cy="1601762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2100 DEM Elevations</a:t>
            </a:r>
          </a:p>
          <a:p>
            <a:pPr marL="227001" indent="-22700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27.1%  Land Area at or below Sea Level</a:t>
            </a:r>
          </a:p>
          <a:p>
            <a:pPr marL="227001" indent="-22700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Approximately 2,724 miles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 million km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500063"/>
          <a:ext cx="8610600" cy="585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1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216</Words>
  <Application>Microsoft Office PowerPoint</Application>
  <PresentationFormat>On-screen Show (4:3)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Times New Roman</vt:lpstr>
      <vt:lpstr>blank</vt:lpstr>
      <vt:lpstr>Louisiana Coastal Elevations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 Law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Coastal Elevations</dc:title>
  <dc:creator>Edward Richards</dc:creator>
  <cp:lastModifiedBy>Edward Richards</cp:lastModifiedBy>
  <cp:revision>1</cp:revision>
  <dcterms:created xsi:type="dcterms:W3CDTF">2012-03-01T14:15:32Z</dcterms:created>
  <dcterms:modified xsi:type="dcterms:W3CDTF">2012-03-01T14:21:03Z</dcterms:modified>
</cp:coreProperties>
</file>