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82" r:id="rId2"/>
    <p:sldId id="299" r:id="rId3"/>
    <p:sldId id="265" r:id="rId4"/>
    <p:sldId id="261" r:id="rId5"/>
    <p:sldId id="257" r:id="rId6"/>
    <p:sldId id="262" r:id="rId7"/>
    <p:sldId id="260" r:id="rId8"/>
    <p:sldId id="288" r:id="rId9"/>
    <p:sldId id="263" r:id="rId10"/>
    <p:sldId id="264" r:id="rId11"/>
    <p:sldId id="274" r:id="rId12"/>
    <p:sldId id="275" r:id="rId13"/>
    <p:sldId id="276" r:id="rId14"/>
    <p:sldId id="289" r:id="rId15"/>
    <p:sldId id="278" r:id="rId16"/>
    <p:sldId id="277" r:id="rId17"/>
    <p:sldId id="290" r:id="rId18"/>
    <p:sldId id="279" r:id="rId19"/>
    <p:sldId id="28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09" autoAdjust="0"/>
  </p:normalViewPr>
  <p:slideViewPr>
    <p:cSldViewPr>
      <p:cViewPr varScale="1">
        <p:scale>
          <a:sx n="55" d="100"/>
          <a:sy n="55" d="100"/>
        </p:scale>
        <p:origin x="-86" y="-2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1780C5-573F-45CC-9964-85BB0889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726CE-5F03-42BE-B1AC-00B409DC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630-821F-4FFE-96A4-7B0434BC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222-1B6E-46AF-B29D-D4D2F4D4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7E43-B6DE-4483-9512-07620D4A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FCC8-F549-45BB-98A7-759E2B2D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A8FCD-45EC-4FA6-B2AC-C579451D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28D6-3851-4E25-A0ED-ABFE7D4B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2BFC-3C59-4CED-8F04-901157DC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985-8BE2-4059-A8A8-8B4A60B8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268-60AC-4525-B212-9D84A58B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F753-CABD-4566-9727-9F1C12FB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2B0A8-7602-420E-8ADB-E9521E0A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Part </a:t>
            </a:r>
            <a:r>
              <a:rPr lang="en-US" dirty="0" smtClean="0"/>
              <a:t>IV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4B45BA-821E-455B-A41E-584119D49F8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Party Reporting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purpose of the report?</a:t>
            </a:r>
          </a:p>
          <a:p>
            <a:pPr eaLnBrk="1" hangingPunct="1"/>
            <a:r>
              <a:rPr lang="en-US" smtClean="0"/>
              <a:t>Is the report targeted at identifying illegal behavior?</a:t>
            </a:r>
          </a:p>
          <a:p>
            <a:pPr lvl="1" eaLnBrk="1" hangingPunct="1"/>
            <a:r>
              <a:rPr lang="en-US" smtClean="0"/>
              <a:t>Marijuana tax stamps</a:t>
            </a:r>
          </a:p>
          <a:p>
            <a:pPr lvl="1" eaLnBrk="1" hangingPunct="1"/>
            <a:r>
              <a:rPr lang="en-US" smtClean="0"/>
              <a:t>Gambling reports</a:t>
            </a:r>
          </a:p>
          <a:p>
            <a:pPr eaLnBrk="1" hangingPunct="1"/>
            <a:r>
              <a:rPr lang="en-US" smtClean="0"/>
              <a:t>Is the report overly burdensome?</a:t>
            </a:r>
          </a:p>
          <a:p>
            <a:pPr eaLnBrk="1" hangingPunct="1"/>
            <a:r>
              <a:rPr lang="en-US" smtClean="0"/>
              <a:t>At federal level, does the report comply with the paperwork reduction act?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5D6131A-697C-47BA-9784-A23BA4FA83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Contesting an Agency Subpoena - Procedure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Does the agency have the power to issue the subpoena?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You can ask a court to quash the subpoena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You can wait for the agency to go to court to get an order and contest the authority for the subpoena 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The agency may provide their own administrative review of subpoenas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 you have a duty to contest an illegal subpoena or request for records?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What should the telcom companies have done about the national security request for phone records?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4215C-F8C7-4497-ADB1-BD1BEB180DB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4th Amendment Issues (</a:t>
            </a:r>
            <a:r>
              <a:rPr lang="en-US" i="1" smtClean="0"/>
              <a:t>Morton Salt </a:t>
            </a:r>
            <a:r>
              <a:rPr lang="en-US" smtClean="0"/>
              <a:t>Test)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Is a reporting requirement or a subpoena a search?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is it different from an inspection?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Morton Salt </a:t>
            </a:r>
            <a:r>
              <a:rPr lang="en-US" sz="2400" smtClean="0"/>
              <a:t>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 the subpoena sufficiently specific?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 the subpoena unduly burdensome?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Does the agency have a proper purpose?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Basically a reasonableness test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Hard to beat an agency subpoena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General deference to agencies, plus no criminal prosecution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95B39C-805B-49D5-B29C-021BFB1004E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Fifth Amendment Issues</a:t>
            </a:r>
            <a:br>
              <a:rPr lang="en-US" smtClean="0"/>
            </a:br>
            <a:r>
              <a:rPr lang="en-US" smtClean="0"/>
              <a:t>Self-incrimination in Criminal Actions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Only applies if there is a threat of criminal prosecution</a:t>
            </a:r>
          </a:p>
          <a:p>
            <a:pPr eaLnBrk="1" hangingPunct="1"/>
            <a:r>
              <a:rPr lang="en-US" sz="2800" smtClean="0"/>
              <a:t>It is about testimony, not physical evidence or documents</a:t>
            </a:r>
          </a:p>
          <a:p>
            <a:pPr lvl="1" eaLnBrk="1" hangingPunct="1"/>
            <a:r>
              <a:rPr lang="en-US" sz="2800" smtClean="0"/>
              <a:t>Only applies to people, not corporations, since corporations do not testify</a:t>
            </a:r>
          </a:p>
          <a:p>
            <a:pPr lvl="1" eaLnBrk="1" hangingPunct="1"/>
            <a:r>
              <a:rPr lang="en-US" sz="2800" smtClean="0"/>
              <a:t>Documents can become compelled testimony</a:t>
            </a:r>
          </a:p>
          <a:p>
            <a:pPr eaLnBrk="1" hangingPunct="1"/>
            <a:r>
              <a:rPr lang="en-US" sz="2800" smtClean="0"/>
              <a:t>Blood samples are not 5th amendment testimony</a:t>
            </a:r>
          </a:p>
          <a:p>
            <a:pPr lvl="1" eaLnBrk="1" hangingPunct="1"/>
            <a:r>
              <a:rPr lang="en-US" sz="2800" smtClean="0"/>
              <a:t>They are 4th amendment searches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304739-6832-4EEF-B881-CA48CA7B6E9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Fifth Amendment in Civil Actions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You can claim it in a civil proceeding to avoid producing evidence that could be used in a criminal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You will lose the civil suit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can claim it in an administrative proceeding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You will suffer the administrative sanction for not producing the evidence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Evidence may be excluded in a criminal trial if coerced by an administrative sanction like firing or loss of a law license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Prosecutors can give immunity and obviate 5th amendment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81E6FE-29D2-4B25-9697-6D593F6A054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Records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must keep wage and hour records</a:t>
            </a:r>
          </a:p>
          <a:p>
            <a:pPr lvl="1" eaLnBrk="1" hangingPunct="1"/>
            <a:r>
              <a:rPr lang="en-US" smtClean="0"/>
              <a:t>You cheat on the tax withholding, which is a crime</a:t>
            </a:r>
          </a:p>
          <a:p>
            <a:pPr eaLnBrk="1" hangingPunct="1"/>
            <a:r>
              <a:rPr lang="en-US" smtClean="0"/>
              <a:t>Can you resist producing the records because they will incriminate you?</a:t>
            </a:r>
          </a:p>
          <a:p>
            <a:pPr lvl="1" eaLnBrk="1" hangingPunct="1"/>
            <a:r>
              <a:rPr lang="en-US" i="1" smtClean="0"/>
              <a:t>Shapiro v. United States</a:t>
            </a:r>
            <a:r>
              <a:rPr lang="en-US" smtClean="0"/>
              <a:t>, 335 U.S. 1 (1948). </a:t>
            </a:r>
          </a:p>
          <a:p>
            <a:pPr eaLnBrk="1" hangingPunct="1"/>
            <a:r>
              <a:rPr lang="en-US" smtClean="0"/>
              <a:t>What  if you voluntarily created the records?</a:t>
            </a:r>
          </a:p>
          <a:p>
            <a:pPr lvl="1" eaLnBrk="1" hangingPunct="1"/>
            <a:r>
              <a:rPr lang="en-US" smtClean="0"/>
              <a:t>Even less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FF31AF-60EE-45F6-B4A6-52C8304699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Marchetti v. United States</a:t>
            </a:r>
            <a:r>
              <a:rPr lang="en-US" smtClean="0"/>
              <a:t>, 390 U.S. 39 (1968) 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law required gamblers to register and pay an occupational tax</a:t>
            </a:r>
          </a:p>
          <a:p>
            <a:pPr lvl="1" eaLnBrk="1" hangingPunct="1"/>
            <a:r>
              <a:rPr lang="en-US" sz="2800" smtClean="0"/>
              <a:t>Why?</a:t>
            </a:r>
          </a:p>
          <a:p>
            <a:pPr lvl="1" eaLnBrk="1" hangingPunct="1"/>
            <a:r>
              <a:rPr lang="en-US" sz="2800" smtClean="0"/>
              <a:t>What about the requirement that owners of sawed off shotguns get a license for them?</a:t>
            </a:r>
          </a:p>
          <a:p>
            <a:pPr eaLnBrk="1" hangingPunct="1"/>
            <a:r>
              <a:rPr lang="en-US" sz="2800" smtClean="0"/>
              <a:t>The court found that these violated the 5th amendment because they targeted criminal activity</a:t>
            </a:r>
          </a:p>
          <a:p>
            <a:pPr lvl="1" eaLnBrk="1" hangingPunct="1"/>
            <a:r>
              <a:rPr lang="en-US" sz="2800" smtClean="0"/>
              <a:t>The key is that the law was not requiring a general business record but a specific record of illegal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302ADF-A783-49A2-9D6F-D20D1C82C4C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 Grave Yard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 decides to crack down on auto theft and passes a law requiring wrecking yards to record all vin #s and whether they have been altered or defaced.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is illegal to receive parts with altered vin #s.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Is this a 5th amendment issue?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can the state do?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about requiring bystanders at an accident to give their names to the police?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B704A7-D5C1-4516-9A89-28A81EF982E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 of Production Doctrine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would implicitly “testify” that </a:t>
            </a:r>
          </a:p>
          <a:p>
            <a:pPr lvl="1" eaLnBrk="1" hangingPunct="1"/>
            <a:r>
              <a:rPr lang="en-US" smtClean="0"/>
              <a:t>(1) the document existed; </a:t>
            </a:r>
          </a:p>
          <a:p>
            <a:pPr lvl="1" eaLnBrk="1" hangingPunct="1"/>
            <a:r>
              <a:rPr lang="en-US" smtClean="0"/>
              <a:t>(2) the document was authentic -- e.g., not a forgery; and </a:t>
            </a:r>
          </a:p>
          <a:p>
            <a:pPr lvl="1" eaLnBrk="1" hangingPunct="1"/>
            <a:r>
              <a:rPr lang="en-US" smtClean="0"/>
              <a:t>(3) that she had possession of the document at the time of production. </a:t>
            </a:r>
          </a:p>
          <a:p>
            <a:pPr eaLnBrk="1" hangingPunct="1"/>
            <a:r>
              <a:rPr lang="en-US" smtClean="0"/>
              <a:t>It is admitting that you have it that is the testimony.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1E3061-03F4-4313-A21B-782222D2ADD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You claim income of 50K</a:t>
            </a:r>
          </a:p>
          <a:p>
            <a:pPr eaLnBrk="1" hangingPunct="1">
              <a:defRPr/>
            </a:pPr>
            <a:r>
              <a:rPr lang="en-US" dirty="0" smtClean="0"/>
              <a:t>You have a document that says you were paid 100k in a business deal</a:t>
            </a:r>
          </a:p>
          <a:p>
            <a:pPr lvl="1" eaLnBrk="1" hangingPunct="1">
              <a:defRPr/>
            </a:pPr>
            <a:r>
              <a:rPr lang="en-US" dirty="0" smtClean="0"/>
              <a:t>Not a document like a wage and hour record you are required to keep and produce</a:t>
            </a:r>
          </a:p>
          <a:p>
            <a:pPr eaLnBrk="1" hangingPunct="1">
              <a:defRPr/>
            </a:pPr>
            <a:r>
              <a:rPr lang="en-US" dirty="0" smtClean="0"/>
              <a:t>Just having evidence that you had higher income is incriminating</a:t>
            </a:r>
          </a:p>
          <a:p>
            <a:pPr eaLnBrk="1" hangingPunct="1">
              <a:defRPr/>
            </a:pPr>
            <a:r>
              <a:rPr lang="en-US" dirty="0" smtClean="0"/>
              <a:t>What about records about your client's dope dealing?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EC45D6-48E4-4787-9153-522977CBE7C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Subpoenas v Reporting Laws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Reporting requirements - class of persons</a:t>
            </a:r>
          </a:p>
          <a:p>
            <a:pPr lvl="1" eaLnBrk="1" hangingPunct="1"/>
            <a:r>
              <a:rPr lang="en-US" sz="2800" smtClean="0"/>
              <a:t>Usually require the creation of a report</a:t>
            </a:r>
          </a:p>
          <a:p>
            <a:pPr lvl="1" eaLnBrk="1" hangingPunct="1"/>
            <a:r>
              <a:rPr lang="en-US" sz="2800" smtClean="0"/>
              <a:t>Usually have agency sanctions for noncompliance</a:t>
            </a:r>
          </a:p>
          <a:p>
            <a:pPr eaLnBrk="1" hangingPunct="1"/>
            <a:r>
              <a:rPr lang="en-US" sz="2800" smtClean="0"/>
              <a:t>Subpoena - individual</a:t>
            </a:r>
          </a:p>
          <a:p>
            <a:pPr lvl="1" eaLnBrk="1" hangingPunct="1"/>
            <a:r>
              <a:rPr lang="en-US" sz="2800" smtClean="0"/>
              <a:t>Like a reporting requirement directed at a single, identified individual or company</a:t>
            </a:r>
          </a:p>
          <a:p>
            <a:pPr lvl="1" eaLnBrk="1" hangingPunct="1"/>
            <a:r>
              <a:rPr lang="en-US" sz="2800" smtClean="0"/>
              <a:t>Ask for already existing documents</a:t>
            </a:r>
          </a:p>
          <a:p>
            <a:pPr lvl="1" eaLnBrk="1" hangingPunct="1"/>
            <a:r>
              <a:rPr lang="en-US" sz="2800" smtClean="0"/>
              <a:t>Enforced through judicial orders and contempt, not agency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Paper Work Reduction Act</a:t>
            </a:r>
          </a:p>
        </p:txBody>
      </p:sp>
      <p:sp>
        <p:nvSpPr>
          <p:cNvPr id="7475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09876D-45AA-4E84-8EEF-EB800E83962C}" type="slidenum">
              <a:rPr lang="en-US" smtClean="0">
                <a:solidFill>
                  <a:schemeClr val="bg2"/>
                </a:solidFill>
              </a:rPr>
              <a:pPr/>
              <a:t>20</a:t>
            </a:fld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6E0D06-4768-4E91-95FF-FA32F1D3946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Paperwork Reduction Act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Intended to require agencies to be more thoughtful about reporting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Requires review by OMB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Applies to most agencies, including independent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OBM does not have the authority to veto requests by independent agencies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Provides a defense against claims by the government that the individual did not provide the requested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174439-FE85-4AE6-8AE8-8179DC08FD6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Covered?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Reports required of 10 or more people</a:t>
            </a:r>
          </a:p>
          <a:p>
            <a:pPr eaLnBrk="1" hangingPunct="1"/>
            <a:r>
              <a:rPr lang="en-US" smtClean="0"/>
              <a:t>Also covers requirements to give information to the public</a:t>
            </a:r>
          </a:p>
          <a:p>
            <a:pPr lvl="1" eaLnBrk="1" hangingPunct="1"/>
            <a:r>
              <a:rPr lang="en-US" smtClean="0"/>
              <a:t>MSDS</a:t>
            </a:r>
          </a:p>
          <a:p>
            <a:pPr lvl="1" eaLnBrk="1" hangingPunct="1"/>
            <a:r>
              <a:rPr lang="en-US" smtClean="0"/>
              <a:t>Food labels</a:t>
            </a:r>
          </a:p>
          <a:p>
            <a:pPr lvl="1" eaLnBrk="1" hangingPunct="1"/>
            <a:r>
              <a:rPr lang="en-US" smtClean="0"/>
              <a:t>Hazardous materials inventories</a:t>
            </a:r>
          </a:p>
          <a:p>
            <a:pPr eaLnBrk="1" hangingPunct="1"/>
            <a:r>
              <a:rPr lang="en-US" smtClean="0"/>
              <a:t>Applies to investigations of a class of persons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88516D-92BF-4E66-B851-67E097B3CD5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Authority for Reporting and Subpoenas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state and federal agencies that have significant regulatory powers may require reporting under their general grant of authority</a:t>
            </a:r>
          </a:p>
          <a:p>
            <a:pPr eaLnBrk="1" hangingPunct="1"/>
            <a:r>
              <a:rPr lang="en-US" smtClean="0"/>
              <a:t>If the agency has a limited grant of authority or does not have a regulatory role (CDC), it will need a specific authorization to require reporting</a:t>
            </a:r>
          </a:p>
          <a:p>
            <a:pPr eaLnBrk="1" hangingPunct="1"/>
            <a:r>
              <a:rPr lang="en-US" smtClean="0"/>
              <a:t>Subpoena power requires a specific grant of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03E1EE-CDD6-4BB4-81E4-AF908956F59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4th and 5th Amendment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there no 4th and 5th amendment issues in 3</a:t>
            </a:r>
            <a:r>
              <a:rPr lang="en-US" baseline="30000" smtClean="0"/>
              <a:t>rd</a:t>
            </a:r>
            <a:r>
              <a:rPr lang="en-US" smtClean="0"/>
              <a:t> party reporting and subpoenas?</a:t>
            </a:r>
          </a:p>
          <a:p>
            <a:pPr lvl="1" eaLnBrk="1" hangingPunct="1"/>
            <a:r>
              <a:rPr lang="en-US" smtClean="0"/>
              <a:t>Self-incrimination?</a:t>
            </a:r>
          </a:p>
          <a:p>
            <a:pPr lvl="1" eaLnBrk="1" hangingPunct="1"/>
            <a:r>
              <a:rPr lang="en-US" smtClean="0"/>
              <a:t>Improper search?</a:t>
            </a:r>
          </a:p>
          <a:p>
            <a:pPr eaLnBrk="1" hangingPunct="1"/>
            <a:r>
              <a:rPr lang="en-US" smtClean="0"/>
              <a:t>Where does the silver platter doctrine come in?</a:t>
            </a:r>
          </a:p>
          <a:p>
            <a:pPr eaLnBrk="1" hangingPunct="1"/>
            <a:r>
              <a:rPr lang="en-US" smtClean="0"/>
              <a:t>How far can the government go in using 3rd parties to avoid constitutional limits?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1DED4D-B88A-4088-A78A-BC588E9D450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Police Power Reporting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first agency reporting requirements were promulgated by state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Communicable disease reporting began in the colonies and was carried over to the state and city governments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Reports of smallpox were critical to quarantines and vaccination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Requiring physicians to report bad physicians - not in 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59507A-C984-436E-B2AF-AB2D9BDF70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Whalen v. Roe</a:t>
            </a:r>
            <a:r>
              <a:rPr lang="en-US" smtClean="0"/>
              <a:t>, 9 US 589 (1977)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reporting of narcotics prescriptions by physicians and pharmacies</a:t>
            </a:r>
          </a:p>
          <a:p>
            <a:pPr lvl="1" eaLnBrk="1" hangingPunct="1"/>
            <a:r>
              <a:rPr lang="en-US" smtClean="0"/>
              <a:t>Intended to develop data on abuse</a:t>
            </a:r>
          </a:p>
          <a:p>
            <a:pPr lvl="1" eaLnBrk="1" hangingPunct="1"/>
            <a:r>
              <a:rPr lang="en-US" smtClean="0"/>
              <a:t>Also intended to collect data for prosecution</a:t>
            </a:r>
          </a:p>
          <a:p>
            <a:pPr eaLnBrk="1" hangingPunct="1"/>
            <a:r>
              <a:rPr lang="en-US" smtClean="0"/>
              <a:t>What are the privacy concerns of the patients?</a:t>
            </a:r>
          </a:p>
          <a:p>
            <a:pPr eaLnBrk="1" hangingPunct="1"/>
            <a:r>
              <a:rPr lang="en-US" smtClean="0"/>
              <a:t>What about the physicians and pharmacies?</a:t>
            </a:r>
          </a:p>
          <a:p>
            <a:pPr eaLnBrk="1" hangingPunct="1"/>
            <a:r>
              <a:rPr lang="en-US" smtClean="0"/>
              <a:t>The government must avoid unneeded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32E8E4-165D-464D-840B-FB2FCB4BF68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Contemporary Third Party Reporting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Public health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Tuberculosis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Vital statistics and disease registries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Law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Child, spousal, and elder abuse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Violent injuries, including gun shots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Cash transactions over 10K</a:t>
            </a:r>
          </a:p>
          <a:p>
            <a:pPr eaLnBrk="1" hangingPunct="1">
              <a:defRPr/>
            </a:pPr>
            <a:r>
              <a:rPr lang="en-US" dirty="0" smtClean="0"/>
              <a:t>What privacy issues are implicated by each of these types of reporting?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63DB84-2774-4AE5-8D0C-85AFD0EA4BA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Legal Privileges?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Must respect traditional common law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Attorney client, priest penitent, spousal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But this is a balancing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Enabling law can override statutory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doctor patient is only statutory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federal law does not implicitly recognize state privileges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child abuse reporting be applied to lawyers?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Priests?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Is there an academic freedom privilege?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Why is this in the news?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2AABD7-C183-4C63-924D-537C88ED785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Enforcement of Third Party Reporting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Governmental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Loss or limitation of professional license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Administrative fine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Criminal prosecution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are few enforcement actions - most likely for financial institutions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Negligence per se claims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Slightly different from Tarasoff claims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684</TotalTime>
  <Words>1197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Blends</vt:lpstr>
      <vt:lpstr>Chapter 8</vt:lpstr>
      <vt:lpstr>Subpoenas v Reporting Laws</vt:lpstr>
      <vt:lpstr>Authority for Reporting and Subpoenas</vt:lpstr>
      <vt:lpstr>4th and 5th Amendment</vt:lpstr>
      <vt:lpstr>State Police Power Reporting</vt:lpstr>
      <vt:lpstr>Whalen v. Roe, 9 US 589 (1977)</vt:lpstr>
      <vt:lpstr>Contemporary Third Party Reporting</vt:lpstr>
      <vt:lpstr>What about Legal Privileges?</vt:lpstr>
      <vt:lpstr>Enforcement of Third Party Reporting</vt:lpstr>
      <vt:lpstr>First Party Reporting</vt:lpstr>
      <vt:lpstr>Contesting an Agency Subpoena - Procedure</vt:lpstr>
      <vt:lpstr>4th Amendment Issues (Morton Salt Test)</vt:lpstr>
      <vt:lpstr>Fifth Amendment Issues Self-incrimination in Criminal Actions</vt:lpstr>
      <vt:lpstr>Fifth Amendment in Civil Actions</vt:lpstr>
      <vt:lpstr>Required Records</vt:lpstr>
      <vt:lpstr>Marchetti v. United States, 390 U.S. 39 (1968)  </vt:lpstr>
      <vt:lpstr>Auto Grave Yard</vt:lpstr>
      <vt:lpstr>Act of Production Doctrine</vt:lpstr>
      <vt:lpstr>Tax example</vt:lpstr>
      <vt:lpstr>Paper Work Reduction Act</vt:lpstr>
      <vt:lpstr>Paperwork Reduction Act</vt:lpstr>
      <vt:lpstr>What is Covered?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and Subpoenas</dc:title>
  <dc:creator>edward</dc:creator>
  <cp:lastModifiedBy>Edward Richards</cp:lastModifiedBy>
  <cp:revision>101</cp:revision>
  <dcterms:created xsi:type="dcterms:W3CDTF">2005-11-14T13:32:04Z</dcterms:created>
  <dcterms:modified xsi:type="dcterms:W3CDTF">2012-03-29T12:04:30Z</dcterms:modified>
</cp:coreProperties>
</file>