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9"/>
  </p:notesMasterIdLst>
  <p:sldIdLst>
    <p:sldId id="282" r:id="rId2"/>
    <p:sldId id="331"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409" autoAdjust="0"/>
  </p:normalViewPr>
  <p:slideViewPr>
    <p:cSldViewPr>
      <p:cViewPr varScale="1">
        <p:scale>
          <a:sx n="55" d="100"/>
          <a:sy n="55" d="100"/>
        </p:scale>
        <p:origin x="-86" y="-2376"/>
      </p:cViewPr>
      <p:guideLst>
        <p:guide orient="horz" pos="2160"/>
        <p:guide pos="2880"/>
      </p:guideLst>
    </p:cSldViewPr>
  </p:slideViewPr>
  <p:outlineViewPr>
    <p:cViewPr>
      <p:scale>
        <a:sx n="33" d="100"/>
        <a:sy n="33" d="100"/>
      </p:scale>
      <p:origin x="0" y="93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78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41780C5-573F-45CC-9964-85BB088905B7}" type="slidenum">
              <a:rPr lang="en-US"/>
              <a:pPr>
                <a:defRPr/>
              </a:pPr>
              <a:t>‹#›</a:t>
            </a:fld>
            <a:endParaRPr lang="en-US"/>
          </a:p>
        </p:txBody>
      </p:sp>
    </p:spTree>
    <p:extLst>
      <p:ext uri="{BB962C8B-B14F-4D97-AF65-F5344CB8AC3E}">
        <p14:creationId xmlns:p14="http://schemas.microsoft.com/office/powerpoint/2010/main" val="4214058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0A726CE-5F03-42BE-B1AC-00B409DC7190}" type="slidenum">
              <a:rPr lang="en-US"/>
              <a:pPr>
                <a:defRPr/>
              </a:pPr>
              <a:t>‹#›</a:t>
            </a:fld>
            <a:endParaRPr lang="en-US"/>
          </a:p>
        </p:txBody>
      </p:sp>
    </p:spTree>
    <p:extLst>
      <p:ext uri="{BB962C8B-B14F-4D97-AF65-F5344CB8AC3E}">
        <p14:creationId xmlns:p14="http://schemas.microsoft.com/office/powerpoint/2010/main" val="213780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E6C630-821F-4FFE-96A4-7B0434BC0B94}" type="slidenum">
              <a:rPr lang="en-US"/>
              <a:pPr>
                <a:defRPr/>
              </a:pPr>
              <a:t>‹#›</a:t>
            </a:fld>
            <a:endParaRPr lang="en-US"/>
          </a:p>
        </p:txBody>
      </p:sp>
    </p:spTree>
    <p:extLst>
      <p:ext uri="{BB962C8B-B14F-4D97-AF65-F5344CB8AC3E}">
        <p14:creationId xmlns:p14="http://schemas.microsoft.com/office/powerpoint/2010/main" val="176025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9262222-1B6E-46AF-B29D-D4D2F4D4F07A}" type="slidenum">
              <a:rPr lang="en-US"/>
              <a:pPr>
                <a:defRPr/>
              </a:pPr>
              <a:t>‹#›</a:t>
            </a:fld>
            <a:endParaRPr lang="en-US"/>
          </a:p>
        </p:txBody>
      </p:sp>
    </p:spTree>
    <p:extLst>
      <p:ext uri="{BB962C8B-B14F-4D97-AF65-F5344CB8AC3E}">
        <p14:creationId xmlns:p14="http://schemas.microsoft.com/office/powerpoint/2010/main" val="1914022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A9B7E43-B6DE-4483-9512-07620D4A7F20}" type="slidenum">
              <a:rPr lang="en-US"/>
              <a:pPr>
                <a:defRPr/>
              </a:pPr>
              <a:t>‹#›</a:t>
            </a:fld>
            <a:endParaRPr lang="en-US"/>
          </a:p>
        </p:txBody>
      </p:sp>
    </p:spTree>
    <p:extLst>
      <p:ext uri="{BB962C8B-B14F-4D97-AF65-F5344CB8AC3E}">
        <p14:creationId xmlns:p14="http://schemas.microsoft.com/office/powerpoint/2010/main" val="1489024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1FAFCC8-F549-45BB-98A7-759E2B2DB764}" type="slidenum">
              <a:rPr lang="en-US"/>
              <a:pPr>
                <a:defRPr/>
              </a:pPr>
              <a:t>‹#›</a:t>
            </a:fld>
            <a:endParaRPr lang="en-US"/>
          </a:p>
        </p:txBody>
      </p:sp>
    </p:spTree>
    <p:extLst>
      <p:ext uri="{BB962C8B-B14F-4D97-AF65-F5344CB8AC3E}">
        <p14:creationId xmlns:p14="http://schemas.microsoft.com/office/powerpoint/2010/main" val="154501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C7A8FCD-45EC-4FA6-B2AC-C579451DA978}" type="slidenum">
              <a:rPr lang="en-US"/>
              <a:pPr>
                <a:defRPr/>
              </a:pPr>
              <a:t>‹#›</a:t>
            </a:fld>
            <a:endParaRPr lang="en-US"/>
          </a:p>
        </p:txBody>
      </p:sp>
    </p:spTree>
    <p:extLst>
      <p:ext uri="{BB962C8B-B14F-4D97-AF65-F5344CB8AC3E}">
        <p14:creationId xmlns:p14="http://schemas.microsoft.com/office/powerpoint/2010/main" val="396540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738328D6-3851-4E25-A0ED-ABFE7D4B0B51}" type="slidenum">
              <a:rPr lang="en-US"/>
              <a:pPr>
                <a:defRPr/>
              </a:pPr>
              <a:t>‹#›</a:t>
            </a:fld>
            <a:endParaRPr lang="en-US"/>
          </a:p>
        </p:txBody>
      </p:sp>
    </p:spTree>
    <p:extLst>
      <p:ext uri="{BB962C8B-B14F-4D97-AF65-F5344CB8AC3E}">
        <p14:creationId xmlns:p14="http://schemas.microsoft.com/office/powerpoint/2010/main" val="255903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5352BFC-3C59-4CED-8F04-901157DCC96E}" type="slidenum">
              <a:rPr lang="en-US"/>
              <a:pPr>
                <a:defRPr/>
              </a:pPr>
              <a:t>‹#›</a:t>
            </a:fld>
            <a:endParaRPr lang="en-US"/>
          </a:p>
        </p:txBody>
      </p:sp>
    </p:spTree>
    <p:extLst>
      <p:ext uri="{BB962C8B-B14F-4D97-AF65-F5344CB8AC3E}">
        <p14:creationId xmlns:p14="http://schemas.microsoft.com/office/powerpoint/2010/main" val="326523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0D19985-8BE2-4059-A8A8-8B4A60B87C20}" type="slidenum">
              <a:rPr lang="en-US"/>
              <a:pPr>
                <a:defRPr/>
              </a:pPr>
              <a:t>‹#›</a:t>
            </a:fld>
            <a:endParaRPr lang="en-US"/>
          </a:p>
        </p:txBody>
      </p:sp>
    </p:spTree>
    <p:extLst>
      <p:ext uri="{BB962C8B-B14F-4D97-AF65-F5344CB8AC3E}">
        <p14:creationId xmlns:p14="http://schemas.microsoft.com/office/powerpoint/2010/main" val="4011778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0303268-60AC-4525-B212-9D84A58BCB8E}" type="slidenum">
              <a:rPr lang="en-US"/>
              <a:pPr>
                <a:defRPr/>
              </a:pPr>
              <a:t>‹#›</a:t>
            </a:fld>
            <a:endParaRPr lang="en-US"/>
          </a:p>
        </p:txBody>
      </p:sp>
    </p:spTree>
    <p:extLst>
      <p:ext uri="{BB962C8B-B14F-4D97-AF65-F5344CB8AC3E}">
        <p14:creationId xmlns:p14="http://schemas.microsoft.com/office/powerpoint/2010/main" val="1394479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013F753-CABD-4566-9727-9F1C12FB0679}" type="slidenum">
              <a:rPr lang="en-US"/>
              <a:pPr>
                <a:defRPr/>
              </a:pPr>
              <a:t>‹#›</a:t>
            </a:fld>
            <a:endParaRPr lang="en-US"/>
          </a:p>
        </p:txBody>
      </p:sp>
    </p:spTree>
    <p:extLst>
      <p:ext uri="{BB962C8B-B14F-4D97-AF65-F5344CB8AC3E}">
        <p14:creationId xmlns:p14="http://schemas.microsoft.com/office/powerpoint/2010/main" val="188363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0D12B0A8-7602-420E-8ADB-E9521E0ADD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Chapter 8</a:t>
            </a:r>
          </a:p>
        </p:txBody>
      </p:sp>
      <p:sp>
        <p:nvSpPr>
          <p:cNvPr id="3075" name="Rectangle 3"/>
          <p:cNvSpPr>
            <a:spLocks noGrp="1" noChangeArrowheads="1"/>
          </p:cNvSpPr>
          <p:nvPr>
            <p:ph type="subTitle" idx="1"/>
          </p:nvPr>
        </p:nvSpPr>
        <p:spPr>
          <a:xfrm>
            <a:off x="1295400" y="3810000"/>
            <a:ext cx="6400800" cy="1752600"/>
          </a:xfrm>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r>
              <a:rPr lang="en-US" smtClean="0"/>
              <a:t>How Do These Apply to Burger?</a:t>
            </a:r>
          </a:p>
        </p:txBody>
      </p:sp>
      <p:sp>
        <p:nvSpPr>
          <p:cNvPr id="4301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1DF6724-E285-4A08-BC6A-1479A5140ABA}" type="slidenum">
              <a:rPr lang="en-US" smtClean="0"/>
              <a:pPr/>
              <a:t>11</a:t>
            </a:fld>
            <a:endParaRPr lang="en-US" smtClean="0"/>
          </a:p>
        </p:txBody>
      </p:sp>
      <p:sp>
        <p:nvSpPr>
          <p:cNvPr id="44035" name="Rectangle 2"/>
          <p:cNvSpPr>
            <a:spLocks noGrp="1" noChangeArrowheads="1"/>
          </p:cNvSpPr>
          <p:nvPr>
            <p:ph type="title"/>
          </p:nvPr>
        </p:nvSpPr>
        <p:spPr/>
        <p:txBody>
          <a:bodyPr/>
          <a:lstStyle/>
          <a:p>
            <a:pPr eaLnBrk="1" hangingPunct="1"/>
            <a:r>
              <a:rPr lang="en-US" smtClean="0"/>
              <a:t>One</a:t>
            </a:r>
          </a:p>
        </p:txBody>
      </p:sp>
      <p:sp>
        <p:nvSpPr>
          <p:cNvPr id="44036" name="Rectangle 3"/>
          <p:cNvSpPr>
            <a:spLocks noGrp="1" noChangeArrowheads="1"/>
          </p:cNvSpPr>
          <p:nvPr>
            <p:ph type="body" idx="1"/>
          </p:nvPr>
        </p:nvSpPr>
        <p:spPr/>
        <p:txBody>
          <a:bodyPr/>
          <a:lstStyle/>
          <a:p>
            <a:pPr eaLnBrk="1" hangingPunct="1"/>
            <a:r>
              <a:rPr lang="en-US" smtClean="0"/>
              <a:t>First, the State has a substantial interest in regulating the vehicle-dismantling and automobile-junkyard industry because motor vehicle theft has increased in the State and because the problem of theft is associated with this industry.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E986F4-8601-4B02-A99F-EF9157BFBA8C}" type="slidenum">
              <a:rPr lang="en-US" smtClean="0"/>
              <a:pPr/>
              <a:t>12</a:t>
            </a:fld>
            <a:endParaRPr lang="en-US" smtClean="0"/>
          </a:p>
        </p:txBody>
      </p:sp>
      <p:sp>
        <p:nvSpPr>
          <p:cNvPr id="45059" name="Rectangle 2"/>
          <p:cNvSpPr>
            <a:spLocks noGrp="1" noChangeArrowheads="1"/>
          </p:cNvSpPr>
          <p:nvPr>
            <p:ph type="title"/>
          </p:nvPr>
        </p:nvSpPr>
        <p:spPr/>
        <p:txBody>
          <a:bodyPr/>
          <a:lstStyle/>
          <a:p>
            <a:pPr eaLnBrk="1" hangingPunct="1"/>
            <a:r>
              <a:rPr lang="en-US" smtClean="0"/>
              <a:t>Two</a:t>
            </a:r>
          </a:p>
        </p:txBody>
      </p:sp>
      <p:sp>
        <p:nvSpPr>
          <p:cNvPr id="45060" name="Rectangle 3"/>
          <p:cNvSpPr>
            <a:spLocks noGrp="1" noChangeArrowheads="1"/>
          </p:cNvSpPr>
          <p:nvPr>
            <p:ph type="body" idx="1"/>
          </p:nvPr>
        </p:nvSpPr>
        <p:spPr/>
        <p:txBody>
          <a:bodyPr/>
          <a:lstStyle/>
          <a:p>
            <a:pPr eaLnBrk="1" hangingPunct="1"/>
            <a:r>
              <a:rPr lang="en-US" smtClean="0"/>
              <a:t>Second, regulation of the vehicle-dismantling industry reasonably serves the State's substantial interest in eradicating automobile theft. It is well established that the theft problem can be addressed effectively by controlling the receiver of, or market in, stolen property.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79823E-DDD4-4654-8AB6-FAC6EB4AF5D2}" type="slidenum">
              <a:rPr lang="en-US" smtClean="0"/>
              <a:pPr/>
              <a:t>13</a:t>
            </a:fld>
            <a:endParaRPr lang="en-US" smtClean="0"/>
          </a:p>
        </p:txBody>
      </p:sp>
      <p:sp>
        <p:nvSpPr>
          <p:cNvPr id="46083" name="Rectangle 2"/>
          <p:cNvSpPr>
            <a:spLocks noGrp="1" noChangeArrowheads="1"/>
          </p:cNvSpPr>
          <p:nvPr>
            <p:ph type="title"/>
          </p:nvPr>
        </p:nvSpPr>
        <p:spPr/>
        <p:txBody>
          <a:bodyPr/>
          <a:lstStyle/>
          <a:p>
            <a:pPr eaLnBrk="1" hangingPunct="1"/>
            <a:r>
              <a:rPr lang="en-US" smtClean="0"/>
              <a:t>Three</a:t>
            </a:r>
          </a:p>
        </p:txBody>
      </p:sp>
      <p:sp>
        <p:nvSpPr>
          <p:cNvPr id="46084"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smtClean="0"/>
              <a:t>Finally, the "time, place, and scope" of the inspection is limited</a:t>
            </a:r>
          </a:p>
          <a:p>
            <a:pPr eaLnBrk="1" hangingPunct="1">
              <a:lnSpc>
                <a:spcPct val="80000"/>
              </a:lnSpc>
            </a:pPr>
            <a:r>
              <a:rPr lang="en-US" sz="2800" smtClean="0"/>
              <a:t>The officers are allowed to conduct an inspection only "during [the] regular and usual business hours." </a:t>
            </a:r>
          </a:p>
          <a:p>
            <a:pPr eaLnBrk="1" hangingPunct="1">
              <a:lnSpc>
                <a:spcPct val="80000"/>
              </a:lnSpc>
            </a:pPr>
            <a:r>
              <a:rPr lang="en-US" sz="2800" smtClean="0"/>
              <a:t>The inspections can be made only of vehicle-dismantling and related industries. </a:t>
            </a:r>
          </a:p>
          <a:p>
            <a:pPr eaLnBrk="1" hangingPunct="1">
              <a:lnSpc>
                <a:spcPct val="80000"/>
              </a:lnSpc>
            </a:pPr>
            <a:r>
              <a:rPr lang="en-US" sz="2800" smtClean="0"/>
              <a:t>And the permissible scope of these searches is narrowly defined: </a:t>
            </a:r>
          </a:p>
          <a:p>
            <a:pPr lvl="1" eaLnBrk="1" hangingPunct="1">
              <a:lnSpc>
                <a:spcPct val="80000"/>
              </a:lnSpc>
            </a:pPr>
            <a:r>
              <a:rPr lang="en-US" sz="2800" smtClean="0"/>
              <a:t>the inspectors may examine the records, as well as "any vehicles or parts of vehicles which are subject to the record keeping requirements of this section and which are on the premises."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EBA06B-E802-4A9F-A332-858348AA4EA7}" type="slidenum">
              <a:rPr lang="en-US" smtClean="0"/>
              <a:pPr/>
              <a:t>14</a:t>
            </a:fld>
            <a:endParaRPr lang="en-US" smtClean="0"/>
          </a:p>
        </p:txBody>
      </p:sp>
      <p:sp>
        <p:nvSpPr>
          <p:cNvPr id="47107" name="Rectangle 2"/>
          <p:cNvSpPr>
            <a:spLocks noGrp="1" noChangeArrowheads="1"/>
          </p:cNvSpPr>
          <p:nvPr>
            <p:ph type="title"/>
          </p:nvPr>
        </p:nvSpPr>
        <p:spPr/>
        <p:txBody>
          <a:bodyPr/>
          <a:lstStyle/>
          <a:p>
            <a:pPr eaLnBrk="1" hangingPunct="1"/>
            <a:r>
              <a:rPr lang="en-US" smtClean="0"/>
              <a:t>Licenses and Permits</a:t>
            </a:r>
          </a:p>
        </p:txBody>
      </p:sp>
      <p:sp>
        <p:nvSpPr>
          <p:cNvPr id="47108" name="Rectangle 3"/>
          <p:cNvSpPr>
            <a:spLocks noGrp="1" noChangeArrowheads="1"/>
          </p:cNvSpPr>
          <p:nvPr>
            <p:ph type="body" idx="1"/>
          </p:nvPr>
        </p:nvSpPr>
        <p:spPr/>
        <p:txBody>
          <a:bodyPr/>
          <a:lstStyle/>
          <a:p>
            <a:pPr eaLnBrk="1" hangingPunct="1"/>
            <a:r>
              <a:rPr lang="en-US" smtClean="0"/>
              <a:t>Restaurant license, elevator license, shellfish processing license</a:t>
            </a:r>
          </a:p>
          <a:p>
            <a:pPr lvl="1" eaLnBrk="1" hangingPunct="1"/>
            <a:r>
              <a:rPr lang="en-US" smtClean="0"/>
              <a:t>Issued on set criteria established through stature or regulation</a:t>
            </a:r>
          </a:p>
          <a:p>
            <a:pPr eaLnBrk="1" hangingPunct="1"/>
            <a:r>
              <a:rPr lang="en-US" smtClean="0"/>
              <a:t>Can require consent to searches as a condition of licensure</a:t>
            </a:r>
          </a:p>
          <a:p>
            <a:pPr lvl="1" eaLnBrk="1" hangingPunct="1"/>
            <a:r>
              <a:rPr lang="en-US" smtClean="0"/>
              <a:t>Restaurant licenses - any time during regular business hours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BA860E-7457-4D66-93FF-A4AE6A15D8B1}" type="slidenum">
              <a:rPr lang="en-US" smtClean="0"/>
              <a:pPr/>
              <a:t>15</a:t>
            </a:fld>
            <a:endParaRPr lang="en-US" smtClean="0"/>
          </a:p>
        </p:txBody>
      </p:sp>
      <p:sp>
        <p:nvSpPr>
          <p:cNvPr id="48131" name="Rectangle 2"/>
          <p:cNvSpPr>
            <a:spLocks noGrp="1" noChangeArrowheads="1"/>
          </p:cNvSpPr>
          <p:nvPr>
            <p:ph type="title"/>
          </p:nvPr>
        </p:nvSpPr>
        <p:spPr/>
        <p:txBody>
          <a:bodyPr/>
          <a:lstStyle/>
          <a:p>
            <a:pPr eaLnBrk="1" hangingPunct="1"/>
            <a:r>
              <a:rPr lang="en-US" smtClean="0"/>
              <a:t>Are these pervasively regulated industries?</a:t>
            </a:r>
          </a:p>
        </p:txBody>
      </p:sp>
      <p:sp>
        <p:nvSpPr>
          <p:cNvPr id="48132" name="Rectangle 3"/>
          <p:cNvSpPr>
            <a:spLocks noGrp="1" noChangeArrowheads="1"/>
          </p:cNvSpPr>
          <p:nvPr>
            <p:ph type="body" idx="1"/>
          </p:nvPr>
        </p:nvSpPr>
        <p:spPr/>
        <p:txBody>
          <a:bodyPr/>
          <a:lstStyle/>
          <a:p>
            <a:pPr eaLnBrk="1" hangingPunct="1"/>
            <a:r>
              <a:rPr lang="en-US" smtClean="0"/>
              <a:t>Substantial Government Interests?</a:t>
            </a:r>
          </a:p>
          <a:p>
            <a:pPr eaLnBrk="1" hangingPunct="1"/>
            <a:r>
              <a:rPr lang="en-US" smtClean="0"/>
              <a:t>Necessary to further the regulatory scheme?</a:t>
            </a:r>
          </a:p>
          <a:p>
            <a:pPr eaLnBrk="1" hangingPunct="1"/>
            <a:r>
              <a:rPr lang="en-US" smtClean="0"/>
              <a:t>Must be a constitutionally adequate substitute for a warrant?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F1DAD96-E524-4171-8966-EEE6232BC94B}" type="slidenum">
              <a:rPr lang="en-US" smtClean="0"/>
              <a:pPr/>
              <a:t>16</a:t>
            </a:fld>
            <a:endParaRPr lang="en-US" smtClean="0"/>
          </a:p>
        </p:txBody>
      </p:sp>
      <p:sp>
        <p:nvSpPr>
          <p:cNvPr id="49155" name="Rectangle 2"/>
          <p:cNvSpPr>
            <a:spLocks noGrp="1" noChangeArrowheads="1"/>
          </p:cNvSpPr>
          <p:nvPr>
            <p:ph type="title"/>
          </p:nvPr>
        </p:nvSpPr>
        <p:spPr/>
        <p:txBody>
          <a:bodyPr/>
          <a:lstStyle/>
          <a:p>
            <a:pPr eaLnBrk="1" hangingPunct="1"/>
            <a:r>
              <a:rPr lang="en-US" sz="3200" smtClean="0"/>
              <a:t>Does the Exclusionary Rule Apply? - </a:t>
            </a:r>
            <a:r>
              <a:rPr lang="en-US" sz="3200" i="1" smtClean="0"/>
              <a:t>Trinity Industries v. OSHA</a:t>
            </a:r>
            <a:r>
              <a:rPr lang="en-US" sz="3200" smtClean="0"/>
              <a:t>, 16 F.3d 1455 (6th Cir. 1994) </a:t>
            </a:r>
          </a:p>
        </p:txBody>
      </p:sp>
      <p:sp>
        <p:nvSpPr>
          <p:cNvPr id="49156" name="Rectangle 3"/>
          <p:cNvSpPr>
            <a:spLocks noGrp="1" noChangeArrowheads="1"/>
          </p:cNvSpPr>
          <p:nvPr>
            <p:ph type="body" idx="1"/>
          </p:nvPr>
        </p:nvSpPr>
        <p:spPr/>
        <p:txBody>
          <a:bodyPr/>
          <a:lstStyle/>
          <a:p>
            <a:pPr eaLnBrk="1" hangingPunct="1">
              <a:lnSpc>
                <a:spcPct val="90000"/>
              </a:lnSpc>
            </a:pPr>
            <a:r>
              <a:rPr lang="en-US" sz="2800" smtClean="0"/>
              <a:t>OSHA used an employee complaint as the basis for a probable cause warrant for a specific inspection, as provided in the OSHA Act.</a:t>
            </a:r>
          </a:p>
          <a:p>
            <a:pPr lvl="1" eaLnBrk="1" hangingPunct="1">
              <a:lnSpc>
                <a:spcPct val="90000"/>
              </a:lnSpc>
            </a:pPr>
            <a:r>
              <a:rPr lang="en-US" sz="2800" smtClean="0"/>
              <a:t>Inspector also did a general search, claiming it was part of an area warrant type search</a:t>
            </a:r>
          </a:p>
          <a:p>
            <a:pPr lvl="1" eaLnBrk="1" hangingPunct="1">
              <a:lnSpc>
                <a:spcPct val="90000"/>
              </a:lnSpc>
            </a:pPr>
            <a:r>
              <a:rPr lang="en-US" sz="2800" smtClean="0"/>
              <a:t>Court found that a complaint driven search does not meet the neutral selection criteria for an area warrant</a:t>
            </a:r>
          </a:p>
          <a:p>
            <a:pPr eaLnBrk="1" hangingPunct="1">
              <a:lnSpc>
                <a:spcPct val="90000"/>
              </a:lnSpc>
            </a:pPr>
            <a:r>
              <a:rPr lang="en-US" sz="2800" smtClean="0"/>
              <a:t>Court allowed the use of the improperly obtained records for administrative actions to correct risks, but not as a basis for punishing (fining) the employer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1D28E6C-4A5C-4784-B881-AF16E4FC7E3C}" type="slidenum">
              <a:rPr lang="en-US" smtClean="0"/>
              <a:pPr/>
              <a:t>17</a:t>
            </a:fld>
            <a:endParaRPr lang="en-US" smtClean="0"/>
          </a:p>
        </p:txBody>
      </p:sp>
      <p:sp>
        <p:nvSpPr>
          <p:cNvPr id="50179" name="Rectangle 2"/>
          <p:cNvSpPr>
            <a:spLocks noGrp="1" noChangeArrowheads="1"/>
          </p:cNvSpPr>
          <p:nvPr>
            <p:ph type="title"/>
          </p:nvPr>
        </p:nvSpPr>
        <p:spPr/>
        <p:txBody>
          <a:bodyPr/>
          <a:lstStyle/>
          <a:p>
            <a:pPr eaLnBrk="1" hangingPunct="1"/>
            <a:r>
              <a:rPr lang="en-US" smtClean="0"/>
              <a:t>What about Evidence of Unrelated Crime?</a:t>
            </a:r>
          </a:p>
        </p:txBody>
      </p:sp>
      <p:sp>
        <p:nvSpPr>
          <p:cNvPr id="50180" name="Rectangle 3"/>
          <p:cNvSpPr>
            <a:spLocks noGrp="1" noChangeArrowheads="1"/>
          </p:cNvSpPr>
          <p:nvPr>
            <p:ph type="body" idx="1"/>
          </p:nvPr>
        </p:nvSpPr>
        <p:spPr/>
        <p:txBody>
          <a:bodyPr/>
          <a:lstStyle/>
          <a:p>
            <a:pPr eaLnBrk="1" hangingPunct="1"/>
            <a:r>
              <a:rPr lang="en-US" smtClean="0"/>
              <a:t>What if the housing inspector finds your stash of stolen DVD players?</a:t>
            </a:r>
          </a:p>
          <a:p>
            <a:pPr eaLnBrk="1" hangingPunct="1"/>
            <a:r>
              <a:rPr lang="en-US" smtClean="0"/>
              <a:t>What if the restaurant inspector finds the cook's stash of cocaine?</a:t>
            </a:r>
          </a:p>
          <a:p>
            <a:pPr eaLnBrk="1" hangingPunct="1"/>
            <a:r>
              <a:rPr lang="en-US" smtClean="0"/>
              <a:t>What did Camara say?</a:t>
            </a:r>
          </a:p>
          <a:p>
            <a:pPr lvl="1" eaLnBrk="1" hangingPunct="1">
              <a:lnSpc>
                <a:spcPct val="90000"/>
              </a:lnSpc>
            </a:pPr>
            <a:r>
              <a:rPr lang="en-US" sz="2800" smtClean="0"/>
              <a:t>Finally, because the inspections are neither personal in nature nor aimed at the discovery of evidence of crime, they involve a relatively limited invasion of the urban citizen's privacy.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81528E4-0760-4F83-A63A-3269EEBC58F3}" type="slidenum">
              <a:rPr lang="en-US" smtClean="0"/>
              <a:pPr/>
              <a:t>2</a:t>
            </a:fld>
            <a:endParaRPr lang="en-US" smtClean="0"/>
          </a:p>
        </p:txBody>
      </p:sp>
      <p:sp>
        <p:nvSpPr>
          <p:cNvPr id="34819" name="Rectangle 2"/>
          <p:cNvSpPr>
            <a:spLocks noGrp="1" noChangeArrowheads="1"/>
          </p:cNvSpPr>
          <p:nvPr>
            <p:ph type="title"/>
          </p:nvPr>
        </p:nvSpPr>
        <p:spPr/>
        <p:txBody>
          <a:bodyPr/>
          <a:lstStyle/>
          <a:p>
            <a:pPr eaLnBrk="1" hangingPunct="1"/>
            <a:r>
              <a:rPr lang="en-US" smtClean="0"/>
              <a:t>New York v. Burger, 482 U.S. 691 (1987)</a:t>
            </a:r>
          </a:p>
        </p:txBody>
      </p:sp>
      <p:sp>
        <p:nvSpPr>
          <p:cNvPr id="34820" name="Rectangle 3"/>
          <p:cNvSpPr>
            <a:spLocks noGrp="1" noChangeArrowheads="1"/>
          </p:cNvSpPr>
          <p:nvPr>
            <p:ph type="body" idx="1"/>
          </p:nvPr>
        </p:nvSpPr>
        <p:spPr/>
        <p:txBody>
          <a:bodyPr/>
          <a:lstStyle/>
          <a:p>
            <a:pPr eaLnBrk="1" hangingPunct="1">
              <a:lnSpc>
                <a:spcPct val="90000"/>
              </a:lnSpc>
            </a:pPr>
            <a:r>
              <a:rPr lang="en-US" sz="2800" smtClean="0"/>
              <a:t>Search of junk yard for stolen goods</a:t>
            </a:r>
          </a:p>
          <a:p>
            <a:pPr eaLnBrk="1" hangingPunct="1">
              <a:lnSpc>
                <a:spcPct val="90000"/>
              </a:lnSpc>
            </a:pPr>
            <a:r>
              <a:rPr lang="en-US" sz="2800" smtClean="0"/>
              <a:t>Lower court excluded the evidence in the criminal trial:</a:t>
            </a:r>
          </a:p>
          <a:p>
            <a:pPr lvl="1" eaLnBrk="1" hangingPunct="1">
              <a:lnSpc>
                <a:spcPct val="90000"/>
              </a:lnSpc>
            </a:pPr>
            <a:r>
              <a:rPr lang="en-US" sz="2800" smtClean="0"/>
              <a:t>"the fundamental defect [of 415-a5] . . . is that [it] authorize[s] searches undertaken solely to uncover evidence of criminality and not to enforce a comprehensive regulatory scheme. The asserted 'administrative schem[e]' here [is], in reality, designed simply to give the police an expedient means of enforcing penal sanctions for possession of stolen property."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A21D813-86C6-419A-B77A-F53862A948DD}" type="slidenum">
              <a:rPr lang="en-US" smtClean="0"/>
              <a:pPr/>
              <a:t>3</a:t>
            </a:fld>
            <a:endParaRPr lang="en-US" smtClean="0"/>
          </a:p>
        </p:txBody>
      </p:sp>
      <p:sp>
        <p:nvSpPr>
          <p:cNvPr id="35843" name="Rectangle 2"/>
          <p:cNvSpPr>
            <a:spLocks noGrp="1" noChangeArrowheads="1"/>
          </p:cNvSpPr>
          <p:nvPr>
            <p:ph type="title"/>
          </p:nvPr>
        </p:nvSpPr>
        <p:spPr/>
        <p:txBody>
          <a:bodyPr/>
          <a:lstStyle/>
          <a:p>
            <a:pPr eaLnBrk="1" hangingPunct="1"/>
            <a:r>
              <a:rPr lang="en-US" smtClean="0"/>
              <a:t>Does the History of the Regulations Matter?</a:t>
            </a:r>
          </a:p>
        </p:txBody>
      </p:sp>
      <p:sp>
        <p:nvSpPr>
          <p:cNvPr id="35844" name="Rectangle 3"/>
          <p:cNvSpPr>
            <a:spLocks noGrp="1" noChangeArrowheads="1"/>
          </p:cNvSpPr>
          <p:nvPr>
            <p:ph type="body" idx="1"/>
          </p:nvPr>
        </p:nvSpPr>
        <p:spPr/>
        <p:txBody>
          <a:bodyPr/>
          <a:lstStyle/>
          <a:p>
            <a:pPr eaLnBrk="1" hangingPunct="1"/>
            <a:r>
              <a:rPr lang="en-US" sz="2800" smtClean="0"/>
              <a:t>Firearms and alcohol have always been regulated</a:t>
            </a:r>
          </a:p>
          <a:p>
            <a:pPr eaLnBrk="1" hangingPunct="1"/>
            <a:r>
              <a:rPr lang="en-US" sz="2800" smtClean="0"/>
              <a:t>We pointed out that the doctrine is essentially defined by "the pervasiveness and regularity of the federal regulation" and the effect of such regulation upon an owner's expectation of privacy. See id., at 600, 606. We observed, however, that "the duration of a particular regulatory scheme" would remain an "important factor" in deciding whether a warrantless inspection pursuant to the scheme is permissible. (United States Supreme Court in Burger)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9B0187-A853-4258-84E3-97ED69D5C72B}" type="slidenum">
              <a:rPr lang="en-US" smtClean="0"/>
              <a:pPr/>
              <a:t>4</a:t>
            </a:fld>
            <a:endParaRPr lang="en-US" smtClean="0"/>
          </a:p>
        </p:txBody>
      </p:sp>
      <p:sp>
        <p:nvSpPr>
          <p:cNvPr id="36867" name="Rectangle 2"/>
          <p:cNvSpPr>
            <a:spLocks noGrp="1" noChangeArrowheads="1"/>
          </p:cNvSpPr>
          <p:nvPr>
            <p:ph type="title"/>
          </p:nvPr>
        </p:nvSpPr>
        <p:spPr/>
        <p:txBody>
          <a:bodyPr/>
          <a:lstStyle/>
          <a:p>
            <a:pPr eaLnBrk="1" hangingPunct="1"/>
            <a:r>
              <a:rPr lang="en-US" smtClean="0"/>
              <a:t>Alternative Standard</a:t>
            </a:r>
          </a:p>
        </p:txBody>
      </p:sp>
      <p:sp>
        <p:nvSpPr>
          <p:cNvPr id="36868" name="Rectangle 3"/>
          <p:cNvSpPr>
            <a:spLocks noGrp="1" noChangeArrowheads="1"/>
          </p:cNvSpPr>
          <p:nvPr>
            <p:ph type="body" idx="1"/>
          </p:nvPr>
        </p:nvSpPr>
        <p:spPr/>
        <p:txBody>
          <a:bodyPr/>
          <a:lstStyle/>
          <a:p>
            <a:pPr eaLnBrk="1" hangingPunct="1"/>
            <a:r>
              <a:rPr lang="en-US" smtClean="0"/>
              <a:t>...where the privacy interests of the owner are weakened and the government interests in regulating particular businesses are concomitantly heightened, a warrantless inspection of commercial premises may well be reasonable within the meaning of the Fourth Amendment. (Burger)</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pPr eaLnBrk="1" hangingPunct="1"/>
            <a:r>
              <a:rPr lang="en-US" smtClean="0"/>
              <a:t>Criteria for Searches of Regulated Industries</a:t>
            </a:r>
          </a:p>
        </p:txBody>
      </p:sp>
      <p:sp>
        <p:nvSpPr>
          <p:cNvPr id="3789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014FB2-04F5-4449-B61F-D68C53581BD7}" type="slidenum">
              <a:rPr lang="en-US" smtClean="0"/>
              <a:pPr/>
              <a:t>6</a:t>
            </a:fld>
            <a:endParaRPr lang="en-US" smtClean="0"/>
          </a:p>
        </p:txBody>
      </p:sp>
      <p:sp>
        <p:nvSpPr>
          <p:cNvPr id="38915" name="Rectangle 2"/>
          <p:cNvSpPr>
            <a:spLocks noGrp="1" noChangeArrowheads="1"/>
          </p:cNvSpPr>
          <p:nvPr>
            <p:ph type="title"/>
          </p:nvPr>
        </p:nvSpPr>
        <p:spPr/>
        <p:txBody>
          <a:bodyPr/>
          <a:lstStyle/>
          <a:p>
            <a:pPr eaLnBrk="1" hangingPunct="1"/>
            <a:r>
              <a:rPr lang="en-US" smtClean="0"/>
              <a:t>Substantial Government Interests</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First, there must be a "substantial" government interest that informs the regulatory scheme pursuant to which the inspection is made. </a:t>
            </a:r>
          </a:p>
          <a:p>
            <a:pPr lvl="1" eaLnBrk="1" hangingPunct="1">
              <a:lnSpc>
                <a:spcPct val="80000"/>
              </a:lnSpc>
            </a:pPr>
            <a:r>
              <a:rPr lang="en-US" sz="2800" smtClean="0"/>
              <a:t>("substantial federal interest in improving the health and safety conditions in the Nation's underground and surface mines"); </a:t>
            </a:r>
          </a:p>
          <a:p>
            <a:pPr lvl="1" eaLnBrk="1" hangingPunct="1">
              <a:lnSpc>
                <a:spcPct val="80000"/>
              </a:lnSpc>
            </a:pPr>
            <a:r>
              <a:rPr lang="en-US" sz="2800" smtClean="0"/>
              <a:t>(regulation of firearms is "of central importance to federal efforts to prevent violent crime and to assist the States in regulating the firearms traffic within their borders"); </a:t>
            </a:r>
          </a:p>
          <a:p>
            <a:pPr lvl="1" eaLnBrk="1" hangingPunct="1">
              <a:lnSpc>
                <a:spcPct val="80000"/>
              </a:lnSpc>
            </a:pPr>
            <a:r>
              <a:rPr lang="en-US" sz="2800" smtClean="0"/>
              <a:t>(federal interest "in protecting the revenue against various types of fraud").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42E9DB-A889-4FEE-A6D2-C680CF0C9A3F}" type="slidenum">
              <a:rPr lang="en-US" smtClean="0"/>
              <a:pPr/>
              <a:t>7</a:t>
            </a:fld>
            <a:endParaRPr lang="en-US" smtClean="0"/>
          </a:p>
        </p:txBody>
      </p:sp>
      <p:sp>
        <p:nvSpPr>
          <p:cNvPr id="39939" name="Rectangle 2"/>
          <p:cNvSpPr>
            <a:spLocks noGrp="1" noChangeArrowheads="1"/>
          </p:cNvSpPr>
          <p:nvPr>
            <p:ph type="title"/>
          </p:nvPr>
        </p:nvSpPr>
        <p:spPr/>
        <p:txBody>
          <a:bodyPr/>
          <a:lstStyle/>
          <a:p>
            <a:pPr eaLnBrk="1" hangingPunct="1"/>
            <a:r>
              <a:rPr lang="en-US" smtClean="0"/>
              <a:t>"Necessary to further [the] regulatory scheme."</a:t>
            </a:r>
          </a:p>
        </p:txBody>
      </p:sp>
      <p:sp>
        <p:nvSpPr>
          <p:cNvPr id="39940" name="Rectangle 3"/>
          <p:cNvSpPr>
            <a:spLocks noGrp="1" noChangeArrowheads="1"/>
          </p:cNvSpPr>
          <p:nvPr>
            <p:ph type="body" idx="1"/>
          </p:nvPr>
        </p:nvSpPr>
        <p:spPr/>
        <p:txBody>
          <a:bodyPr/>
          <a:lstStyle/>
          <a:p>
            <a:pPr eaLnBrk="1" hangingPunct="1"/>
            <a:r>
              <a:rPr lang="en-US" smtClean="0"/>
              <a:t>"For example, in </a:t>
            </a:r>
            <a:r>
              <a:rPr lang="en-US" i="1" smtClean="0"/>
              <a:t>Dewey</a:t>
            </a:r>
            <a:r>
              <a:rPr lang="en-US" smtClean="0"/>
              <a:t> we recognized that forcing mine inspectors to obtain a warrant before every inspection might alert mine owners or operators to the impending inspection, thereby frustrating the purposes of the Mine Safety and Health Act -- to detect and thus to deter safety and health violations."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9B82EAD-0558-43B7-8403-F697BF0543C7}" type="slidenum">
              <a:rPr lang="en-US" smtClean="0"/>
              <a:pPr/>
              <a:t>8</a:t>
            </a:fld>
            <a:endParaRPr lang="en-US" smtClean="0"/>
          </a:p>
        </p:txBody>
      </p:sp>
      <p:sp>
        <p:nvSpPr>
          <p:cNvPr id="40963" name="Rectangle 2"/>
          <p:cNvSpPr>
            <a:spLocks noGrp="1" noChangeArrowheads="1"/>
          </p:cNvSpPr>
          <p:nvPr>
            <p:ph type="title"/>
          </p:nvPr>
        </p:nvSpPr>
        <p:spPr/>
        <p:txBody>
          <a:bodyPr/>
          <a:lstStyle/>
          <a:p>
            <a:pPr eaLnBrk="1" hangingPunct="1"/>
            <a:r>
              <a:rPr lang="en-US" smtClean="0"/>
              <a:t>Must be a constitutionally adequate substitute for a warrant</a:t>
            </a:r>
          </a:p>
        </p:txBody>
      </p:sp>
      <p:sp>
        <p:nvSpPr>
          <p:cNvPr id="40964" name="Rectangle 3"/>
          <p:cNvSpPr>
            <a:spLocks noGrp="1" noChangeArrowheads="1"/>
          </p:cNvSpPr>
          <p:nvPr>
            <p:ph type="body" idx="1"/>
          </p:nvPr>
        </p:nvSpPr>
        <p:spPr/>
        <p:txBody>
          <a:bodyPr/>
          <a:lstStyle/>
          <a:p>
            <a:pPr eaLnBrk="1" hangingPunct="1"/>
            <a:r>
              <a:rPr lang="en-US" smtClean="0"/>
              <a:t>In other words, the regulatory statute must perform the two basic functions of a warrant:</a:t>
            </a:r>
          </a:p>
          <a:p>
            <a:pPr lvl="1" eaLnBrk="1" hangingPunct="1"/>
            <a:r>
              <a:rPr lang="en-US" smtClean="0"/>
              <a:t>it must advise the owner of the commercial premises that the search is being made pursuant to the law and has a properly defined scope,</a:t>
            </a:r>
          </a:p>
          <a:p>
            <a:pPr lvl="1" eaLnBrk="1" hangingPunct="1"/>
            <a:r>
              <a:rPr lang="en-US" smtClean="0"/>
              <a:t>and it must limit the discretion of the inspecting officers.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DDAB68-8047-4F50-AC85-4D6E5FA6D54D}" type="slidenum">
              <a:rPr lang="en-US" smtClean="0"/>
              <a:pPr/>
              <a:t>9</a:t>
            </a:fld>
            <a:endParaRPr lang="en-US" smtClean="0"/>
          </a:p>
        </p:txBody>
      </p:sp>
      <p:sp>
        <p:nvSpPr>
          <p:cNvPr id="41987" name="Rectangle 2"/>
          <p:cNvSpPr>
            <a:spLocks noGrp="1" noChangeArrowheads="1"/>
          </p:cNvSpPr>
          <p:nvPr>
            <p:ph type="title"/>
          </p:nvPr>
        </p:nvSpPr>
        <p:spPr/>
        <p:txBody>
          <a:bodyPr/>
          <a:lstStyle/>
          <a:p>
            <a:pPr eaLnBrk="1" hangingPunct="1"/>
            <a:r>
              <a:rPr lang="en-US" smtClean="0"/>
              <a:t>What is necessary to substitute for a warrant?</a:t>
            </a:r>
          </a:p>
        </p:txBody>
      </p:sp>
      <p:sp>
        <p:nvSpPr>
          <p:cNvPr id="41988" name="Rectangle 3"/>
          <p:cNvSpPr>
            <a:spLocks noGrp="1" noChangeArrowheads="1"/>
          </p:cNvSpPr>
          <p:nvPr>
            <p:ph type="body" idx="1"/>
          </p:nvPr>
        </p:nvSpPr>
        <p:spPr/>
        <p:txBody>
          <a:bodyPr/>
          <a:lstStyle/>
          <a:p>
            <a:pPr eaLnBrk="1" hangingPunct="1">
              <a:lnSpc>
                <a:spcPct val="90000"/>
              </a:lnSpc>
            </a:pPr>
            <a:r>
              <a:rPr lang="en-US" smtClean="0"/>
              <a:t>To perform this first function, the statute must be "sufficiently comprehensive and defined that the owner of commercial property cannot help but be aware that his property will be subject to periodic inspections undertaken for specific purposes."</a:t>
            </a:r>
          </a:p>
          <a:p>
            <a:pPr eaLnBrk="1" hangingPunct="1">
              <a:lnSpc>
                <a:spcPct val="90000"/>
              </a:lnSpc>
            </a:pPr>
            <a:r>
              <a:rPr lang="en-US" smtClean="0"/>
              <a:t>In addition, in defining how a statute limits the discretion of the inspectors, we have observed that it must be "carefully limited in time, place, and scope."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680</TotalTime>
  <Words>991</Words>
  <Application>Microsoft Office PowerPoint</Application>
  <PresentationFormat>On-screen Show (4:3)</PresentationFormat>
  <Paragraphs>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Blends</vt:lpstr>
      <vt:lpstr>Chapter 8</vt:lpstr>
      <vt:lpstr>New York v. Burger, 482 U.S. 691 (1987)</vt:lpstr>
      <vt:lpstr>Does the History of the Regulations Matter?</vt:lpstr>
      <vt:lpstr>Alternative Standard</vt:lpstr>
      <vt:lpstr>Criteria for Searches of Regulated Industries</vt:lpstr>
      <vt:lpstr>Substantial Government Interests</vt:lpstr>
      <vt:lpstr>"Necessary to further [the] regulatory scheme."</vt:lpstr>
      <vt:lpstr>Must be a constitutionally adequate substitute for a warrant</vt:lpstr>
      <vt:lpstr>What is necessary to substitute for a warrant?</vt:lpstr>
      <vt:lpstr>How Do These Apply to Burger?</vt:lpstr>
      <vt:lpstr>One</vt:lpstr>
      <vt:lpstr>Two</vt:lpstr>
      <vt:lpstr>Three</vt:lpstr>
      <vt:lpstr>Licenses and Permits</vt:lpstr>
      <vt:lpstr>Are these pervasively regulated industries?</vt:lpstr>
      <vt:lpstr>Does the Exclusionary Rule Apply? - Trinity Industries v. OSHA, 16 F.3d 1455 (6th Cir. 1994) </vt:lpstr>
      <vt:lpstr>What about Evidence of Unrelated Crime?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Reports and Subpoenas</dc:title>
  <dc:creator>edward</dc:creator>
  <cp:lastModifiedBy>Edward Richards</cp:lastModifiedBy>
  <cp:revision>99</cp:revision>
  <dcterms:created xsi:type="dcterms:W3CDTF">2005-11-14T13:32:04Z</dcterms:created>
  <dcterms:modified xsi:type="dcterms:W3CDTF">2012-03-27T12:31:26Z</dcterms:modified>
</cp:coreProperties>
</file>