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52"/>
  </p:notesMasterIdLst>
  <p:sldIdLst>
    <p:sldId id="384" r:id="rId2"/>
    <p:sldId id="412" r:id="rId3"/>
    <p:sldId id="411" r:id="rId4"/>
    <p:sldId id="413" r:id="rId5"/>
    <p:sldId id="414" r:id="rId6"/>
    <p:sldId id="415" r:id="rId7"/>
    <p:sldId id="416" r:id="rId8"/>
    <p:sldId id="417" r:id="rId9"/>
    <p:sldId id="418" r:id="rId10"/>
    <p:sldId id="419" r:id="rId11"/>
    <p:sldId id="420" r:id="rId12"/>
    <p:sldId id="421" r:id="rId13"/>
    <p:sldId id="422" r:id="rId14"/>
    <p:sldId id="403" r:id="rId15"/>
    <p:sldId id="404" r:id="rId16"/>
    <p:sldId id="405" r:id="rId17"/>
    <p:sldId id="406" r:id="rId18"/>
    <p:sldId id="407" r:id="rId19"/>
    <p:sldId id="408" r:id="rId20"/>
    <p:sldId id="409" r:id="rId21"/>
    <p:sldId id="410" r:id="rId22"/>
    <p:sldId id="393" r:id="rId23"/>
    <p:sldId id="394" r:id="rId24"/>
    <p:sldId id="395" r:id="rId25"/>
    <p:sldId id="396" r:id="rId26"/>
    <p:sldId id="397" r:id="rId27"/>
    <p:sldId id="398" r:id="rId28"/>
    <p:sldId id="399" r:id="rId29"/>
    <p:sldId id="400" r:id="rId30"/>
    <p:sldId id="401" r:id="rId31"/>
    <p:sldId id="402" r:id="rId32"/>
    <p:sldId id="322" r:id="rId33"/>
    <p:sldId id="327" r:id="rId34"/>
    <p:sldId id="328" r:id="rId35"/>
    <p:sldId id="329" r:id="rId36"/>
    <p:sldId id="330" r:id="rId37"/>
    <p:sldId id="331" r:id="rId38"/>
    <p:sldId id="373" r:id="rId39"/>
    <p:sldId id="353" r:id="rId40"/>
    <p:sldId id="374" r:id="rId41"/>
    <p:sldId id="341" r:id="rId42"/>
    <p:sldId id="342" r:id="rId43"/>
    <p:sldId id="361" r:id="rId44"/>
    <p:sldId id="423" r:id="rId45"/>
    <p:sldId id="362" r:id="rId46"/>
    <p:sldId id="363" r:id="rId47"/>
    <p:sldId id="364" r:id="rId48"/>
    <p:sldId id="365" r:id="rId49"/>
    <p:sldId id="324" r:id="rId50"/>
    <p:sldId id="318" r:id="rId5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49" autoAdjust="0"/>
    <p:restoredTop sz="86380" autoAdjust="0"/>
  </p:normalViewPr>
  <p:slideViewPr>
    <p:cSldViewPr>
      <p:cViewPr varScale="1">
        <p:scale>
          <a:sx n="117" d="100"/>
          <a:sy n="117" d="100"/>
        </p:scale>
        <p:origin x="-77" y="-101"/>
      </p:cViewPr>
      <p:guideLst>
        <p:guide orient="horz" pos="2160"/>
        <p:guide pos="2880"/>
      </p:guideLst>
    </p:cSldViewPr>
  </p:slideViewPr>
  <p:outlineViewPr>
    <p:cViewPr>
      <p:scale>
        <a:sx n="33" d="100"/>
        <a:sy n="33" d="100"/>
      </p:scale>
      <p:origin x="0" y="77"/>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12.xml"/><Relationship Id="rId13" Type="http://schemas.openxmlformats.org/officeDocument/2006/relationships/slide" Target="slides/slide19.xml"/><Relationship Id="rId18" Type="http://schemas.openxmlformats.org/officeDocument/2006/relationships/slide" Target="slides/slide25.xml"/><Relationship Id="rId26" Type="http://schemas.openxmlformats.org/officeDocument/2006/relationships/slide" Target="slides/slide33.xml"/><Relationship Id="rId39" Type="http://schemas.openxmlformats.org/officeDocument/2006/relationships/slide" Target="slides/slide48.xml"/><Relationship Id="rId3" Type="http://schemas.openxmlformats.org/officeDocument/2006/relationships/slide" Target="slides/slide3.xml"/><Relationship Id="rId21" Type="http://schemas.openxmlformats.org/officeDocument/2006/relationships/slide" Target="slides/slide28.xml"/><Relationship Id="rId34" Type="http://schemas.openxmlformats.org/officeDocument/2006/relationships/slide" Target="slides/slide41.xml"/><Relationship Id="rId7" Type="http://schemas.openxmlformats.org/officeDocument/2006/relationships/slide" Target="slides/slide11.xml"/><Relationship Id="rId12" Type="http://schemas.openxmlformats.org/officeDocument/2006/relationships/slide" Target="slides/slide18.xml"/><Relationship Id="rId17" Type="http://schemas.openxmlformats.org/officeDocument/2006/relationships/slide" Target="slides/slide24.xml"/><Relationship Id="rId25" Type="http://schemas.openxmlformats.org/officeDocument/2006/relationships/slide" Target="slides/slide32.xml"/><Relationship Id="rId33" Type="http://schemas.openxmlformats.org/officeDocument/2006/relationships/slide" Target="slides/slide40.xml"/><Relationship Id="rId38" Type="http://schemas.openxmlformats.org/officeDocument/2006/relationships/slide" Target="slides/slide47.xml"/><Relationship Id="rId2" Type="http://schemas.openxmlformats.org/officeDocument/2006/relationships/slide" Target="slides/slide2.xml"/><Relationship Id="rId16" Type="http://schemas.openxmlformats.org/officeDocument/2006/relationships/slide" Target="slides/slide23.xml"/><Relationship Id="rId20" Type="http://schemas.openxmlformats.org/officeDocument/2006/relationships/slide" Target="slides/slide27.xml"/><Relationship Id="rId29" Type="http://schemas.openxmlformats.org/officeDocument/2006/relationships/slide" Target="slides/slide36.xml"/><Relationship Id="rId1" Type="http://schemas.openxmlformats.org/officeDocument/2006/relationships/slide" Target="slides/slide1.xml"/><Relationship Id="rId6" Type="http://schemas.openxmlformats.org/officeDocument/2006/relationships/slide" Target="slides/slide10.xml"/><Relationship Id="rId11" Type="http://schemas.openxmlformats.org/officeDocument/2006/relationships/slide" Target="slides/slide17.xml"/><Relationship Id="rId24" Type="http://schemas.openxmlformats.org/officeDocument/2006/relationships/slide" Target="slides/slide31.xml"/><Relationship Id="rId32" Type="http://schemas.openxmlformats.org/officeDocument/2006/relationships/slide" Target="slides/slide39.xml"/><Relationship Id="rId37" Type="http://schemas.openxmlformats.org/officeDocument/2006/relationships/slide" Target="slides/slide46.xml"/><Relationship Id="rId40" Type="http://schemas.openxmlformats.org/officeDocument/2006/relationships/slide" Target="slides/slide49.xml"/><Relationship Id="rId5" Type="http://schemas.openxmlformats.org/officeDocument/2006/relationships/slide" Target="slides/slide9.xml"/><Relationship Id="rId15" Type="http://schemas.openxmlformats.org/officeDocument/2006/relationships/slide" Target="slides/slide21.xml"/><Relationship Id="rId23" Type="http://schemas.openxmlformats.org/officeDocument/2006/relationships/slide" Target="slides/slide30.xml"/><Relationship Id="rId28" Type="http://schemas.openxmlformats.org/officeDocument/2006/relationships/slide" Target="slides/slide35.xml"/><Relationship Id="rId36" Type="http://schemas.openxmlformats.org/officeDocument/2006/relationships/slide" Target="slides/slide43.xml"/><Relationship Id="rId10" Type="http://schemas.openxmlformats.org/officeDocument/2006/relationships/slide" Target="slides/slide16.xml"/><Relationship Id="rId19" Type="http://schemas.openxmlformats.org/officeDocument/2006/relationships/slide" Target="slides/slide26.xml"/><Relationship Id="rId31" Type="http://schemas.openxmlformats.org/officeDocument/2006/relationships/slide" Target="slides/slide38.xml"/><Relationship Id="rId4" Type="http://schemas.openxmlformats.org/officeDocument/2006/relationships/slide" Target="slides/slide7.xml"/><Relationship Id="rId9" Type="http://schemas.openxmlformats.org/officeDocument/2006/relationships/slide" Target="slides/slide13.xml"/><Relationship Id="rId14" Type="http://schemas.openxmlformats.org/officeDocument/2006/relationships/slide" Target="slides/slide20.xml"/><Relationship Id="rId22" Type="http://schemas.openxmlformats.org/officeDocument/2006/relationships/slide" Target="slides/slide29.xml"/><Relationship Id="rId27" Type="http://schemas.openxmlformats.org/officeDocument/2006/relationships/slide" Target="slides/slide34.xml"/><Relationship Id="rId30" Type="http://schemas.openxmlformats.org/officeDocument/2006/relationships/slide" Target="slides/slide37.xml"/><Relationship Id="rId35" Type="http://schemas.openxmlformats.org/officeDocument/2006/relationships/slide" Target="slides/slide4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194C95F5-A21C-4D45-B975-A87B63A81E85}" type="slidenum">
              <a:rPr lang="en-US"/>
              <a:pPr>
                <a:defRPr/>
              </a:pPr>
              <a:t>‹#›</a:t>
            </a:fld>
            <a:endParaRPr lang="en-US"/>
          </a:p>
        </p:txBody>
      </p:sp>
    </p:spTree>
    <p:extLst>
      <p:ext uri="{BB962C8B-B14F-4D97-AF65-F5344CB8AC3E}">
        <p14:creationId xmlns:p14="http://schemas.microsoft.com/office/powerpoint/2010/main" val="3997013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8C58D5A-3FE7-4D0B-ABDC-1BD25D939260}" type="slidenum">
              <a:rPr lang="en-US" smtClean="0">
                <a:latin typeface="Arial" charset="0"/>
              </a:rPr>
              <a:pPr/>
              <a:t>26</a:t>
            </a:fld>
            <a:endParaRPr lang="en-US" smtClean="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i="1" smtClean="0"/>
              <a:t>McCarthy v. Madigan</a:t>
            </a:r>
            <a:r>
              <a:rPr lang="en-US" smtClean="0"/>
              <a:t>, 503 U.S. 140 (1992)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B36199BB-8152-492A-859A-C756868381EB}" type="slidenum">
              <a:rPr lang="en-US"/>
              <a:pPr>
                <a:defRPr/>
              </a:pPr>
              <a:t>‹#›</a:t>
            </a:fld>
            <a:endParaRPr lang="en-US"/>
          </a:p>
        </p:txBody>
      </p:sp>
    </p:spTree>
    <p:extLst>
      <p:ext uri="{BB962C8B-B14F-4D97-AF65-F5344CB8AC3E}">
        <p14:creationId xmlns:p14="http://schemas.microsoft.com/office/powerpoint/2010/main" val="1960262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9D06BB4-CAD8-479F-A372-7858FB59F956}" type="slidenum">
              <a:rPr lang="en-US"/>
              <a:pPr>
                <a:defRPr/>
              </a:pPr>
              <a:t>‹#›</a:t>
            </a:fld>
            <a:endParaRPr lang="en-US"/>
          </a:p>
        </p:txBody>
      </p:sp>
    </p:spTree>
    <p:extLst>
      <p:ext uri="{BB962C8B-B14F-4D97-AF65-F5344CB8AC3E}">
        <p14:creationId xmlns:p14="http://schemas.microsoft.com/office/powerpoint/2010/main" val="3270877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FBD6749-F5C9-481B-929E-037E4CF4A410}" type="slidenum">
              <a:rPr lang="en-US"/>
              <a:pPr>
                <a:defRPr/>
              </a:pPr>
              <a:t>‹#›</a:t>
            </a:fld>
            <a:endParaRPr lang="en-US"/>
          </a:p>
        </p:txBody>
      </p:sp>
    </p:spTree>
    <p:extLst>
      <p:ext uri="{BB962C8B-B14F-4D97-AF65-F5344CB8AC3E}">
        <p14:creationId xmlns:p14="http://schemas.microsoft.com/office/powerpoint/2010/main" val="814320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07D5A68-4E02-4601-B2E1-514AD90F4216}" type="slidenum">
              <a:rPr lang="en-US"/>
              <a:pPr>
                <a:defRPr/>
              </a:pPr>
              <a:t>‹#›</a:t>
            </a:fld>
            <a:endParaRPr lang="en-US"/>
          </a:p>
        </p:txBody>
      </p:sp>
    </p:spTree>
    <p:extLst>
      <p:ext uri="{BB962C8B-B14F-4D97-AF65-F5344CB8AC3E}">
        <p14:creationId xmlns:p14="http://schemas.microsoft.com/office/powerpoint/2010/main" val="277207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1235742-03C1-4E38-8119-8DD6B9C92ACE}" type="slidenum">
              <a:rPr lang="en-US"/>
              <a:pPr>
                <a:defRPr/>
              </a:pPr>
              <a:t>‹#›</a:t>
            </a:fld>
            <a:endParaRPr lang="en-US"/>
          </a:p>
        </p:txBody>
      </p:sp>
    </p:spTree>
    <p:extLst>
      <p:ext uri="{BB962C8B-B14F-4D97-AF65-F5344CB8AC3E}">
        <p14:creationId xmlns:p14="http://schemas.microsoft.com/office/powerpoint/2010/main" val="1805744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C0B0A02-8529-4691-99D1-4FF27B36C22C}" type="slidenum">
              <a:rPr lang="en-US"/>
              <a:pPr>
                <a:defRPr/>
              </a:pPr>
              <a:t>‹#›</a:t>
            </a:fld>
            <a:endParaRPr lang="en-US"/>
          </a:p>
        </p:txBody>
      </p:sp>
    </p:spTree>
    <p:extLst>
      <p:ext uri="{BB962C8B-B14F-4D97-AF65-F5344CB8AC3E}">
        <p14:creationId xmlns:p14="http://schemas.microsoft.com/office/powerpoint/2010/main" val="1058865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FE499836-EFCA-47DE-8CF5-4D99BC625077}" type="slidenum">
              <a:rPr lang="en-US"/>
              <a:pPr>
                <a:defRPr/>
              </a:pPr>
              <a:t>‹#›</a:t>
            </a:fld>
            <a:endParaRPr lang="en-US"/>
          </a:p>
        </p:txBody>
      </p:sp>
    </p:spTree>
    <p:extLst>
      <p:ext uri="{BB962C8B-B14F-4D97-AF65-F5344CB8AC3E}">
        <p14:creationId xmlns:p14="http://schemas.microsoft.com/office/powerpoint/2010/main" val="1249377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2D5BA148-F575-4CDB-A125-2D1F7AA66C98}" type="slidenum">
              <a:rPr lang="en-US"/>
              <a:pPr>
                <a:defRPr/>
              </a:pPr>
              <a:t>‹#›</a:t>
            </a:fld>
            <a:endParaRPr lang="en-US"/>
          </a:p>
        </p:txBody>
      </p:sp>
    </p:spTree>
    <p:extLst>
      <p:ext uri="{BB962C8B-B14F-4D97-AF65-F5344CB8AC3E}">
        <p14:creationId xmlns:p14="http://schemas.microsoft.com/office/powerpoint/2010/main" val="3049440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76419A2-CA9D-4358-821F-91E9DD502072}" type="slidenum">
              <a:rPr lang="en-US"/>
              <a:pPr>
                <a:defRPr/>
              </a:pPr>
              <a:t>‹#›</a:t>
            </a:fld>
            <a:endParaRPr lang="en-US"/>
          </a:p>
        </p:txBody>
      </p:sp>
    </p:spTree>
    <p:extLst>
      <p:ext uri="{BB962C8B-B14F-4D97-AF65-F5344CB8AC3E}">
        <p14:creationId xmlns:p14="http://schemas.microsoft.com/office/powerpoint/2010/main" val="294849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21EE9A5-3A5E-4CCF-9032-1C2C66A1B3EA}" type="slidenum">
              <a:rPr lang="en-US"/>
              <a:pPr>
                <a:defRPr/>
              </a:pPr>
              <a:t>‹#›</a:t>
            </a:fld>
            <a:endParaRPr lang="en-US"/>
          </a:p>
        </p:txBody>
      </p:sp>
    </p:spTree>
    <p:extLst>
      <p:ext uri="{BB962C8B-B14F-4D97-AF65-F5344CB8AC3E}">
        <p14:creationId xmlns:p14="http://schemas.microsoft.com/office/powerpoint/2010/main" val="140431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2091337-DD45-4585-9EEC-8E7D4E0ADD56}" type="slidenum">
              <a:rPr lang="en-US"/>
              <a:pPr>
                <a:defRPr/>
              </a:pPr>
              <a:t>‹#›</a:t>
            </a:fld>
            <a:endParaRPr lang="en-US"/>
          </a:p>
        </p:txBody>
      </p:sp>
    </p:spTree>
    <p:extLst>
      <p:ext uri="{BB962C8B-B14F-4D97-AF65-F5344CB8AC3E}">
        <p14:creationId xmlns:p14="http://schemas.microsoft.com/office/powerpoint/2010/main" val="4288989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8A62D7AB-5117-4C1E-9A82-A4128CFADEF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Chapter 6 - Access to Judicial Review</a:t>
            </a:r>
          </a:p>
        </p:txBody>
      </p:sp>
      <p:sp>
        <p:nvSpPr>
          <p:cNvPr id="3075" name="Rectangle 3"/>
          <p:cNvSpPr>
            <a:spLocks noGrp="1" noChangeArrowheads="1"/>
          </p:cNvSpPr>
          <p:nvPr>
            <p:ph type="subTitle" idx="1"/>
          </p:nvPr>
        </p:nvSpPr>
        <p:spPr/>
        <p:txBody>
          <a:bodyPr/>
          <a:lstStyle/>
          <a:p>
            <a:pPr eaLnBrk="1" hangingPunct="1"/>
            <a:r>
              <a:rPr lang="en-US" smtClean="0"/>
              <a:t>Part III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9F9A01D-7109-4049-A782-AE10CACA124D}" type="slidenum">
              <a:rPr lang="en-US" smtClean="0"/>
              <a:pPr/>
              <a:t>10</a:t>
            </a:fld>
            <a:endParaRPr lang="en-US" smtClean="0"/>
          </a:p>
        </p:txBody>
      </p:sp>
      <p:sp>
        <p:nvSpPr>
          <p:cNvPr id="26627" name="Rectangle 2"/>
          <p:cNvSpPr>
            <a:spLocks noGrp="1" noChangeArrowheads="1"/>
          </p:cNvSpPr>
          <p:nvPr>
            <p:ph type="title"/>
          </p:nvPr>
        </p:nvSpPr>
        <p:spPr/>
        <p:txBody>
          <a:bodyPr/>
          <a:lstStyle/>
          <a:p>
            <a:pPr eaLnBrk="1" hangingPunct="1"/>
            <a:r>
              <a:rPr lang="en-US" i="1" smtClean="0"/>
              <a:t>Block v. Community Nutrition Institute</a:t>
            </a:r>
            <a:r>
              <a:rPr lang="en-US" smtClean="0"/>
              <a:t>, 467 U.S. 340 (1984) </a:t>
            </a:r>
          </a:p>
        </p:txBody>
      </p:sp>
      <p:sp>
        <p:nvSpPr>
          <p:cNvPr id="26628" name="Rectangle 3"/>
          <p:cNvSpPr>
            <a:spLocks noGrp="1" noChangeArrowheads="1"/>
          </p:cNvSpPr>
          <p:nvPr>
            <p:ph type="body" idx="1"/>
          </p:nvPr>
        </p:nvSpPr>
        <p:spPr/>
        <p:txBody>
          <a:bodyPr/>
          <a:lstStyle/>
          <a:p>
            <a:pPr eaLnBrk="1" hangingPunct="1"/>
            <a:r>
              <a:rPr lang="en-US" sz="2800" dirty="0" smtClean="0"/>
              <a:t>Clarified Abbott's policy on reviewability</a:t>
            </a:r>
          </a:p>
          <a:p>
            <a:pPr lvl="1" eaLnBrk="1" hangingPunct="1"/>
            <a:r>
              <a:rPr lang="en-US" sz="2800" dirty="0" smtClean="0"/>
              <a:t>Consumers wanted to challenge rules under the  milk price support law, which was intended to protect milk producers </a:t>
            </a:r>
          </a:p>
          <a:p>
            <a:pPr lvl="1" eaLnBrk="1" hangingPunct="1"/>
            <a:r>
              <a:rPr lang="en-US" sz="2800" dirty="0" smtClean="0"/>
              <a:t>The court found that Congress had specified who could appeal these orders and how</a:t>
            </a:r>
          </a:p>
          <a:p>
            <a:pPr eaLnBrk="1" hangingPunct="1"/>
            <a:r>
              <a:rPr lang="en-US" sz="2800" dirty="0" smtClean="0"/>
              <a:t>Coupled with the purpose of the act, this was enough to show intent to prevent consumer claims</a:t>
            </a:r>
          </a:p>
          <a:p>
            <a:pPr lvl="1" eaLnBrk="1" hangingPunct="1"/>
            <a:r>
              <a:rPr lang="en-US" sz="2800" dirty="0" smtClean="0"/>
              <a:t>This might also be seen as a zone of interest question.</a:t>
            </a:r>
          </a:p>
        </p:txBody>
      </p:sp>
    </p:spTree>
    <p:extLst>
      <p:ext uri="{BB962C8B-B14F-4D97-AF65-F5344CB8AC3E}">
        <p14:creationId xmlns:p14="http://schemas.microsoft.com/office/powerpoint/2010/main" val="195249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C4DDCE7-5928-47CE-8570-C927E5F6F167}" type="slidenum">
              <a:rPr lang="en-US" smtClean="0"/>
              <a:pPr/>
              <a:t>11</a:t>
            </a:fld>
            <a:endParaRPr lang="en-US" smtClean="0"/>
          </a:p>
        </p:txBody>
      </p:sp>
      <p:sp>
        <p:nvSpPr>
          <p:cNvPr id="27651" name="Rectangle 2"/>
          <p:cNvSpPr>
            <a:spLocks noGrp="1" noChangeArrowheads="1"/>
          </p:cNvSpPr>
          <p:nvPr>
            <p:ph type="title"/>
          </p:nvPr>
        </p:nvSpPr>
        <p:spPr/>
        <p:txBody>
          <a:bodyPr/>
          <a:lstStyle/>
          <a:p>
            <a:pPr eaLnBrk="1" hangingPunct="1"/>
            <a:r>
              <a:rPr lang="en-US" i="1" smtClean="0"/>
              <a:t>Heckler v. Chaney</a:t>
            </a:r>
            <a:r>
              <a:rPr lang="en-US" smtClean="0"/>
              <a:t>, 470 U.S. 821 (1985) - Lethal Injection Case</a:t>
            </a:r>
          </a:p>
        </p:txBody>
      </p:sp>
      <p:sp>
        <p:nvSpPr>
          <p:cNvPr id="27652" name="Rectangle 3"/>
          <p:cNvSpPr>
            <a:spLocks noGrp="1" noChangeArrowheads="1"/>
          </p:cNvSpPr>
          <p:nvPr>
            <p:ph type="body" idx="1"/>
          </p:nvPr>
        </p:nvSpPr>
        <p:spPr/>
        <p:txBody>
          <a:bodyPr/>
          <a:lstStyle/>
          <a:p>
            <a:pPr eaLnBrk="1" hangingPunct="1">
              <a:lnSpc>
                <a:spcPct val="80000"/>
              </a:lnSpc>
            </a:pPr>
            <a:r>
              <a:rPr lang="en-US" sz="2800" dirty="0" smtClean="0"/>
              <a:t>The FDA Act directs the agency to require that drugs be approved for a specific use before they can be sold in interstate commerce</a:t>
            </a:r>
          </a:p>
          <a:p>
            <a:pPr lvl="1" eaLnBrk="1" hangingPunct="1">
              <a:lnSpc>
                <a:spcPct val="80000"/>
              </a:lnSpc>
            </a:pPr>
            <a:r>
              <a:rPr lang="en-US" sz="2800" dirty="0" smtClean="0"/>
              <a:t>The agency does not police the use of drugs for unapproved purposes, once they are approved for at least one use</a:t>
            </a:r>
          </a:p>
          <a:p>
            <a:pPr eaLnBrk="1" hangingPunct="1">
              <a:lnSpc>
                <a:spcPct val="80000"/>
              </a:lnSpc>
            </a:pPr>
            <a:r>
              <a:rPr lang="en-US" sz="2800" dirty="0" smtClean="0"/>
              <a:t>The court rejected a challenge to this, say this was classic prosecutorial discretion, which an agency did not have to justify.</a:t>
            </a:r>
          </a:p>
          <a:p>
            <a:pPr lvl="1" eaLnBrk="1" hangingPunct="1">
              <a:lnSpc>
                <a:spcPct val="80000"/>
              </a:lnSpc>
            </a:pPr>
            <a:r>
              <a:rPr lang="en-US" sz="2800" dirty="0" smtClean="0"/>
              <a:t>Later cases question whether the FDA has the authority to regulate post-sale use.</a:t>
            </a:r>
          </a:p>
        </p:txBody>
      </p:sp>
    </p:spTree>
    <p:extLst>
      <p:ext uri="{BB962C8B-B14F-4D97-AF65-F5344CB8AC3E}">
        <p14:creationId xmlns:p14="http://schemas.microsoft.com/office/powerpoint/2010/main" val="3326841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E1EEE27-4447-49F0-8503-F3C7B8C6E0E0}" type="slidenum">
              <a:rPr lang="en-US" smtClean="0"/>
              <a:pPr/>
              <a:t>12</a:t>
            </a:fld>
            <a:endParaRPr lang="en-US" smtClean="0"/>
          </a:p>
        </p:txBody>
      </p:sp>
      <p:sp>
        <p:nvSpPr>
          <p:cNvPr id="28675" name="Rectangle 2"/>
          <p:cNvSpPr>
            <a:spLocks noGrp="1" noChangeArrowheads="1"/>
          </p:cNvSpPr>
          <p:nvPr>
            <p:ph type="title"/>
          </p:nvPr>
        </p:nvSpPr>
        <p:spPr/>
        <p:txBody>
          <a:bodyPr/>
          <a:lstStyle/>
          <a:p>
            <a:pPr eaLnBrk="1" hangingPunct="1"/>
            <a:r>
              <a:rPr lang="en-US" i="1" smtClean="0"/>
              <a:t>Webster v. Doe</a:t>
            </a:r>
            <a:r>
              <a:rPr lang="en-US" smtClean="0"/>
              <a:t>, 486 U.S. 592 (1988) </a:t>
            </a:r>
          </a:p>
        </p:txBody>
      </p:sp>
      <p:sp>
        <p:nvSpPr>
          <p:cNvPr id="30724"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dirty="0" smtClean="0"/>
              <a:t>National Security Act allows CIA employees to be fired without due process or judicial review</a:t>
            </a:r>
          </a:p>
          <a:p>
            <a:pPr lvl="1" eaLnBrk="1" hangingPunct="1">
              <a:lnSpc>
                <a:spcPct val="90000"/>
              </a:lnSpc>
              <a:defRPr/>
            </a:pPr>
            <a:r>
              <a:rPr lang="en-US" dirty="0" smtClean="0"/>
              <a:t>Court says this is within congressional power, especially for national security</a:t>
            </a:r>
          </a:p>
          <a:p>
            <a:pPr lvl="1" eaLnBrk="1" hangingPunct="1">
              <a:lnSpc>
                <a:spcPct val="90000"/>
              </a:lnSpc>
              <a:defRPr/>
            </a:pPr>
            <a:r>
              <a:rPr lang="en-US" dirty="0" smtClean="0"/>
              <a:t>Lead to controversy with Homeland Security Act</a:t>
            </a:r>
          </a:p>
          <a:p>
            <a:pPr eaLnBrk="1" hangingPunct="1">
              <a:lnSpc>
                <a:spcPct val="90000"/>
              </a:lnSpc>
              <a:defRPr/>
            </a:pPr>
            <a:r>
              <a:rPr lang="en-US" dirty="0" smtClean="0"/>
              <a:t>Court says that the plaintiff's constitutional law claim can be reviewed because no agency is above the constitution</a:t>
            </a:r>
          </a:p>
          <a:p>
            <a:pPr lvl="1" eaLnBrk="1" hangingPunct="1">
              <a:lnSpc>
                <a:spcPct val="90000"/>
              </a:lnSpc>
              <a:defRPr/>
            </a:pPr>
            <a:r>
              <a:rPr lang="en-US" dirty="0" smtClean="0"/>
              <a:t>Dissent says this makes no sense because it undermines the agency discretion</a:t>
            </a:r>
          </a:p>
        </p:txBody>
      </p:sp>
    </p:spTree>
    <p:extLst>
      <p:ext uri="{BB962C8B-B14F-4D97-AF65-F5344CB8AC3E}">
        <p14:creationId xmlns:p14="http://schemas.microsoft.com/office/powerpoint/2010/main" val="1736498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F1F99E0-1E08-4F80-AE05-DEB7E35A9618}" type="slidenum">
              <a:rPr lang="en-US" smtClean="0"/>
              <a:pPr/>
              <a:t>13</a:t>
            </a:fld>
            <a:endParaRPr lang="en-US" smtClean="0"/>
          </a:p>
        </p:txBody>
      </p:sp>
      <p:sp>
        <p:nvSpPr>
          <p:cNvPr id="29699" name="Rectangle 2"/>
          <p:cNvSpPr>
            <a:spLocks noGrp="1" noChangeArrowheads="1"/>
          </p:cNvSpPr>
          <p:nvPr>
            <p:ph type="title"/>
          </p:nvPr>
        </p:nvSpPr>
        <p:spPr/>
        <p:txBody>
          <a:bodyPr/>
          <a:lstStyle/>
          <a:p>
            <a:pPr eaLnBrk="1" hangingPunct="1"/>
            <a:r>
              <a:rPr lang="en-US" i="1" smtClean="0"/>
              <a:t>Lincoln v. Vigil</a:t>
            </a:r>
            <a:r>
              <a:rPr lang="en-US" smtClean="0"/>
              <a:t>, 508 U.S. 182 (1993) </a:t>
            </a:r>
          </a:p>
        </p:txBody>
      </p:sp>
      <p:sp>
        <p:nvSpPr>
          <p:cNvPr id="29700" name="Rectangle 3"/>
          <p:cNvSpPr>
            <a:spLocks noGrp="1" noChangeArrowheads="1"/>
          </p:cNvSpPr>
          <p:nvPr>
            <p:ph type="body" idx="1"/>
          </p:nvPr>
        </p:nvSpPr>
        <p:spPr/>
        <p:txBody>
          <a:bodyPr/>
          <a:lstStyle/>
          <a:p>
            <a:pPr eaLnBrk="1" hangingPunct="1">
              <a:lnSpc>
                <a:spcPct val="80000"/>
              </a:lnSpc>
            </a:pPr>
            <a:r>
              <a:rPr lang="en-US" sz="2800" smtClean="0"/>
              <a:t>Indian health service has the discretion to decide how to spend certain funds</a:t>
            </a:r>
          </a:p>
          <a:p>
            <a:pPr lvl="1" eaLnBrk="1" hangingPunct="1">
              <a:lnSpc>
                <a:spcPct val="80000"/>
              </a:lnSpc>
            </a:pPr>
            <a:r>
              <a:rPr lang="en-US" sz="2800" smtClean="0"/>
              <a:t>This is a classic earmark - funds with a non-statutory direction on how to spend them.</a:t>
            </a:r>
          </a:p>
          <a:p>
            <a:pPr lvl="1" eaLnBrk="1" hangingPunct="1">
              <a:lnSpc>
                <a:spcPct val="80000"/>
              </a:lnSpc>
            </a:pPr>
            <a:r>
              <a:rPr lang="en-US" sz="2800" smtClean="0"/>
              <a:t>Court says this cannot be reviewed, it is a classic policy choice</a:t>
            </a:r>
          </a:p>
          <a:p>
            <a:pPr eaLnBrk="1" hangingPunct="1">
              <a:lnSpc>
                <a:spcPct val="80000"/>
              </a:lnSpc>
            </a:pPr>
            <a:r>
              <a:rPr lang="en-US" sz="2800" smtClean="0"/>
              <a:t>However, whether the policy has to be announced through notice and comment versus a simple policy statement, is reviewable</a:t>
            </a:r>
          </a:p>
          <a:p>
            <a:pPr lvl="1" eaLnBrk="1" hangingPunct="1">
              <a:lnSpc>
                <a:spcPct val="80000"/>
              </a:lnSpc>
            </a:pPr>
            <a:r>
              <a:rPr lang="en-US" sz="2800" smtClean="0"/>
              <a:t>The procedure may be reviewable, even if the policy is not.</a:t>
            </a:r>
          </a:p>
        </p:txBody>
      </p:sp>
    </p:spTree>
    <p:extLst>
      <p:ext uri="{BB962C8B-B14F-4D97-AF65-F5344CB8AC3E}">
        <p14:creationId xmlns:p14="http://schemas.microsoft.com/office/powerpoint/2010/main" val="1168326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i="1" dirty="0" smtClean="0"/>
              <a:t>What is Final Agency Action?</a:t>
            </a:r>
          </a:p>
        </p:txBody>
      </p:sp>
      <p:sp>
        <p:nvSpPr>
          <p:cNvPr id="4099"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Is There an Agency Action to Contest?</a:t>
            </a:r>
          </a:p>
        </p:txBody>
      </p:sp>
      <p:sp>
        <p:nvSpPr>
          <p:cNvPr id="5123" name="Rectangle 4"/>
          <p:cNvSpPr>
            <a:spLocks noGrp="1" noChangeArrowheads="1"/>
          </p:cNvSpPr>
          <p:nvPr>
            <p:ph idx="1"/>
          </p:nvPr>
        </p:nvSpPr>
        <p:spPr/>
        <p:txBody>
          <a:bodyPr>
            <a:normAutofit lnSpcReduction="10000"/>
          </a:bodyPr>
          <a:lstStyle/>
          <a:p>
            <a:pPr eaLnBrk="1" hangingPunct="1">
              <a:lnSpc>
                <a:spcPct val="90000"/>
              </a:lnSpc>
              <a:defRPr/>
            </a:pPr>
            <a:r>
              <a:rPr lang="en-US" sz="2800" dirty="0" smtClean="0"/>
              <a:t>Section 702 of the APA allows claims if someone is harmed by an agency action</a:t>
            </a:r>
          </a:p>
          <a:p>
            <a:pPr eaLnBrk="1" hangingPunct="1">
              <a:lnSpc>
                <a:spcPct val="90000"/>
              </a:lnSpc>
              <a:defRPr/>
            </a:pPr>
            <a:r>
              <a:rPr lang="en-US" sz="2800" dirty="0" smtClean="0"/>
              <a:t>551 defines agency action:</a:t>
            </a:r>
          </a:p>
          <a:p>
            <a:pPr lvl="1" eaLnBrk="1" hangingPunct="1">
              <a:lnSpc>
                <a:spcPct val="90000"/>
              </a:lnSpc>
              <a:defRPr/>
            </a:pPr>
            <a:r>
              <a:rPr lang="en-US" sz="2800" dirty="0" smtClean="0"/>
              <a:t>'agency action' includes the whole or a part of an agency rule, order, license, sanction, relief, or the equivalent or denial thereof, or failure to act;</a:t>
            </a:r>
          </a:p>
          <a:p>
            <a:pPr eaLnBrk="1" hangingPunct="1">
              <a:lnSpc>
                <a:spcPct val="90000"/>
              </a:lnSpc>
              <a:defRPr/>
            </a:pPr>
            <a:r>
              <a:rPr lang="en-US" sz="2800" dirty="0" smtClean="0"/>
              <a:t>Since agencies have broad discretion to not act, it is hard to force an agency to do something that is not specifically required by statute or regulation.</a:t>
            </a:r>
          </a:p>
          <a:p>
            <a:pPr eaLnBrk="1" hangingPunct="1">
              <a:lnSpc>
                <a:spcPct val="90000"/>
              </a:lnSpc>
              <a:defRPr/>
            </a:pPr>
            <a:r>
              <a:rPr lang="en-US" sz="2800" dirty="0" smtClean="0"/>
              <a:t>For example, general claims that the EPA is not protecting the environment do not work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A4DC16E-F37A-4C0F-9254-CC98FC20F6EE}" type="slidenum">
              <a:rPr lang="en-US" smtClean="0"/>
              <a:pPr/>
              <a:t>16</a:t>
            </a:fld>
            <a:endParaRPr lang="en-US" smtClean="0"/>
          </a:p>
        </p:txBody>
      </p:sp>
      <p:sp>
        <p:nvSpPr>
          <p:cNvPr id="6147" name="Rectangle 2"/>
          <p:cNvSpPr>
            <a:spLocks noGrp="1" noChangeArrowheads="1"/>
          </p:cNvSpPr>
          <p:nvPr>
            <p:ph type="title"/>
          </p:nvPr>
        </p:nvSpPr>
        <p:spPr/>
        <p:txBody>
          <a:bodyPr/>
          <a:lstStyle/>
          <a:p>
            <a:pPr eaLnBrk="1" hangingPunct="1"/>
            <a:r>
              <a:rPr lang="en-US" smtClean="0"/>
              <a:t>Is There a Final Agency Action?</a:t>
            </a:r>
          </a:p>
        </p:txBody>
      </p:sp>
      <p:sp>
        <p:nvSpPr>
          <p:cNvPr id="6148" name="Rectangle 3"/>
          <p:cNvSpPr>
            <a:spLocks noGrp="1" noChangeArrowheads="1"/>
          </p:cNvSpPr>
          <p:nvPr>
            <p:ph type="body" idx="1"/>
          </p:nvPr>
        </p:nvSpPr>
        <p:spPr/>
        <p:txBody>
          <a:bodyPr/>
          <a:lstStyle/>
          <a:p>
            <a:pPr eaLnBrk="1" hangingPunct="1"/>
            <a:r>
              <a:rPr lang="en-US" smtClean="0"/>
              <a:t>Similar to the rules on appealing orders by trial judges</a:t>
            </a:r>
          </a:p>
          <a:p>
            <a:pPr eaLnBrk="1" hangingPunct="1"/>
            <a:r>
              <a:rPr lang="en-US" i="1" smtClean="0"/>
              <a:t>Bennett v. Spear</a:t>
            </a:r>
            <a:r>
              <a:rPr lang="en-US" smtClean="0"/>
              <a:t>, 520 U.S. 154, 177-178 (1997) </a:t>
            </a:r>
          </a:p>
          <a:p>
            <a:pPr lvl="1" eaLnBrk="1" hangingPunct="1"/>
            <a:r>
              <a:rPr lang="en-US" smtClean="0"/>
              <a:t>It must be the consummation of the agency process</a:t>
            </a:r>
          </a:p>
          <a:p>
            <a:pPr lvl="1" eaLnBrk="1" hangingPunct="1"/>
            <a:r>
              <a:rPr lang="en-US" smtClean="0"/>
              <a:t>It must affect legal rights or have legal consequences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DE912A1-E72F-4B2F-81CE-3569F7C9A8FE}" type="slidenum">
              <a:rPr lang="en-US" smtClean="0"/>
              <a:pPr/>
              <a:t>17</a:t>
            </a:fld>
            <a:endParaRPr lang="en-US" smtClean="0"/>
          </a:p>
        </p:txBody>
      </p:sp>
      <p:sp>
        <p:nvSpPr>
          <p:cNvPr id="7171" name="Rectangle 2"/>
          <p:cNvSpPr>
            <a:spLocks noGrp="1" noChangeArrowheads="1"/>
          </p:cNvSpPr>
          <p:nvPr>
            <p:ph type="title"/>
          </p:nvPr>
        </p:nvSpPr>
        <p:spPr/>
        <p:txBody>
          <a:bodyPr/>
          <a:lstStyle/>
          <a:p>
            <a:pPr eaLnBrk="1" hangingPunct="1"/>
            <a:r>
              <a:rPr lang="en-US" i="1" smtClean="0"/>
              <a:t>Federal Trade Commn. v. Standard Oil Co. of California</a:t>
            </a:r>
            <a:r>
              <a:rPr lang="en-US" smtClean="0"/>
              <a:t>, 449 U.S. 232 (1980)</a:t>
            </a:r>
          </a:p>
        </p:txBody>
      </p:sp>
      <p:sp>
        <p:nvSpPr>
          <p:cNvPr id="7172" name="Rectangle 3"/>
          <p:cNvSpPr>
            <a:spLocks noGrp="1" noChangeArrowheads="1"/>
          </p:cNvSpPr>
          <p:nvPr>
            <p:ph type="body" idx="1"/>
          </p:nvPr>
        </p:nvSpPr>
        <p:spPr/>
        <p:txBody>
          <a:bodyPr/>
          <a:lstStyle/>
          <a:p>
            <a:pPr eaLnBrk="1" hangingPunct="1"/>
            <a:r>
              <a:rPr lang="en-US" smtClean="0"/>
              <a:t>FTC finds that Standard Oil is engaging in anticompetitive practices</a:t>
            </a:r>
          </a:p>
          <a:p>
            <a:pPr lvl="1" eaLnBrk="1" hangingPunct="1"/>
            <a:r>
              <a:rPr lang="en-US" smtClean="0"/>
              <a:t>Standard wants to appeal this</a:t>
            </a:r>
          </a:p>
          <a:p>
            <a:pPr lvl="1" eaLnBrk="1" hangingPunct="1"/>
            <a:r>
              <a:rPr lang="en-US" smtClean="0"/>
              <a:t>Can be used in private antitrust actions</a:t>
            </a:r>
          </a:p>
          <a:p>
            <a:pPr eaLnBrk="1" hangingPunct="1"/>
            <a:r>
              <a:rPr lang="en-US" smtClean="0"/>
              <a:t>Court says this alone does not have legal consequences</a:t>
            </a:r>
          </a:p>
          <a:p>
            <a:pPr lvl="1" eaLnBrk="1" hangingPunct="1"/>
            <a:r>
              <a:rPr lang="en-US" smtClean="0"/>
              <a:t>Standard must wait until the agency brings an enforcement action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EFA93E0-CDA9-4700-B111-7F0A6F50AF9D}" type="slidenum">
              <a:rPr lang="en-US" smtClean="0"/>
              <a:pPr/>
              <a:t>18</a:t>
            </a:fld>
            <a:endParaRPr lang="en-US" smtClean="0"/>
          </a:p>
        </p:txBody>
      </p:sp>
      <p:sp>
        <p:nvSpPr>
          <p:cNvPr id="8195" name="Rectangle 2"/>
          <p:cNvSpPr>
            <a:spLocks noGrp="1" noChangeArrowheads="1"/>
          </p:cNvSpPr>
          <p:nvPr>
            <p:ph type="title"/>
          </p:nvPr>
        </p:nvSpPr>
        <p:spPr/>
        <p:txBody>
          <a:bodyPr/>
          <a:lstStyle/>
          <a:p>
            <a:pPr eaLnBrk="1" hangingPunct="1"/>
            <a:r>
              <a:rPr lang="en-US" sz="3200" i="1" smtClean="0"/>
              <a:t>National Automatic Laundry and Cleaning Council v. Shultz</a:t>
            </a:r>
            <a:r>
              <a:rPr lang="en-US" sz="3200" smtClean="0"/>
              <a:t>, 443 F.2d 689 (D.C. Cir. 1971) </a:t>
            </a:r>
          </a:p>
        </p:txBody>
      </p:sp>
      <p:sp>
        <p:nvSpPr>
          <p:cNvPr id="7172" name="Rectangle 3"/>
          <p:cNvSpPr>
            <a:spLocks noGrp="1" noChangeArrowheads="1"/>
          </p:cNvSpPr>
          <p:nvPr>
            <p:ph type="body" idx="1"/>
          </p:nvPr>
        </p:nvSpPr>
        <p:spPr/>
        <p:txBody>
          <a:bodyPr>
            <a:normAutofit lnSpcReduction="10000"/>
          </a:bodyPr>
          <a:lstStyle/>
          <a:p>
            <a:pPr eaLnBrk="1" hangingPunct="1">
              <a:lnSpc>
                <a:spcPct val="90000"/>
              </a:lnSpc>
              <a:defRPr/>
            </a:pPr>
            <a:r>
              <a:rPr lang="en-US" sz="2800" dirty="0" smtClean="0"/>
              <a:t>Agency opinion letters - are they just restating the law, or do they change substantive rights?</a:t>
            </a:r>
          </a:p>
          <a:p>
            <a:pPr lvl="1" eaLnBrk="1" hangingPunct="1">
              <a:lnSpc>
                <a:spcPct val="90000"/>
              </a:lnSpc>
              <a:defRPr/>
            </a:pPr>
            <a:r>
              <a:rPr lang="en-US" sz="2800" dirty="0" smtClean="0"/>
              <a:t>Who are they final for?</a:t>
            </a:r>
          </a:p>
          <a:p>
            <a:pPr eaLnBrk="1" hangingPunct="1">
              <a:lnSpc>
                <a:spcPct val="90000"/>
              </a:lnSpc>
              <a:defRPr/>
            </a:pPr>
            <a:r>
              <a:rPr lang="en-US" sz="2800" dirty="0" smtClean="0"/>
              <a:t>This was to an association explaining how the agency would interpret a new law</a:t>
            </a:r>
          </a:p>
          <a:p>
            <a:pPr lvl="1" eaLnBrk="1" hangingPunct="1">
              <a:lnSpc>
                <a:spcPct val="90000"/>
              </a:lnSpc>
              <a:defRPr/>
            </a:pPr>
            <a:r>
              <a:rPr lang="en-US" sz="2800" dirty="0" smtClean="0"/>
              <a:t>Detailed explanation</a:t>
            </a:r>
          </a:p>
          <a:p>
            <a:pPr lvl="1" eaLnBrk="1" hangingPunct="1">
              <a:lnSpc>
                <a:spcPct val="90000"/>
              </a:lnSpc>
              <a:defRPr/>
            </a:pPr>
            <a:r>
              <a:rPr lang="en-US" sz="2800" dirty="0" smtClean="0"/>
              <a:t>From the secretary's office</a:t>
            </a:r>
          </a:p>
          <a:p>
            <a:pPr lvl="1" eaLnBrk="1" hangingPunct="1">
              <a:lnSpc>
                <a:spcPct val="90000"/>
              </a:lnSpc>
              <a:defRPr/>
            </a:pPr>
            <a:r>
              <a:rPr lang="en-US" sz="2800" dirty="0" smtClean="0"/>
              <a:t>Not based on individualized facts</a:t>
            </a:r>
          </a:p>
          <a:p>
            <a:pPr eaLnBrk="1" hangingPunct="1">
              <a:lnSpc>
                <a:spcPct val="90000"/>
              </a:lnSpc>
              <a:defRPr/>
            </a:pPr>
            <a:r>
              <a:rPr lang="en-US" sz="2800" dirty="0" smtClean="0"/>
              <a:t>In this case, the court found that the opinion was sufficiently specific and from a high enough level to affect the plaintiff's rights.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AB026F-675A-4F8D-910B-6C3BF99F5A6B}" type="slidenum">
              <a:rPr lang="en-US" smtClean="0"/>
              <a:pPr/>
              <a:t>19</a:t>
            </a:fld>
            <a:endParaRPr lang="en-US" smtClean="0"/>
          </a:p>
        </p:txBody>
      </p:sp>
      <p:sp>
        <p:nvSpPr>
          <p:cNvPr id="9219" name="Rectangle 2"/>
          <p:cNvSpPr>
            <a:spLocks noGrp="1" noChangeArrowheads="1"/>
          </p:cNvSpPr>
          <p:nvPr>
            <p:ph type="title"/>
          </p:nvPr>
        </p:nvSpPr>
        <p:spPr/>
        <p:txBody>
          <a:bodyPr/>
          <a:lstStyle/>
          <a:p>
            <a:pPr eaLnBrk="1" hangingPunct="1"/>
            <a:r>
              <a:rPr lang="en-US" i="1" smtClean="0"/>
              <a:t>Western Ill. Home Health Care, Inc. v. Herman</a:t>
            </a:r>
            <a:r>
              <a:rPr lang="en-US" smtClean="0"/>
              <a:t>, 150 F.3d 659 (7th Cir. 1998)</a:t>
            </a:r>
          </a:p>
        </p:txBody>
      </p:sp>
      <p:sp>
        <p:nvSpPr>
          <p:cNvPr id="9220" name="Rectangle 3"/>
          <p:cNvSpPr>
            <a:spLocks noGrp="1" noChangeArrowheads="1"/>
          </p:cNvSpPr>
          <p:nvPr>
            <p:ph type="body" idx="1"/>
          </p:nvPr>
        </p:nvSpPr>
        <p:spPr/>
        <p:txBody>
          <a:bodyPr/>
          <a:lstStyle/>
          <a:p>
            <a:pPr eaLnBrk="1" hangingPunct="1">
              <a:lnSpc>
                <a:spcPct val="90000"/>
              </a:lnSpc>
            </a:pPr>
            <a:r>
              <a:rPr lang="en-US" dirty="0" smtClean="0"/>
              <a:t>This was an opinion letter to two specific parties about whether they were subject to the joint employer doctrine</a:t>
            </a:r>
          </a:p>
          <a:p>
            <a:pPr lvl="1" eaLnBrk="1" hangingPunct="1">
              <a:lnSpc>
                <a:spcPct val="90000"/>
              </a:lnSpc>
            </a:pPr>
            <a:r>
              <a:rPr lang="en-US" dirty="0" smtClean="0"/>
              <a:t>The letter said they were, and that they were now on notice so they would be subject to the penalties for a willful violation</a:t>
            </a:r>
          </a:p>
          <a:p>
            <a:pPr eaLnBrk="1" hangingPunct="1">
              <a:lnSpc>
                <a:spcPct val="90000"/>
              </a:lnSpc>
            </a:pPr>
            <a:r>
              <a:rPr lang="en-US" dirty="0" smtClean="0"/>
              <a:t>The court found this was a final agency action as to the parties</a:t>
            </a:r>
          </a:p>
          <a:p>
            <a:pPr lvl="1" eaLnBrk="1" hangingPunct="1">
              <a:lnSpc>
                <a:spcPct val="90000"/>
              </a:lnSpc>
            </a:pPr>
            <a:r>
              <a:rPr lang="en-US" dirty="0" smtClean="0"/>
              <a:t>This was influenced by the harsh results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07F8025-8D7E-476E-9DBC-6E2F904CDA01}" type="slidenum">
              <a:rPr lang="en-US" smtClean="0"/>
              <a:pPr/>
              <a:t>2</a:t>
            </a:fld>
            <a:endParaRPr lang="en-US" smtClean="0"/>
          </a:p>
        </p:txBody>
      </p:sp>
      <p:sp>
        <p:nvSpPr>
          <p:cNvPr id="19459" name="Rectangle 2"/>
          <p:cNvSpPr>
            <a:spLocks noGrp="1" noChangeArrowheads="1"/>
          </p:cNvSpPr>
          <p:nvPr>
            <p:ph type="title"/>
          </p:nvPr>
        </p:nvSpPr>
        <p:spPr/>
        <p:txBody>
          <a:bodyPr/>
          <a:lstStyle/>
          <a:p>
            <a:pPr eaLnBrk="1" hangingPunct="1"/>
            <a:r>
              <a:rPr lang="en-US" smtClean="0"/>
              <a:t>Complete Preclusion: Smallpox Emergency Personnel Protection Act 2003</a:t>
            </a:r>
          </a:p>
        </p:txBody>
      </p:sp>
      <p:sp>
        <p:nvSpPr>
          <p:cNvPr id="19460" name="Rectangle 3"/>
          <p:cNvSpPr>
            <a:spLocks noGrp="1" noChangeArrowheads="1"/>
          </p:cNvSpPr>
          <p:nvPr>
            <p:ph type="body" idx="1"/>
          </p:nvPr>
        </p:nvSpPr>
        <p:spPr/>
        <p:txBody>
          <a:bodyPr/>
          <a:lstStyle/>
          <a:p>
            <a:pPr eaLnBrk="1" hangingPunct="1"/>
            <a:r>
              <a:rPr lang="en-US" smtClean="0"/>
              <a:t>(2) JUDICIAL AND ADMINISTRATIVE REVIEW- No court of the United States, or of any State, District, territory or possession thereof, shall have subject matter jurisdiction to review, whether by mandamus or otherwise, any action by the Secretary under this section. No officer or employee of the United States shall review any action by the Secretary under this section (unless the President specifically directs otherwise) </a:t>
            </a:r>
          </a:p>
        </p:txBody>
      </p:sp>
    </p:spTree>
    <p:extLst>
      <p:ext uri="{BB962C8B-B14F-4D97-AF65-F5344CB8AC3E}">
        <p14:creationId xmlns:p14="http://schemas.microsoft.com/office/powerpoint/2010/main" val="22091716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E62ADFD-9676-44C5-9567-6E917198016E}" type="slidenum">
              <a:rPr lang="en-US" smtClean="0"/>
              <a:pPr/>
              <a:t>20</a:t>
            </a:fld>
            <a:endParaRPr lang="en-US" smtClean="0"/>
          </a:p>
        </p:txBody>
      </p:sp>
      <p:sp>
        <p:nvSpPr>
          <p:cNvPr id="10243" name="Rectangle 2"/>
          <p:cNvSpPr>
            <a:spLocks noGrp="1" noChangeArrowheads="1"/>
          </p:cNvSpPr>
          <p:nvPr>
            <p:ph type="title"/>
          </p:nvPr>
        </p:nvSpPr>
        <p:spPr/>
        <p:txBody>
          <a:bodyPr/>
          <a:lstStyle/>
          <a:p>
            <a:pPr eaLnBrk="1" hangingPunct="1"/>
            <a:r>
              <a:rPr lang="en-US" sz="3200" i="1" smtClean="0"/>
              <a:t>Taylor-Callahan-Coleman Counties Dist. Adult Probation Dept. v. Dole</a:t>
            </a:r>
            <a:r>
              <a:rPr lang="en-US" sz="3200" smtClean="0"/>
              <a:t>, 948 F.2d 953 (5th Cir. 1991) </a:t>
            </a:r>
          </a:p>
        </p:txBody>
      </p:sp>
      <p:sp>
        <p:nvSpPr>
          <p:cNvPr id="10244" name="Rectangle 3"/>
          <p:cNvSpPr>
            <a:spLocks noGrp="1" noChangeArrowheads="1"/>
          </p:cNvSpPr>
          <p:nvPr>
            <p:ph type="body" idx="1"/>
          </p:nvPr>
        </p:nvSpPr>
        <p:spPr/>
        <p:txBody>
          <a:bodyPr/>
          <a:lstStyle/>
          <a:p>
            <a:pPr eaLnBrk="1" hangingPunct="1"/>
            <a:r>
              <a:rPr lang="en-US" sz="2800" smtClean="0"/>
              <a:t>This is a classic question - even if an opinion is final action as to the requestor, does it apply to others?</a:t>
            </a:r>
          </a:p>
          <a:p>
            <a:pPr eaLnBrk="1" hangingPunct="1"/>
            <a:r>
              <a:rPr lang="en-US" sz="2800" smtClean="0"/>
              <a:t>The opinion was to an individual party, based on that party's specific facts.</a:t>
            </a:r>
          </a:p>
          <a:p>
            <a:pPr lvl="1" eaLnBrk="1" hangingPunct="1"/>
            <a:r>
              <a:rPr lang="en-US" sz="2800" smtClean="0"/>
              <a:t>These are like IRS letter rulings and OIG opinions</a:t>
            </a:r>
          </a:p>
          <a:p>
            <a:pPr eaLnBrk="1" hangingPunct="1"/>
            <a:r>
              <a:rPr lang="en-US" sz="2800" smtClean="0"/>
              <a:t>The plaintiff was a third party who wanted to challenge the opinion as it would be applied to it.</a:t>
            </a:r>
          </a:p>
          <a:p>
            <a:pPr eaLnBrk="1" hangingPunct="1"/>
            <a:r>
              <a:rPr lang="en-US" sz="2800" smtClean="0"/>
              <a:t>The court found that this was not a final agency action, at least as to other parties.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83778C1-7D94-41E0-AF59-43B372CBA53A}" type="slidenum">
              <a:rPr lang="en-US" smtClean="0"/>
              <a:pPr/>
              <a:t>21</a:t>
            </a:fld>
            <a:endParaRPr lang="en-US" smtClean="0"/>
          </a:p>
        </p:txBody>
      </p:sp>
      <p:sp>
        <p:nvSpPr>
          <p:cNvPr id="11267" name="Rectangle 2"/>
          <p:cNvSpPr>
            <a:spLocks noGrp="1" noChangeArrowheads="1"/>
          </p:cNvSpPr>
          <p:nvPr>
            <p:ph type="title"/>
          </p:nvPr>
        </p:nvSpPr>
        <p:spPr/>
        <p:txBody>
          <a:bodyPr/>
          <a:lstStyle/>
          <a:p>
            <a:pPr eaLnBrk="1" hangingPunct="1"/>
            <a:r>
              <a:rPr lang="en-US" i="1" smtClean="0"/>
              <a:t>Franklin v. Massachusetts</a:t>
            </a:r>
            <a:r>
              <a:rPr lang="en-US" smtClean="0"/>
              <a:t>, 505 U.S. 788 (1992) </a:t>
            </a:r>
          </a:p>
        </p:txBody>
      </p:sp>
      <p:sp>
        <p:nvSpPr>
          <p:cNvPr id="11268" name="Rectangle 3"/>
          <p:cNvSpPr>
            <a:spLocks noGrp="1" noChangeArrowheads="1"/>
          </p:cNvSpPr>
          <p:nvPr>
            <p:ph type="body" idx="1"/>
          </p:nvPr>
        </p:nvSpPr>
        <p:spPr/>
        <p:txBody>
          <a:bodyPr/>
          <a:lstStyle/>
          <a:p>
            <a:pPr eaLnBrk="1" hangingPunct="1">
              <a:lnSpc>
                <a:spcPct val="90000"/>
              </a:lnSpc>
            </a:pPr>
            <a:r>
              <a:rPr lang="en-US" smtClean="0"/>
              <a:t>MA wants to contest the method the Department of Commerce used to correct the census numbers</a:t>
            </a:r>
          </a:p>
          <a:p>
            <a:pPr lvl="1" eaLnBrk="1" hangingPunct="1">
              <a:lnSpc>
                <a:spcPct val="90000"/>
              </a:lnSpc>
            </a:pPr>
            <a:r>
              <a:rPr lang="en-US" smtClean="0"/>
              <a:t>Why does this matter?</a:t>
            </a:r>
          </a:p>
          <a:p>
            <a:pPr eaLnBrk="1" hangingPunct="1">
              <a:lnSpc>
                <a:spcPct val="90000"/>
              </a:lnSpc>
            </a:pPr>
            <a:r>
              <a:rPr lang="en-US" smtClean="0"/>
              <a:t>The President is charged with determining the final count, and Congress does the reallocation of representatives</a:t>
            </a:r>
          </a:p>
          <a:p>
            <a:pPr lvl="1" eaLnBrk="1" hangingPunct="1">
              <a:lnSpc>
                <a:spcPct val="90000"/>
              </a:lnSpc>
            </a:pPr>
            <a:r>
              <a:rPr lang="en-US" smtClean="0"/>
              <a:t>The court found that the report from Commerce was only a recommendation to the President</a:t>
            </a:r>
          </a:p>
          <a:p>
            <a:pPr eaLnBrk="1" hangingPunct="1">
              <a:lnSpc>
                <a:spcPct val="90000"/>
              </a:lnSpc>
            </a:pPr>
            <a:r>
              <a:rPr lang="en-US" smtClean="0"/>
              <a:t>Still an issue: who do you count?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pPr eaLnBrk="1" hangingPunct="1"/>
            <a:r>
              <a:rPr lang="en-US" i="1" smtClean="0"/>
              <a:t>Exhaustion of Administrative Remedies</a:t>
            </a:r>
            <a:endParaRPr lang="en-US" smtClean="0"/>
          </a:p>
        </p:txBody>
      </p:sp>
      <p:sp>
        <p:nvSpPr>
          <p:cNvPr id="1229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6577C84-870C-4FC3-A30C-591A956A3F5E}" type="slidenum">
              <a:rPr lang="en-US" smtClean="0"/>
              <a:pPr/>
              <a:t>23</a:t>
            </a:fld>
            <a:endParaRPr lang="en-US" smtClean="0"/>
          </a:p>
        </p:txBody>
      </p:sp>
      <p:sp>
        <p:nvSpPr>
          <p:cNvPr id="13315" name="Rectangle 2"/>
          <p:cNvSpPr>
            <a:spLocks noGrp="1" noChangeArrowheads="1"/>
          </p:cNvSpPr>
          <p:nvPr>
            <p:ph type="title"/>
          </p:nvPr>
        </p:nvSpPr>
        <p:spPr/>
        <p:txBody>
          <a:bodyPr/>
          <a:lstStyle/>
          <a:p>
            <a:pPr eaLnBrk="1" hangingPunct="1"/>
            <a:r>
              <a:rPr lang="en-US" smtClean="0"/>
              <a:t>Exhaustion of Administrative Remedies</a:t>
            </a:r>
          </a:p>
        </p:txBody>
      </p:sp>
      <p:sp>
        <p:nvSpPr>
          <p:cNvPr id="13316" name="Rectangle 3"/>
          <p:cNvSpPr>
            <a:spLocks noGrp="1" noChangeArrowheads="1"/>
          </p:cNvSpPr>
          <p:nvPr>
            <p:ph type="body" idx="1"/>
          </p:nvPr>
        </p:nvSpPr>
        <p:spPr/>
        <p:txBody>
          <a:bodyPr/>
          <a:lstStyle/>
          <a:p>
            <a:pPr eaLnBrk="1" hangingPunct="1">
              <a:lnSpc>
                <a:spcPct val="90000"/>
              </a:lnSpc>
            </a:pPr>
            <a:r>
              <a:rPr lang="en-US" smtClean="0"/>
              <a:t>Does the plaintiff have to go through the agency process before going to court?</a:t>
            </a:r>
          </a:p>
          <a:p>
            <a:pPr eaLnBrk="1" hangingPunct="1">
              <a:lnSpc>
                <a:spcPct val="90000"/>
              </a:lnSpc>
            </a:pPr>
            <a:r>
              <a:rPr lang="en-US" smtClean="0"/>
              <a:t>Does the plaintiff have to present the same issues to the agency as will be challenged later in court?</a:t>
            </a:r>
          </a:p>
          <a:p>
            <a:pPr eaLnBrk="1" hangingPunct="1">
              <a:lnSpc>
                <a:spcPct val="90000"/>
              </a:lnSpc>
            </a:pPr>
            <a:r>
              <a:rPr lang="en-US" smtClean="0"/>
              <a:t>This is a source of significant malpractice</a:t>
            </a:r>
          </a:p>
          <a:p>
            <a:pPr lvl="1" eaLnBrk="1" hangingPunct="1">
              <a:lnSpc>
                <a:spcPct val="90000"/>
              </a:lnSpc>
            </a:pPr>
            <a:r>
              <a:rPr lang="en-US" smtClean="0"/>
              <a:t>Some of the Katrina levee cases were dismissed because the plaintiffs did not exhaust their remedies before filing suit.</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0B11EF0-F113-42A5-9655-6F4811A475E1}" type="slidenum">
              <a:rPr lang="en-US" smtClean="0"/>
              <a:pPr/>
              <a:t>24</a:t>
            </a:fld>
            <a:endParaRPr lang="en-US" smtClean="0"/>
          </a:p>
        </p:txBody>
      </p:sp>
      <p:sp>
        <p:nvSpPr>
          <p:cNvPr id="14339" name="Rectangle 2"/>
          <p:cNvSpPr>
            <a:spLocks noGrp="1" noChangeArrowheads="1"/>
          </p:cNvSpPr>
          <p:nvPr>
            <p:ph type="title"/>
          </p:nvPr>
        </p:nvSpPr>
        <p:spPr/>
        <p:txBody>
          <a:bodyPr/>
          <a:lstStyle/>
          <a:p>
            <a:pPr eaLnBrk="1" hangingPunct="1"/>
            <a:r>
              <a:rPr lang="en-US" smtClean="0"/>
              <a:t>APA - 5 U.S.C. § 704</a:t>
            </a:r>
            <a:endParaRPr lang="en-US" sz="3200" smtClean="0"/>
          </a:p>
        </p:txBody>
      </p:sp>
      <p:sp>
        <p:nvSpPr>
          <p:cNvPr id="13316" name="Rectangle 3"/>
          <p:cNvSpPr>
            <a:spLocks noGrp="1" noChangeArrowheads="1"/>
          </p:cNvSpPr>
          <p:nvPr>
            <p:ph type="body" idx="1"/>
          </p:nvPr>
        </p:nvSpPr>
        <p:spPr/>
        <p:txBody>
          <a:bodyPr>
            <a:normAutofit lnSpcReduction="10000"/>
          </a:bodyPr>
          <a:lstStyle/>
          <a:p>
            <a:pPr eaLnBrk="1" hangingPunct="1">
              <a:defRPr/>
            </a:pPr>
            <a:r>
              <a:rPr lang="en-US" sz="2800" dirty="0" smtClean="0"/>
              <a:t>. . . Except as otherwise expressly required by statute, agency action otherwise final is final for purposes of this section whether or not there has been presented or determined an application for a declaratory order, for any form of reconsideration, or, </a:t>
            </a:r>
            <a:r>
              <a:rPr lang="en-US" sz="2800" i="1" dirty="0" smtClean="0">
                <a:effectLst>
                  <a:outerShdw blurRad="38100" dist="38100" dir="2700000" algn="tl">
                    <a:srgbClr val="000000">
                      <a:alpha val="43137"/>
                    </a:srgbClr>
                  </a:outerShdw>
                </a:effectLst>
              </a:rPr>
              <a:t>unless the agency otherwise requires by rule and provides that the action meanwhile is inoperative, for an appeal to superior agency authority.</a:t>
            </a:r>
            <a:r>
              <a:rPr lang="en-US" sz="2800" dirty="0" smtClean="0">
                <a:effectLst>
                  <a:outerShdw blurRad="38100" dist="38100" dir="2700000" algn="tl">
                    <a:srgbClr val="000000">
                      <a:alpha val="43137"/>
                    </a:srgbClr>
                  </a:outerShdw>
                </a:effectLst>
              </a:rPr>
              <a:t> </a:t>
            </a:r>
          </a:p>
          <a:p>
            <a:pPr eaLnBrk="1" hangingPunct="1">
              <a:defRPr/>
            </a:pPr>
            <a:r>
              <a:rPr lang="en-US" sz="2800" dirty="0" smtClean="0"/>
              <a:t>Can the agency enforce an order and still require exhaustion of agency appeals process?</a:t>
            </a:r>
          </a:p>
          <a:p>
            <a:pPr lvl="1" eaLnBrk="1" hangingPunct="1">
              <a:defRPr/>
            </a:pPr>
            <a:r>
              <a:rPr lang="en-US" sz="2800" dirty="0" smtClean="0"/>
              <a:t>Why would this be logically inconsistent?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FD47147-B4AD-461D-A014-E66C56500291}" type="slidenum">
              <a:rPr lang="en-US" smtClean="0"/>
              <a:pPr/>
              <a:t>25</a:t>
            </a:fld>
            <a:endParaRPr lang="en-US" smtClean="0"/>
          </a:p>
        </p:txBody>
      </p:sp>
      <p:sp>
        <p:nvSpPr>
          <p:cNvPr id="15363" name="Rectangle 2"/>
          <p:cNvSpPr>
            <a:spLocks noGrp="1" noChangeArrowheads="1"/>
          </p:cNvSpPr>
          <p:nvPr>
            <p:ph type="title"/>
          </p:nvPr>
        </p:nvSpPr>
        <p:spPr/>
        <p:txBody>
          <a:bodyPr/>
          <a:lstStyle/>
          <a:p>
            <a:pPr eaLnBrk="1" hangingPunct="1"/>
            <a:r>
              <a:rPr lang="en-US" smtClean="0"/>
              <a:t>Is Exhaustion Required by Statute or Regulation?</a:t>
            </a:r>
          </a:p>
        </p:txBody>
      </p:sp>
      <p:sp>
        <p:nvSpPr>
          <p:cNvPr id="15364" name="Rectangle 3"/>
          <p:cNvSpPr>
            <a:spLocks noGrp="1" noChangeArrowheads="1"/>
          </p:cNvSpPr>
          <p:nvPr>
            <p:ph type="body" idx="1"/>
          </p:nvPr>
        </p:nvSpPr>
        <p:spPr/>
        <p:txBody>
          <a:bodyPr/>
          <a:lstStyle/>
          <a:p>
            <a:pPr eaLnBrk="1" hangingPunct="1">
              <a:lnSpc>
                <a:spcPct val="90000"/>
              </a:lnSpc>
            </a:pPr>
            <a:r>
              <a:rPr lang="en-US" smtClean="0"/>
              <a:t>The key question is whether the enabling act or an agency regulation requires exhaustion</a:t>
            </a:r>
          </a:p>
          <a:p>
            <a:pPr lvl="1" eaLnBrk="1" hangingPunct="1">
              <a:lnSpc>
                <a:spcPct val="90000"/>
              </a:lnSpc>
            </a:pPr>
            <a:r>
              <a:rPr lang="en-US" smtClean="0"/>
              <a:t>If exhaustion is not required, then the party may go to court directly</a:t>
            </a:r>
          </a:p>
          <a:p>
            <a:pPr lvl="1" eaLnBrk="1" hangingPunct="1">
              <a:lnSpc>
                <a:spcPct val="90000"/>
              </a:lnSpc>
            </a:pPr>
            <a:r>
              <a:rPr lang="en-US" smtClean="0"/>
              <a:t>However, if there is an agency process available, and you lose in court, you may have waived your agency appeal</a:t>
            </a:r>
          </a:p>
          <a:p>
            <a:pPr eaLnBrk="1" hangingPunct="1">
              <a:lnSpc>
                <a:spcPct val="90000"/>
              </a:lnSpc>
            </a:pPr>
            <a:r>
              <a:rPr lang="en-US" smtClean="0"/>
              <a:t>Does the rule have to say exhaustion, or is it implied by having the process?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EEF1F35-CF6F-47A4-BEAF-0A22173B94D8}" type="slidenum">
              <a:rPr lang="en-US" smtClean="0"/>
              <a:pPr/>
              <a:t>26</a:t>
            </a:fld>
            <a:endParaRPr lang="en-US" smtClean="0"/>
          </a:p>
        </p:txBody>
      </p:sp>
      <p:sp>
        <p:nvSpPr>
          <p:cNvPr id="16387" name="Rectangle 2"/>
          <p:cNvSpPr>
            <a:spLocks noGrp="1" noChangeArrowheads="1"/>
          </p:cNvSpPr>
          <p:nvPr>
            <p:ph type="title"/>
          </p:nvPr>
        </p:nvSpPr>
        <p:spPr/>
        <p:txBody>
          <a:bodyPr/>
          <a:lstStyle/>
          <a:p>
            <a:pPr eaLnBrk="1" hangingPunct="1"/>
            <a:r>
              <a:rPr lang="en-US" smtClean="0"/>
              <a:t>Exceptions to Exhaustion</a:t>
            </a:r>
          </a:p>
        </p:txBody>
      </p:sp>
      <p:sp>
        <p:nvSpPr>
          <p:cNvPr id="16388" name="Rectangle 3"/>
          <p:cNvSpPr>
            <a:spLocks noGrp="1" noChangeArrowheads="1"/>
          </p:cNvSpPr>
          <p:nvPr>
            <p:ph type="body" idx="1"/>
          </p:nvPr>
        </p:nvSpPr>
        <p:spPr/>
        <p:txBody>
          <a:bodyPr/>
          <a:lstStyle/>
          <a:p>
            <a:pPr eaLnBrk="1" hangingPunct="1"/>
            <a:r>
              <a:rPr lang="en-US" smtClean="0"/>
              <a:t>Will requiring exhaustion prevent the court from properly reviewing the action?</a:t>
            </a:r>
          </a:p>
          <a:p>
            <a:pPr lvl="1" eaLnBrk="1" hangingPunct="1"/>
            <a:r>
              <a:rPr lang="en-US" smtClean="0"/>
              <a:t>Has the enforcement been stayed?</a:t>
            </a:r>
          </a:p>
          <a:p>
            <a:pPr lvl="1" eaLnBrk="1" hangingPunct="1"/>
            <a:r>
              <a:rPr lang="en-US" smtClean="0"/>
              <a:t>Will the plaintiff suffer irreparable harm?</a:t>
            </a:r>
          </a:p>
          <a:p>
            <a:pPr eaLnBrk="1" hangingPunct="1"/>
            <a:r>
              <a:rPr lang="en-US" smtClean="0"/>
              <a:t>Can the agency process provide the requested relief?</a:t>
            </a:r>
          </a:p>
          <a:p>
            <a:pPr eaLnBrk="1" hangingPunct="1"/>
            <a:r>
              <a:rPr lang="en-US" smtClean="0"/>
              <a:t>Is the agency so biased or prejudiced that it cannot give a fair review?</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54F982-AC1C-420A-981F-4054DC21EE3C}" type="slidenum">
              <a:rPr lang="en-US" smtClean="0"/>
              <a:pPr/>
              <a:t>27</a:t>
            </a:fld>
            <a:endParaRPr lang="en-US" smtClean="0"/>
          </a:p>
        </p:txBody>
      </p:sp>
      <p:sp>
        <p:nvSpPr>
          <p:cNvPr id="17411" name="Rectangle 2"/>
          <p:cNvSpPr>
            <a:spLocks noGrp="1" noChangeArrowheads="1"/>
          </p:cNvSpPr>
          <p:nvPr>
            <p:ph type="title"/>
          </p:nvPr>
        </p:nvSpPr>
        <p:spPr/>
        <p:txBody>
          <a:bodyPr/>
          <a:lstStyle/>
          <a:p>
            <a:pPr eaLnBrk="1" hangingPunct="1"/>
            <a:r>
              <a:rPr lang="en-US" smtClean="0"/>
              <a:t>Example: HUD Regulations</a:t>
            </a:r>
          </a:p>
        </p:txBody>
      </p:sp>
      <p:sp>
        <p:nvSpPr>
          <p:cNvPr id="17412" name="Rectangle 3"/>
          <p:cNvSpPr>
            <a:spLocks noGrp="1" noChangeArrowheads="1"/>
          </p:cNvSpPr>
          <p:nvPr>
            <p:ph type="body" idx="1"/>
          </p:nvPr>
        </p:nvSpPr>
        <p:spPr/>
        <p:txBody>
          <a:bodyPr/>
          <a:lstStyle/>
          <a:p>
            <a:pPr eaLnBrk="1" hangingPunct="1"/>
            <a:r>
              <a:rPr lang="en-US" smtClean="0"/>
              <a:t>HUD regulations allow, but do not require that an administrative appeal be filed</a:t>
            </a:r>
          </a:p>
          <a:p>
            <a:pPr eaLnBrk="1" hangingPunct="1"/>
            <a:r>
              <a:rPr lang="en-US" smtClean="0"/>
              <a:t>The granting of the appeal is discretionary with the secretary</a:t>
            </a:r>
          </a:p>
          <a:p>
            <a:pPr eaLnBrk="1" hangingPunct="1"/>
            <a:r>
              <a:rPr lang="en-US" smtClean="0"/>
              <a:t>The ruling of the ALJ becomes final in 30 days and is not stayed by a request for a hearing</a:t>
            </a:r>
          </a:p>
          <a:p>
            <a:pPr eaLnBrk="1" hangingPunct="1"/>
            <a:r>
              <a:rPr lang="en-US" smtClean="0"/>
              <a:t>Must a litigant request an administrative appeal before going to court?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6D6F7EC-01C7-4DF9-A46B-E04647903BEC}" type="slidenum">
              <a:rPr lang="en-US" smtClean="0"/>
              <a:pPr/>
              <a:t>28</a:t>
            </a:fld>
            <a:endParaRPr lang="en-US" smtClean="0"/>
          </a:p>
        </p:txBody>
      </p:sp>
      <p:sp>
        <p:nvSpPr>
          <p:cNvPr id="18435" name="Rectangle 2"/>
          <p:cNvSpPr>
            <a:spLocks noGrp="1" noChangeArrowheads="1"/>
          </p:cNvSpPr>
          <p:nvPr>
            <p:ph type="title"/>
          </p:nvPr>
        </p:nvSpPr>
        <p:spPr/>
        <p:txBody>
          <a:bodyPr/>
          <a:lstStyle/>
          <a:p>
            <a:pPr eaLnBrk="1" hangingPunct="1"/>
            <a:r>
              <a:rPr lang="en-US" i="1" dirty="0" smtClean="0"/>
              <a:t>Common Law Exhaustion: </a:t>
            </a:r>
            <a:r>
              <a:rPr lang="en-US" i="1" dirty="0" err="1" smtClean="0"/>
              <a:t>Portela</a:t>
            </a:r>
            <a:r>
              <a:rPr lang="en-US" i="1" dirty="0" smtClean="0"/>
              <a:t>-Gonzalez</a:t>
            </a:r>
            <a:r>
              <a:rPr lang="en-US" dirty="0" smtClean="0"/>
              <a:t>, 109 F.3d 74 (1st Cir. 1997) </a:t>
            </a:r>
          </a:p>
        </p:txBody>
      </p:sp>
      <p:sp>
        <p:nvSpPr>
          <p:cNvPr id="18436" name="Rectangle 3"/>
          <p:cNvSpPr>
            <a:spLocks noGrp="1" noChangeArrowheads="1"/>
          </p:cNvSpPr>
          <p:nvPr>
            <p:ph type="body" idx="1"/>
          </p:nvPr>
        </p:nvSpPr>
        <p:spPr/>
        <p:txBody>
          <a:bodyPr/>
          <a:lstStyle/>
          <a:p>
            <a:pPr eaLnBrk="1" hangingPunct="1">
              <a:lnSpc>
                <a:spcPct val="90000"/>
              </a:lnSpc>
            </a:pPr>
            <a:r>
              <a:rPr lang="en-US" sz="2400" dirty="0" smtClean="0"/>
              <a:t>Plaintiff is fired from a civilian Navy job</a:t>
            </a:r>
          </a:p>
          <a:p>
            <a:pPr lvl="1" eaLnBrk="1" hangingPunct="1">
              <a:lnSpc>
                <a:spcPct val="90000"/>
              </a:lnSpc>
            </a:pPr>
            <a:r>
              <a:rPr lang="en-US" sz="2400" dirty="0" smtClean="0"/>
              <a:t>The APA does not apply by statute</a:t>
            </a:r>
          </a:p>
          <a:p>
            <a:pPr eaLnBrk="1" hangingPunct="1">
              <a:lnSpc>
                <a:spcPct val="90000"/>
              </a:lnSpc>
            </a:pPr>
            <a:r>
              <a:rPr lang="en-US" sz="2400" dirty="0" smtClean="0"/>
              <a:t>Plaintiff appeals through 3 levels, but skips last level.</a:t>
            </a:r>
          </a:p>
          <a:p>
            <a:pPr lvl="1" eaLnBrk="1" hangingPunct="1">
              <a:lnSpc>
                <a:spcPct val="90000"/>
              </a:lnSpc>
            </a:pPr>
            <a:r>
              <a:rPr lang="en-US" sz="2400" dirty="0" smtClean="0"/>
              <a:t>Firing is in force during appeal</a:t>
            </a:r>
          </a:p>
          <a:p>
            <a:pPr eaLnBrk="1" hangingPunct="1">
              <a:lnSpc>
                <a:spcPct val="90000"/>
              </a:lnSpc>
            </a:pPr>
            <a:r>
              <a:rPr lang="en-US" sz="2400" dirty="0" smtClean="0"/>
              <a:t>What is the common law of exhaustion?</a:t>
            </a:r>
          </a:p>
          <a:p>
            <a:pPr lvl="1" eaLnBrk="1" hangingPunct="1">
              <a:lnSpc>
                <a:spcPct val="90000"/>
              </a:lnSpc>
            </a:pPr>
            <a:r>
              <a:rPr lang="en-US" sz="2400" dirty="0" smtClean="0"/>
              <a:t>Is the APA narrower?</a:t>
            </a:r>
          </a:p>
          <a:p>
            <a:pPr eaLnBrk="1" hangingPunct="1">
              <a:lnSpc>
                <a:spcPct val="90000"/>
              </a:lnSpc>
            </a:pPr>
            <a:r>
              <a:rPr lang="en-US" sz="2400" dirty="0" smtClean="0"/>
              <a:t>Do you have a final ruling if there is agency process left?</a:t>
            </a:r>
          </a:p>
          <a:p>
            <a:pPr lvl="1" eaLnBrk="1" hangingPunct="1">
              <a:lnSpc>
                <a:spcPct val="90000"/>
              </a:lnSpc>
            </a:pPr>
            <a:r>
              <a:rPr lang="en-US" sz="2400" dirty="0" smtClean="0"/>
              <a:t>Just knowing that you are going to lose through the agency process is not enough</a:t>
            </a:r>
          </a:p>
          <a:p>
            <a:pPr lvl="1" eaLnBrk="1" hangingPunct="1">
              <a:lnSpc>
                <a:spcPct val="90000"/>
              </a:lnSpc>
            </a:pPr>
            <a:r>
              <a:rPr lang="en-US" sz="2400" dirty="0" smtClean="0"/>
              <a:t>You have to show that the agency is biased or prejudiced (which is nearly impossible)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45CDEF8-4E26-4766-A981-DDC15D034BB4}" type="slidenum">
              <a:rPr lang="en-US" smtClean="0"/>
              <a:pPr/>
              <a:t>29</a:t>
            </a:fld>
            <a:endParaRPr lang="en-US" smtClean="0"/>
          </a:p>
        </p:txBody>
      </p:sp>
      <p:sp>
        <p:nvSpPr>
          <p:cNvPr id="19459" name="Rectangle 2"/>
          <p:cNvSpPr>
            <a:spLocks noGrp="1" noChangeArrowheads="1"/>
          </p:cNvSpPr>
          <p:nvPr>
            <p:ph type="title"/>
          </p:nvPr>
        </p:nvSpPr>
        <p:spPr/>
        <p:txBody>
          <a:bodyPr/>
          <a:lstStyle/>
          <a:p>
            <a:pPr eaLnBrk="1" hangingPunct="1"/>
            <a:r>
              <a:rPr lang="en-US" smtClean="0"/>
              <a:t>What if You Screw Up Your Administrative Appeal?</a:t>
            </a:r>
          </a:p>
        </p:txBody>
      </p:sp>
      <p:sp>
        <p:nvSpPr>
          <p:cNvPr id="19460" name="Rectangle 3"/>
          <p:cNvSpPr>
            <a:spLocks noGrp="1" noChangeArrowheads="1"/>
          </p:cNvSpPr>
          <p:nvPr>
            <p:ph type="body" idx="1"/>
          </p:nvPr>
        </p:nvSpPr>
        <p:spPr/>
        <p:txBody>
          <a:bodyPr>
            <a:normAutofit fontScale="92500"/>
          </a:bodyPr>
          <a:lstStyle/>
          <a:p>
            <a:pPr eaLnBrk="1" hangingPunct="1">
              <a:defRPr/>
            </a:pPr>
            <a:r>
              <a:rPr lang="en-US" sz="2800" dirty="0" smtClean="0"/>
              <a:t>Assume that a person tried to exhaust the administrative appeals, but makes a procedural error such as missing a deadline, and the appeal is dismissed by the agency</a:t>
            </a:r>
          </a:p>
          <a:p>
            <a:pPr lvl="1" eaLnBrk="1" hangingPunct="1">
              <a:defRPr/>
            </a:pPr>
            <a:r>
              <a:rPr lang="en-US" sz="2800" dirty="0" smtClean="0"/>
              <a:t>Since there is no further process available at the agency, has he exhausted the agency remedies?</a:t>
            </a:r>
          </a:p>
          <a:p>
            <a:pPr eaLnBrk="1" hangingPunct="1">
              <a:defRPr/>
            </a:pPr>
            <a:r>
              <a:rPr lang="en-US" sz="2800" dirty="0" smtClean="0"/>
              <a:t>Has he gotten a final judgment from the agency on the merits?</a:t>
            </a:r>
          </a:p>
          <a:p>
            <a:pPr lvl="1" eaLnBrk="1" hangingPunct="1">
              <a:defRPr/>
            </a:pPr>
            <a:r>
              <a:rPr lang="en-US" sz="2800" dirty="0" smtClean="0"/>
              <a:t>Can you go to court without a final ruling from the agency?</a:t>
            </a:r>
          </a:p>
          <a:p>
            <a:pPr lvl="1" eaLnBrk="1" hangingPunct="1">
              <a:defRPr/>
            </a:pPr>
            <a:r>
              <a:rPr lang="en-US" sz="2800" dirty="0" smtClean="0"/>
              <a:t>Can you get to the Supreme Court  in an Article III case if you screw up the appeal to the Circuit Court?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199DEE4-E569-412A-8292-BEFC25D50FEA}" type="slidenum">
              <a:rPr lang="en-US" smtClean="0"/>
              <a:pPr/>
              <a:t>3</a:t>
            </a:fld>
            <a:endParaRPr lang="en-US" smtClean="0"/>
          </a:p>
        </p:txBody>
      </p:sp>
      <p:sp>
        <p:nvSpPr>
          <p:cNvPr id="18435" name="Rectangle 2"/>
          <p:cNvSpPr>
            <a:spLocks noGrp="1" noChangeArrowheads="1"/>
          </p:cNvSpPr>
          <p:nvPr>
            <p:ph type="title"/>
          </p:nvPr>
        </p:nvSpPr>
        <p:spPr/>
        <p:txBody>
          <a:bodyPr/>
          <a:lstStyle/>
          <a:p>
            <a:pPr eaLnBrk="1" hangingPunct="1"/>
            <a:r>
              <a:rPr lang="en-US" smtClean="0"/>
              <a:t>Statutory Preclusion of Judicial Review</a:t>
            </a:r>
          </a:p>
        </p:txBody>
      </p:sp>
      <p:sp>
        <p:nvSpPr>
          <p:cNvPr id="18436" name="Rectangle 3"/>
          <p:cNvSpPr>
            <a:spLocks noGrp="1" noChangeArrowheads="1"/>
          </p:cNvSpPr>
          <p:nvPr>
            <p:ph type="body" idx="1"/>
          </p:nvPr>
        </p:nvSpPr>
        <p:spPr/>
        <p:txBody>
          <a:bodyPr/>
          <a:lstStyle/>
          <a:p>
            <a:pPr eaLnBrk="1" hangingPunct="1">
              <a:lnSpc>
                <a:spcPct val="90000"/>
              </a:lnSpc>
            </a:pPr>
            <a:r>
              <a:rPr lang="en-US" smtClean="0"/>
              <a:t>Congress has the power to limit judicial review of agency actions</a:t>
            </a:r>
          </a:p>
          <a:p>
            <a:pPr lvl="1" eaLnBrk="1" hangingPunct="1">
              <a:lnSpc>
                <a:spcPct val="90000"/>
              </a:lnSpc>
            </a:pPr>
            <a:r>
              <a:rPr lang="en-US" smtClean="0"/>
              <a:t>Subject to constitutional limits</a:t>
            </a:r>
          </a:p>
          <a:p>
            <a:pPr eaLnBrk="1" hangingPunct="1">
              <a:lnSpc>
                <a:spcPct val="90000"/>
              </a:lnSpc>
            </a:pPr>
            <a:r>
              <a:rPr lang="en-US" smtClean="0"/>
              <a:t>What if Congress is silent on the availability of judicial review in a particular statute?</a:t>
            </a:r>
          </a:p>
          <a:p>
            <a:pPr eaLnBrk="1" hangingPunct="1">
              <a:lnSpc>
                <a:spcPct val="90000"/>
              </a:lnSpc>
            </a:pPr>
            <a:r>
              <a:rPr lang="en-US" smtClean="0"/>
              <a:t>Does "Committed to agency discretion" mean that the action is not subject to judicial review?</a:t>
            </a:r>
          </a:p>
        </p:txBody>
      </p:sp>
    </p:spTree>
    <p:extLst>
      <p:ext uri="{BB962C8B-B14F-4D97-AF65-F5344CB8AC3E}">
        <p14:creationId xmlns:p14="http://schemas.microsoft.com/office/powerpoint/2010/main" val="30286869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338C6ED-9E29-4E54-B920-6D65A2C66C17}" type="slidenum">
              <a:rPr lang="en-US" smtClean="0"/>
              <a:pPr/>
              <a:t>30</a:t>
            </a:fld>
            <a:endParaRPr lang="en-US" smtClean="0"/>
          </a:p>
        </p:txBody>
      </p:sp>
      <p:sp>
        <p:nvSpPr>
          <p:cNvPr id="20483" name="Rectangle 2"/>
          <p:cNvSpPr>
            <a:spLocks noGrp="1" noChangeArrowheads="1"/>
          </p:cNvSpPr>
          <p:nvPr>
            <p:ph type="title"/>
          </p:nvPr>
        </p:nvSpPr>
        <p:spPr/>
        <p:txBody>
          <a:bodyPr/>
          <a:lstStyle/>
          <a:p>
            <a:pPr eaLnBrk="1" hangingPunct="1"/>
            <a:r>
              <a:rPr lang="en-US" smtClean="0"/>
              <a:t>Administrative Issue Exhaustion </a:t>
            </a:r>
          </a:p>
        </p:txBody>
      </p:sp>
      <p:sp>
        <p:nvSpPr>
          <p:cNvPr id="20484" name="Rectangle 3"/>
          <p:cNvSpPr>
            <a:spLocks noGrp="1" noChangeArrowheads="1"/>
          </p:cNvSpPr>
          <p:nvPr>
            <p:ph type="body" idx="1"/>
          </p:nvPr>
        </p:nvSpPr>
        <p:spPr/>
        <p:txBody>
          <a:bodyPr/>
          <a:lstStyle/>
          <a:p>
            <a:pPr eaLnBrk="1" hangingPunct="1">
              <a:lnSpc>
                <a:spcPct val="90000"/>
              </a:lnSpc>
            </a:pPr>
            <a:r>
              <a:rPr lang="en-US" smtClean="0"/>
              <a:t>Must each issue that will be appealed to the courts be raised at the agency level?</a:t>
            </a:r>
          </a:p>
          <a:p>
            <a:pPr eaLnBrk="1" hangingPunct="1">
              <a:lnSpc>
                <a:spcPct val="90000"/>
              </a:lnSpc>
            </a:pPr>
            <a:r>
              <a:rPr lang="en-US" smtClean="0"/>
              <a:t>What about in a regular trial: If you do not present an issue to the trial court - other than a jurisdictional issue - can you raise it at the first time on appeal?</a:t>
            </a:r>
          </a:p>
          <a:p>
            <a:pPr eaLnBrk="1" hangingPunct="1">
              <a:lnSpc>
                <a:spcPct val="90000"/>
              </a:lnSpc>
            </a:pPr>
            <a:r>
              <a:rPr lang="en-US" smtClean="0"/>
              <a:t>What if you raise some issues with the agency, but not others - can you then appeal the ones you raised?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54BAA5F-6875-497E-BC39-ADB6A8EC4322}" type="slidenum">
              <a:rPr lang="en-US" smtClean="0"/>
              <a:pPr/>
              <a:t>31</a:t>
            </a:fld>
            <a:endParaRPr lang="en-US" smtClean="0"/>
          </a:p>
        </p:txBody>
      </p:sp>
      <p:sp>
        <p:nvSpPr>
          <p:cNvPr id="21507" name="Rectangle 2"/>
          <p:cNvSpPr>
            <a:spLocks noGrp="1" noChangeArrowheads="1"/>
          </p:cNvSpPr>
          <p:nvPr>
            <p:ph type="title"/>
          </p:nvPr>
        </p:nvSpPr>
        <p:spPr/>
        <p:txBody>
          <a:bodyPr/>
          <a:lstStyle/>
          <a:p>
            <a:pPr eaLnBrk="1" hangingPunct="1"/>
            <a:r>
              <a:rPr lang="en-US" i="1" smtClean="0"/>
              <a:t>Sims v. Apfel</a:t>
            </a:r>
            <a:r>
              <a:rPr lang="en-US" smtClean="0"/>
              <a:t>, 530 U.S. 103 (2000) </a:t>
            </a:r>
          </a:p>
        </p:txBody>
      </p:sp>
      <p:sp>
        <p:nvSpPr>
          <p:cNvPr id="21508" name="Rectangle 3"/>
          <p:cNvSpPr>
            <a:spLocks noGrp="1" noChangeArrowheads="1"/>
          </p:cNvSpPr>
          <p:nvPr>
            <p:ph type="body" idx="1"/>
          </p:nvPr>
        </p:nvSpPr>
        <p:spPr/>
        <p:txBody>
          <a:bodyPr/>
          <a:lstStyle/>
          <a:p>
            <a:pPr eaLnBrk="1" hangingPunct="1"/>
            <a:r>
              <a:rPr lang="en-US" smtClean="0"/>
              <a:t>Social Security disability benefits</a:t>
            </a:r>
          </a:p>
          <a:p>
            <a:pPr eaLnBrk="1" hangingPunct="1"/>
            <a:r>
              <a:rPr lang="en-US" smtClean="0"/>
              <a:t>The court held that the general rule is that plaintiffs who are subject to exhaustion of remedies must also present the issues they want to appeal to the agency</a:t>
            </a:r>
          </a:p>
          <a:p>
            <a:pPr eaLnBrk="1" hangingPunct="1"/>
            <a:r>
              <a:rPr lang="en-US" smtClean="0"/>
              <a:t>In the specific case, the court found that the special nature of SS mitigated against preclusion</a:t>
            </a:r>
          </a:p>
          <a:p>
            <a:pPr lvl="1" eaLnBrk="1" hangingPunct="1"/>
            <a:r>
              <a:rPr lang="en-US" smtClean="0"/>
              <a:t>Informal, and applicants seldom have counsel</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E4E3E2A-4FB5-4A9A-8133-B82E7E6A67D1}" type="slidenum">
              <a:rPr lang="en-US" smtClean="0"/>
              <a:pPr/>
              <a:t>32</a:t>
            </a:fld>
            <a:endParaRPr lang="en-US" smtClean="0"/>
          </a:p>
        </p:txBody>
      </p:sp>
      <p:sp>
        <p:nvSpPr>
          <p:cNvPr id="22531" name="Rectangle 2"/>
          <p:cNvSpPr>
            <a:spLocks noGrp="1" noChangeArrowheads="1"/>
          </p:cNvSpPr>
          <p:nvPr>
            <p:ph type="title"/>
          </p:nvPr>
        </p:nvSpPr>
        <p:spPr/>
        <p:txBody>
          <a:bodyPr/>
          <a:lstStyle/>
          <a:p>
            <a:pPr eaLnBrk="1" hangingPunct="1"/>
            <a:r>
              <a:rPr lang="en-US" i="1" smtClean="0"/>
              <a:t>Ripeness</a:t>
            </a:r>
          </a:p>
        </p:txBody>
      </p:sp>
      <p:sp>
        <p:nvSpPr>
          <p:cNvPr id="22532" name="Rectangle 6"/>
          <p:cNvSpPr>
            <a:spLocks noGrp="1" noChangeArrowheads="1"/>
          </p:cNvSpPr>
          <p:nvPr>
            <p:ph type="body" idx="1"/>
          </p:nvPr>
        </p:nvSpPr>
        <p:spPr/>
        <p:txBody>
          <a:bodyPr>
            <a:normAutofit lnSpcReduction="10000"/>
          </a:bodyPr>
          <a:lstStyle/>
          <a:p>
            <a:pPr eaLnBrk="1" hangingPunct="1"/>
            <a:r>
              <a:rPr lang="en-US" sz="2800" dirty="0" smtClean="0"/>
              <a:t>"The problem is best seen in a twofold aspect, requiring us to evaluate both the fitness of the issues for judicial decision and the hardship to the parties of withholding court consideration."</a:t>
            </a:r>
          </a:p>
          <a:p>
            <a:pPr lvl="1" eaLnBrk="1" hangingPunct="1"/>
            <a:r>
              <a:rPr lang="en-US" sz="2800" dirty="0" smtClean="0"/>
              <a:t>If the case is not ripe, you do not have a case and controversy</a:t>
            </a:r>
          </a:p>
          <a:p>
            <a:pPr eaLnBrk="1" hangingPunct="1"/>
            <a:r>
              <a:rPr lang="en-US" sz="2800" dirty="0" smtClean="0"/>
              <a:t>Ripeness is not codified in the APA, so it remains a jurisprudential doctrine</a:t>
            </a:r>
          </a:p>
          <a:p>
            <a:pPr lvl="1" eaLnBrk="1" hangingPunct="1"/>
            <a:r>
              <a:rPr lang="en-US" sz="2800" dirty="0" smtClean="0"/>
              <a:t>Ripeness is jurisdictional, so it can be raised at any time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2A73279-9526-458B-A15C-BC870FE91492}" type="slidenum">
              <a:rPr lang="en-US" smtClean="0"/>
              <a:pPr/>
              <a:t>33</a:t>
            </a:fld>
            <a:endParaRPr lang="en-US" smtClean="0"/>
          </a:p>
        </p:txBody>
      </p:sp>
      <p:sp>
        <p:nvSpPr>
          <p:cNvPr id="23555" name="Rectangle 2"/>
          <p:cNvSpPr>
            <a:spLocks noGrp="1" noChangeArrowheads="1"/>
          </p:cNvSpPr>
          <p:nvPr>
            <p:ph type="title"/>
          </p:nvPr>
        </p:nvSpPr>
        <p:spPr/>
        <p:txBody>
          <a:bodyPr/>
          <a:lstStyle/>
          <a:p>
            <a:pPr eaLnBrk="1" hangingPunct="1"/>
            <a:r>
              <a:rPr lang="en-US" smtClean="0"/>
              <a:t>Was Abbott "Ripe"?</a:t>
            </a:r>
          </a:p>
        </p:txBody>
      </p:sp>
      <p:sp>
        <p:nvSpPr>
          <p:cNvPr id="23556" name="Rectangle 3"/>
          <p:cNvSpPr>
            <a:spLocks noGrp="1" noChangeArrowheads="1"/>
          </p:cNvSpPr>
          <p:nvPr>
            <p:ph type="body" idx="1"/>
          </p:nvPr>
        </p:nvSpPr>
        <p:spPr/>
        <p:txBody>
          <a:bodyPr/>
          <a:lstStyle/>
          <a:p>
            <a:pPr eaLnBrk="1" hangingPunct="1"/>
            <a:r>
              <a:rPr lang="en-US" smtClean="0"/>
              <a:t>In a facial challenge, the court does not need to see how the rule is applied</a:t>
            </a:r>
          </a:p>
          <a:p>
            <a:pPr eaLnBrk="1" hangingPunct="1"/>
            <a:r>
              <a:rPr lang="en-US" smtClean="0"/>
              <a:t>The court must also find that this is a final agency action</a:t>
            </a:r>
          </a:p>
          <a:p>
            <a:pPr lvl="1" eaLnBrk="1" hangingPunct="1"/>
            <a:r>
              <a:rPr lang="en-US" smtClean="0"/>
              <a:t>In this case, the rule required the product labels to be changed without further agency action</a:t>
            </a:r>
          </a:p>
          <a:p>
            <a:pPr lvl="1" eaLnBrk="1" hangingPunct="1"/>
            <a:r>
              <a:rPr lang="en-US" smtClean="0"/>
              <a:t>What is the impact of this regulation?</a:t>
            </a:r>
          </a:p>
          <a:p>
            <a:pPr lvl="1" eaLnBrk="1" hangingPunct="1"/>
            <a:r>
              <a:rPr lang="en-US" smtClean="0"/>
              <a:t>What is the risk of enforcement?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D502A26-AE9F-4117-83A2-80C385B8F976}" type="slidenum">
              <a:rPr lang="en-US" smtClean="0"/>
              <a:pPr/>
              <a:t>34</a:t>
            </a:fld>
            <a:endParaRPr lang="en-US" smtClean="0"/>
          </a:p>
        </p:txBody>
      </p:sp>
      <p:sp>
        <p:nvSpPr>
          <p:cNvPr id="24579" name="Rectangle 2"/>
          <p:cNvSpPr>
            <a:spLocks noGrp="1" noChangeArrowheads="1"/>
          </p:cNvSpPr>
          <p:nvPr>
            <p:ph type="title"/>
          </p:nvPr>
        </p:nvSpPr>
        <p:spPr/>
        <p:txBody>
          <a:bodyPr/>
          <a:lstStyle/>
          <a:p>
            <a:pPr eaLnBrk="1" hangingPunct="1"/>
            <a:r>
              <a:rPr lang="en-US" smtClean="0"/>
              <a:t>Pre and Post Enforcement Review</a:t>
            </a:r>
          </a:p>
        </p:txBody>
      </p:sp>
      <p:sp>
        <p:nvSpPr>
          <p:cNvPr id="24580" name="Rectangle 3"/>
          <p:cNvSpPr>
            <a:spLocks noGrp="1" noChangeArrowheads="1"/>
          </p:cNvSpPr>
          <p:nvPr>
            <p:ph type="body" idx="1"/>
          </p:nvPr>
        </p:nvSpPr>
        <p:spPr/>
        <p:txBody>
          <a:bodyPr/>
          <a:lstStyle/>
          <a:p>
            <a:pPr eaLnBrk="1" hangingPunct="1"/>
            <a:r>
              <a:rPr lang="en-US" smtClean="0"/>
              <a:t>While review is favored, there is no right to review before the agency brings an enforcement actions</a:t>
            </a:r>
          </a:p>
          <a:p>
            <a:pPr lvl="1" eaLnBrk="1" hangingPunct="1"/>
            <a:r>
              <a:rPr lang="en-US" smtClean="0"/>
              <a:t>Plaintiffs asked for an injunction</a:t>
            </a:r>
          </a:p>
          <a:p>
            <a:pPr lvl="1" eaLnBrk="1" hangingPunct="1"/>
            <a:r>
              <a:rPr lang="en-US" smtClean="0"/>
              <a:t>They claimed they could not risk enforcement</a:t>
            </a:r>
          </a:p>
          <a:p>
            <a:pPr eaLnBrk="1" hangingPunct="1"/>
            <a:r>
              <a:rPr lang="en-US" smtClean="0"/>
              <a:t>An injunction prevents the agency from acting</a:t>
            </a:r>
          </a:p>
          <a:p>
            <a:pPr lvl="1" eaLnBrk="1" hangingPunct="1"/>
            <a:r>
              <a:rPr lang="en-US" smtClean="0"/>
              <a:t>Prevents important health and safety measures</a:t>
            </a:r>
          </a:p>
          <a:p>
            <a:pPr lvl="1" eaLnBrk="1" hangingPunct="1"/>
            <a:r>
              <a:rPr lang="en-US" smtClean="0"/>
              <a:t>Enmeshes the court in agency policy making</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6AC99D-A471-4B64-9C0A-99E452E75CAA}" type="slidenum">
              <a:rPr lang="en-US" smtClean="0"/>
              <a:pPr/>
              <a:t>35</a:t>
            </a:fld>
            <a:endParaRPr lang="en-US" smtClean="0"/>
          </a:p>
        </p:txBody>
      </p:sp>
      <p:sp>
        <p:nvSpPr>
          <p:cNvPr id="25603" name="Rectangle 2"/>
          <p:cNvSpPr>
            <a:spLocks noGrp="1" noChangeArrowheads="1"/>
          </p:cNvSpPr>
          <p:nvPr>
            <p:ph type="title"/>
          </p:nvPr>
        </p:nvSpPr>
        <p:spPr/>
        <p:txBody>
          <a:bodyPr/>
          <a:lstStyle/>
          <a:p>
            <a:pPr eaLnBrk="1" hangingPunct="1"/>
            <a:r>
              <a:rPr lang="en-US" smtClean="0"/>
              <a:t>What are the Equitable Factors?</a:t>
            </a:r>
          </a:p>
        </p:txBody>
      </p:sp>
      <p:sp>
        <p:nvSpPr>
          <p:cNvPr id="25604" name="Rectangle 3"/>
          <p:cNvSpPr>
            <a:spLocks noGrp="1" noChangeArrowheads="1"/>
          </p:cNvSpPr>
          <p:nvPr>
            <p:ph type="body" idx="1"/>
          </p:nvPr>
        </p:nvSpPr>
        <p:spPr/>
        <p:txBody>
          <a:bodyPr/>
          <a:lstStyle/>
          <a:p>
            <a:pPr eaLnBrk="1" hangingPunct="1">
              <a:lnSpc>
                <a:spcPct val="90000"/>
              </a:lnSpc>
            </a:pPr>
            <a:r>
              <a:rPr lang="en-US" smtClean="0"/>
              <a:t>Since there is no right to pre-enforcement review, the plaintiff must show the court an equitable basis for granting review, which resembles the factors for granting an injunction</a:t>
            </a:r>
          </a:p>
          <a:p>
            <a:pPr lvl="1" eaLnBrk="1" hangingPunct="1">
              <a:lnSpc>
                <a:spcPct val="90000"/>
              </a:lnSpc>
            </a:pPr>
            <a:r>
              <a:rPr lang="en-US" smtClean="0"/>
              <a:t>Is there an immediate effect of the agency action on the plaintiff's activities?</a:t>
            </a:r>
          </a:p>
          <a:p>
            <a:pPr lvl="1" eaLnBrk="1" hangingPunct="1">
              <a:lnSpc>
                <a:spcPct val="90000"/>
              </a:lnSpc>
            </a:pPr>
            <a:r>
              <a:rPr lang="en-US" smtClean="0"/>
              <a:t>What is the risk of waiting for enforcement?</a:t>
            </a:r>
          </a:p>
          <a:p>
            <a:pPr lvl="1" eaLnBrk="1" hangingPunct="1">
              <a:lnSpc>
                <a:spcPct val="90000"/>
              </a:lnSpc>
            </a:pPr>
            <a:r>
              <a:rPr lang="en-US" smtClean="0"/>
              <a:t>Who will get hit by enforcement?</a:t>
            </a:r>
          </a:p>
          <a:p>
            <a:pPr eaLnBrk="1" hangingPunct="1">
              <a:lnSpc>
                <a:spcPct val="90000"/>
              </a:lnSpc>
            </a:pPr>
            <a:r>
              <a:rPr lang="en-US" smtClean="0"/>
              <a:t>What are the special factors in the drug business?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D3503C6-19D6-4004-A268-B6B283D1D5C5}" type="slidenum">
              <a:rPr lang="en-US" smtClean="0"/>
              <a:pPr/>
              <a:t>36</a:t>
            </a:fld>
            <a:endParaRPr lang="en-US" smtClean="0"/>
          </a:p>
        </p:txBody>
      </p:sp>
      <p:sp>
        <p:nvSpPr>
          <p:cNvPr id="26627" name="Rectangle 2"/>
          <p:cNvSpPr>
            <a:spLocks noGrp="1" noChangeArrowheads="1"/>
          </p:cNvSpPr>
          <p:nvPr>
            <p:ph type="title"/>
          </p:nvPr>
        </p:nvSpPr>
        <p:spPr/>
        <p:txBody>
          <a:bodyPr/>
          <a:lstStyle/>
          <a:p>
            <a:pPr eaLnBrk="1" hangingPunct="1"/>
            <a:r>
              <a:rPr lang="en-US" smtClean="0"/>
              <a:t>Abbott Rule</a:t>
            </a:r>
          </a:p>
        </p:txBody>
      </p:sp>
      <p:sp>
        <p:nvSpPr>
          <p:cNvPr id="26628" name="Rectangle 3"/>
          <p:cNvSpPr>
            <a:spLocks noGrp="1" noChangeArrowheads="1"/>
          </p:cNvSpPr>
          <p:nvPr>
            <p:ph type="body" idx="1"/>
          </p:nvPr>
        </p:nvSpPr>
        <p:spPr/>
        <p:txBody>
          <a:bodyPr/>
          <a:lstStyle/>
          <a:p>
            <a:pPr eaLnBrk="1" hangingPunct="1"/>
            <a:r>
              <a:rPr lang="en-US" smtClean="0"/>
              <a:t>Where the legal issue presented is fit for judicial resolution, and where a regulation requires an immediate and significant change in the plaintiffs’ conduct of their affairs with serious penalties attached to noncompliance, access to the courts under the [APA] must be permitted, absent a statutory bar or some other unusual circumstance. . .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850F221-9F09-48DA-88E8-1FA512DE888C}" type="slidenum">
              <a:rPr lang="en-US" smtClean="0"/>
              <a:pPr/>
              <a:t>37</a:t>
            </a:fld>
            <a:endParaRPr lang="en-US" smtClean="0"/>
          </a:p>
        </p:txBody>
      </p:sp>
      <p:sp>
        <p:nvSpPr>
          <p:cNvPr id="27651" name="Rectangle 2"/>
          <p:cNvSpPr>
            <a:spLocks noGrp="1" noChangeArrowheads="1"/>
          </p:cNvSpPr>
          <p:nvPr>
            <p:ph type="title"/>
          </p:nvPr>
        </p:nvSpPr>
        <p:spPr/>
        <p:txBody>
          <a:bodyPr/>
          <a:lstStyle/>
          <a:p>
            <a:pPr eaLnBrk="1" hangingPunct="1"/>
            <a:r>
              <a:rPr lang="en-US" i="1" smtClean="0"/>
              <a:t>Toilet Goods Assn. v. Gardner</a:t>
            </a:r>
            <a:r>
              <a:rPr lang="en-US" smtClean="0"/>
              <a:t>, 387 U.S. 158 (1967) </a:t>
            </a:r>
          </a:p>
        </p:txBody>
      </p:sp>
      <p:sp>
        <p:nvSpPr>
          <p:cNvPr id="27652" name="Rectangle 3"/>
          <p:cNvSpPr>
            <a:spLocks noGrp="1" noChangeArrowheads="1"/>
          </p:cNvSpPr>
          <p:nvPr>
            <p:ph type="body" idx="1"/>
          </p:nvPr>
        </p:nvSpPr>
        <p:spPr/>
        <p:txBody>
          <a:bodyPr/>
          <a:lstStyle/>
          <a:p>
            <a:pPr eaLnBrk="1" hangingPunct="1"/>
            <a:r>
              <a:rPr lang="en-US" smtClean="0"/>
              <a:t>Companion case to Abbott</a:t>
            </a:r>
          </a:p>
          <a:p>
            <a:pPr eaLnBrk="1" hangingPunct="1"/>
            <a:r>
              <a:rPr lang="en-US" smtClean="0"/>
              <a:t>FDA promulgated a rule allowing them to inspect toilet good manufacturers to assure compliance with FDA regulations</a:t>
            </a:r>
          </a:p>
          <a:p>
            <a:pPr eaLnBrk="1" hangingPunct="1"/>
            <a:r>
              <a:rPr lang="en-US" smtClean="0"/>
              <a:t>How is a rule allowing inspections different from the rule in Abbott?</a:t>
            </a:r>
          </a:p>
          <a:p>
            <a:pPr eaLnBrk="1" hangingPunct="1"/>
            <a:r>
              <a:rPr lang="en-US" smtClean="0"/>
              <a:t>How are the equities different?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35DB689-2FDB-48F9-B250-4109F2F5C96E}" type="slidenum">
              <a:rPr lang="en-US" smtClean="0"/>
              <a:pPr/>
              <a:t>38</a:t>
            </a:fld>
            <a:endParaRPr lang="en-US" smtClean="0"/>
          </a:p>
        </p:txBody>
      </p:sp>
      <p:sp>
        <p:nvSpPr>
          <p:cNvPr id="28675" name="Rectangle 2"/>
          <p:cNvSpPr>
            <a:spLocks noGrp="1" noChangeArrowheads="1"/>
          </p:cNvSpPr>
          <p:nvPr>
            <p:ph type="title"/>
          </p:nvPr>
        </p:nvSpPr>
        <p:spPr/>
        <p:txBody>
          <a:bodyPr/>
          <a:lstStyle/>
          <a:p>
            <a:pPr eaLnBrk="1" hangingPunct="1"/>
            <a:r>
              <a:rPr lang="en-US" smtClean="0"/>
              <a:t>Example: EPA Smoke Spotters</a:t>
            </a:r>
          </a:p>
        </p:txBody>
      </p:sp>
      <p:sp>
        <p:nvSpPr>
          <p:cNvPr id="28676" name="Rectangle 3"/>
          <p:cNvSpPr>
            <a:spLocks noGrp="1" noChangeArrowheads="1"/>
          </p:cNvSpPr>
          <p:nvPr>
            <p:ph type="body" idx="1"/>
          </p:nvPr>
        </p:nvSpPr>
        <p:spPr/>
        <p:txBody>
          <a:bodyPr/>
          <a:lstStyle/>
          <a:p>
            <a:pPr eaLnBrk="1" hangingPunct="1"/>
            <a:r>
              <a:rPr lang="en-US" smtClean="0"/>
              <a:t>The “credible evidence” rule allowed visual observation of smoke from a smokestack to be used as evidence that a person was violating its Clean Air Act requirements </a:t>
            </a:r>
          </a:p>
          <a:p>
            <a:pPr eaLnBrk="1" hangingPunct="1"/>
            <a:r>
              <a:rPr lang="en-US" smtClean="0"/>
              <a:t>Plaintiffs contest the action, saying it was beyond agency authority</a:t>
            </a:r>
          </a:p>
          <a:p>
            <a:pPr eaLnBrk="1" hangingPunct="1"/>
            <a:r>
              <a:rPr lang="en-US" smtClean="0"/>
              <a:t>Is this more like Toilet Goods or Abbott Labs?</a:t>
            </a:r>
          </a:p>
          <a:p>
            <a:pPr eaLnBrk="1" hangingPunct="1"/>
            <a:r>
              <a:rPr lang="en-US" smtClean="0"/>
              <a:t>Do plaintiffs have to change their behavior?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54FA594-7C92-458A-BC47-0A62713D09E4}" type="slidenum">
              <a:rPr lang="en-US" smtClean="0"/>
              <a:pPr/>
              <a:t>39</a:t>
            </a:fld>
            <a:endParaRPr lang="en-US" smtClean="0"/>
          </a:p>
        </p:txBody>
      </p:sp>
      <p:sp>
        <p:nvSpPr>
          <p:cNvPr id="29699" name="Rectangle 2"/>
          <p:cNvSpPr>
            <a:spLocks noGrp="1" noChangeArrowheads="1"/>
          </p:cNvSpPr>
          <p:nvPr>
            <p:ph type="title"/>
          </p:nvPr>
        </p:nvSpPr>
        <p:spPr/>
        <p:txBody>
          <a:bodyPr/>
          <a:lstStyle/>
          <a:p>
            <a:pPr eaLnBrk="1" hangingPunct="1"/>
            <a:r>
              <a:rPr lang="en-US" smtClean="0"/>
              <a:t>Was the Dispute Ripe in </a:t>
            </a:r>
            <a:r>
              <a:rPr lang="en-US" i="1" smtClean="0"/>
              <a:t>National Automatic Laundry</a:t>
            </a:r>
            <a:r>
              <a:rPr lang="en-US" smtClean="0"/>
              <a:t>?</a:t>
            </a:r>
          </a:p>
        </p:txBody>
      </p:sp>
      <p:sp>
        <p:nvSpPr>
          <p:cNvPr id="29700" name="Rectangle 3"/>
          <p:cNvSpPr>
            <a:spLocks noGrp="1" noChangeArrowheads="1"/>
          </p:cNvSpPr>
          <p:nvPr>
            <p:ph type="body" idx="1"/>
          </p:nvPr>
        </p:nvSpPr>
        <p:spPr/>
        <p:txBody>
          <a:bodyPr/>
          <a:lstStyle/>
          <a:p>
            <a:pPr eaLnBrk="1" hangingPunct="1">
              <a:lnSpc>
                <a:spcPct val="90000"/>
              </a:lnSpc>
            </a:pPr>
            <a:r>
              <a:rPr lang="en-US" smtClean="0"/>
              <a:t>The court found that the dispute in </a:t>
            </a:r>
            <a:r>
              <a:rPr lang="en-US" i="1" smtClean="0"/>
              <a:t>National Automatic Laundry </a:t>
            </a:r>
            <a:r>
              <a:rPr lang="en-US" smtClean="0"/>
              <a:t>was ripe because the opinion included detailed factual hypotheticals on the application of the doctrine in different situations</a:t>
            </a:r>
          </a:p>
          <a:p>
            <a:pPr lvl="1" eaLnBrk="1" hangingPunct="1">
              <a:lnSpc>
                <a:spcPct val="90000"/>
              </a:lnSpc>
            </a:pPr>
            <a:r>
              <a:rPr lang="en-US" smtClean="0"/>
              <a:t>This gave the court the necessary factual information to review the application</a:t>
            </a:r>
          </a:p>
          <a:p>
            <a:pPr eaLnBrk="1" hangingPunct="1">
              <a:lnSpc>
                <a:spcPct val="90000"/>
              </a:lnSpc>
            </a:pPr>
            <a:r>
              <a:rPr lang="en-US" smtClean="0"/>
              <a:t>Without this detail, the court would have required the plaintiff to wait for enforcement so there would be facts to evaluate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898F8C9-C765-492C-AA24-F9E57C5D0775}" type="slidenum">
              <a:rPr lang="en-US" smtClean="0"/>
              <a:pPr/>
              <a:t>4</a:t>
            </a:fld>
            <a:endParaRPr lang="en-US" smtClean="0"/>
          </a:p>
        </p:txBody>
      </p:sp>
      <p:sp>
        <p:nvSpPr>
          <p:cNvPr id="20483" name="Rectangle 2"/>
          <p:cNvSpPr>
            <a:spLocks noGrp="1" noChangeArrowheads="1"/>
          </p:cNvSpPr>
          <p:nvPr>
            <p:ph type="title"/>
          </p:nvPr>
        </p:nvSpPr>
        <p:spPr/>
        <p:txBody>
          <a:bodyPr/>
          <a:lstStyle/>
          <a:p>
            <a:pPr eaLnBrk="1" hangingPunct="1"/>
            <a:r>
              <a:rPr lang="en-US" smtClean="0"/>
              <a:t>Is there Judicial Review at All?</a:t>
            </a:r>
          </a:p>
        </p:txBody>
      </p:sp>
      <p:sp>
        <p:nvSpPr>
          <p:cNvPr id="20484" name="Rectangle 3"/>
          <p:cNvSpPr>
            <a:spLocks noGrp="1" noChangeArrowheads="1"/>
          </p:cNvSpPr>
          <p:nvPr>
            <p:ph type="body" idx="1"/>
          </p:nvPr>
        </p:nvSpPr>
        <p:spPr/>
        <p:txBody>
          <a:bodyPr/>
          <a:lstStyle/>
          <a:p>
            <a:pPr eaLnBrk="1" hangingPunct="1"/>
            <a:r>
              <a:rPr lang="en-US" smtClean="0"/>
              <a:t>Abbott Labs is an early foundational case in administrative law. We read Abbott Labs for two issues. The first is whether there is any judicial review at all, in the absence of specific congressional authorization.</a:t>
            </a:r>
          </a:p>
          <a:p>
            <a:pPr eaLnBrk="1" hangingPunct="1"/>
            <a:r>
              <a:rPr lang="en-US" smtClean="0"/>
              <a:t>The second issue is the timing for review, i.e., was the issue ripe?</a:t>
            </a:r>
          </a:p>
        </p:txBody>
      </p:sp>
    </p:spTree>
    <p:extLst>
      <p:ext uri="{BB962C8B-B14F-4D97-AF65-F5344CB8AC3E}">
        <p14:creationId xmlns:p14="http://schemas.microsoft.com/office/powerpoint/2010/main" val="18840887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A4BDA2D-976F-4842-AF35-B93ECEEE837B}" type="slidenum">
              <a:rPr lang="en-US" smtClean="0"/>
              <a:pPr/>
              <a:t>40</a:t>
            </a:fld>
            <a:endParaRPr lang="en-US" smtClean="0"/>
          </a:p>
        </p:txBody>
      </p:sp>
      <p:sp>
        <p:nvSpPr>
          <p:cNvPr id="30723" name="Rectangle 2"/>
          <p:cNvSpPr>
            <a:spLocks noGrp="1" noChangeArrowheads="1"/>
          </p:cNvSpPr>
          <p:nvPr>
            <p:ph type="title"/>
          </p:nvPr>
        </p:nvSpPr>
        <p:spPr/>
        <p:txBody>
          <a:bodyPr/>
          <a:lstStyle/>
          <a:p>
            <a:pPr eaLnBrk="1" hangingPunct="1"/>
            <a:r>
              <a:rPr lang="en-US" smtClean="0"/>
              <a:t>What about Compliance Orders?</a:t>
            </a:r>
          </a:p>
        </p:txBody>
      </p:sp>
      <p:sp>
        <p:nvSpPr>
          <p:cNvPr id="30724" name="Rectangle 3"/>
          <p:cNvSpPr>
            <a:spLocks noGrp="1" noChangeArrowheads="1"/>
          </p:cNvSpPr>
          <p:nvPr>
            <p:ph type="body" idx="1"/>
          </p:nvPr>
        </p:nvSpPr>
        <p:spPr/>
        <p:txBody>
          <a:bodyPr/>
          <a:lstStyle/>
          <a:p>
            <a:pPr eaLnBrk="1" hangingPunct="1"/>
            <a:r>
              <a:rPr lang="en-US" sz="2800" smtClean="0"/>
              <a:t>An order to a specific party to obey the law</a:t>
            </a:r>
          </a:p>
          <a:p>
            <a:pPr lvl="1" eaLnBrk="1" hangingPunct="1"/>
            <a:r>
              <a:rPr lang="en-US" sz="2800" smtClean="0"/>
              <a:t>Based on the agency's view that the party is not in compliance with the law</a:t>
            </a:r>
          </a:p>
          <a:p>
            <a:pPr lvl="1" eaLnBrk="1" hangingPunct="1"/>
            <a:r>
              <a:rPr lang="en-US" sz="2800" smtClean="0"/>
              <a:t>Not self-enforcing - the agency must bring a separate enforcement action to force compliance</a:t>
            </a:r>
          </a:p>
          <a:p>
            <a:pPr lvl="1" eaLnBrk="1" hangingPunct="1"/>
            <a:r>
              <a:rPr lang="en-US" sz="2800" smtClean="0"/>
              <a:t>Does this look like Standard Oil?</a:t>
            </a:r>
          </a:p>
          <a:p>
            <a:pPr eaLnBrk="1" hangingPunct="1"/>
            <a:r>
              <a:rPr lang="en-US" sz="2800" smtClean="0"/>
              <a:t>Is this an appealable final action?</a:t>
            </a:r>
          </a:p>
          <a:p>
            <a:pPr eaLnBrk="1" hangingPunct="1"/>
            <a:r>
              <a:rPr lang="en-US" sz="2800" smtClean="0"/>
              <a:t>Is it ripe?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FA6AA96-FF33-4E3C-9661-74A3F583DF1A}" type="slidenum">
              <a:rPr lang="en-US" smtClean="0"/>
              <a:pPr/>
              <a:t>41</a:t>
            </a:fld>
            <a:endParaRPr lang="en-US" smtClean="0"/>
          </a:p>
        </p:txBody>
      </p:sp>
      <p:sp>
        <p:nvSpPr>
          <p:cNvPr id="31747" name="Rectangle 2"/>
          <p:cNvSpPr>
            <a:spLocks noGrp="1" noChangeArrowheads="1"/>
          </p:cNvSpPr>
          <p:nvPr>
            <p:ph type="title"/>
          </p:nvPr>
        </p:nvSpPr>
        <p:spPr/>
        <p:txBody>
          <a:bodyPr/>
          <a:lstStyle/>
          <a:p>
            <a:pPr eaLnBrk="1" hangingPunct="1"/>
            <a:r>
              <a:rPr lang="en-US" smtClean="0"/>
              <a:t>What if You Benefit from a Policy that is Being Changed?</a:t>
            </a:r>
          </a:p>
        </p:txBody>
      </p:sp>
      <p:sp>
        <p:nvSpPr>
          <p:cNvPr id="31748" name="Rectangle 3"/>
          <p:cNvSpPr>
            <a:spLocks noGrp="1" noChangeArrowheads="1"/>
          </p:cNvSpPr>
          <p:nvPr>
            <p:ph type="body" idx="1"/>
          </p:nvPr>
        </p:nvSpPr>
        <p:spPr/>
        <p:txBody>
          <a:bodyPr>
            <a:normAutofit lnSpcReduction="10000"/>
          </a:bodyPr>
          <a:lstStyle/>
          <a:p>
            <a:pPr eaLnBrk="1" hangingPunct="1">
              <a:lnSpc>
                <a:spcPct val="90000"/>
              </a:lnSpc>
            </a:pPr>
            <a:r>
              <a:rPr lang="en-US" sz="2800" dirty="0" smtClean="0"/>
              <a:t>FDA regulates contamination in foods</a:t>
            </a:r>
          </a:p>
          <a:p>
            <a:pPr lvl="1" eaLnBrk="1" hangingPunct="1">
              <a:lnSpc>
                <a:spcPct val="90000"/>
              </a:lnSpc>
            </a:pPr>
            <a:r>
              <a:rPr lang="en-US" sz="2800" dirty="0" smtClean="0"/>
              <a:t>These are impossible to completely remove</a:t>
            </a:r>
          </a:p>
          <a:p>
            <a:pPr lvl="1" eaLnBrk="1" hangingPunct="1">
              <a:lnSpc>
                <a:spcPct val="90000"/>
              </a:lnSpc>
            </a:pPr>
            <a:r>
              <a:rPr lang="en-US" sz="2800" dirty="0" smtClean="0"/>
              <a:t>The agency issues allowable (action) levels</a:t>
            </a:r>
          </a:p>
          <a:p>
            <a:pPr eaLnBrk="1" hangingPunct="1">
              <a:lnSpc>
                <a:spcPct val="90000"/>
              </a:lnSpc>
            </a:pPr>
            <a:r>
              <a:rPr lang="en-US" sz="2800" dirty="0" smtClean="0"/>
              <a:t>You represent consumers who believe that the new (higher) action levels are dangerous</a:t>
            </a:r>
          </a:p>
          <a:p>
            <a:pPr lvl="1" eaLnBrk="1" hangingPunct="1">
              <a:lnSpc>
                <a:spcPct val="90000"/>
              </a:lnSpc>
            </a:pPr>
            <a:r>
              <a:rPr lang="en-US" sz="2800" dirty="0" smtClean="0"/>
              <a:t>Is the action ripe as to your claim?</a:t>
            </a:r>
          </a:p>
          <a:p>
            <a:pPr lvl="1" eaLnBrk="1" hangingPunct="1">
              <a:lnSpc>
                <a:spcPct val="90000"/>
              </a:lnSpc>
            </a:pPr>
            <a:r>
              <a:rPr lang="en-US" sz="2800" dirty="0" smtClean="0"/>
              <a:t>Can it get riper?</a:t>
            </a:r>
          </a:p>
          <a:p>
            <a:pPr eaLnBrk="1" hangingPunct="1">
              <a:lnSpc>
                <a:spcPct val="90000"/>
              </a:lnSpc>
            </a:pPr>
            <a:r>
              <a:rPr lang="en-US" sz="2800" dirty="0" smtClean="0"/>
              <a:t>What about manufacturers who thinks the level is too </a:t>
            </a:r>
          </a:p>
          <a:p>
            <a:pPr marL="0" indent="0" eaLnBrk="1" hangingPunct="1">
              <a:lnSpc>
                <a:spcPct val="90000"/>
              </a:lnSpc>
              <a:buNone/>
            </a:pPr>
            <a:r>
              <a:rPr lang="en-US" sz="2800" dirty="0" smtClean="0"/>
              <a:t>low?</a:t>
            </a:r>
          </a:p>
          <a:p>
            <a:pPr lvl="1" eaLnBrk="1" hangingPunct="1">
              <a:lnSpc>
                <a:spcPct val="90000"/>
              </a:lnSpc>
            </a:pPr>
            <a:r>
              <a:rPr lang="en-US" sz="2800" dirty="0" smtClean="0"/>
              <a:t>How are they different from consumers?</a:t>
            </a:r>
          </a:p>
          <a:p>
            <a:pPr eaLnBrk="1" hangingPunct="1">
              <a:lnSpc>
                <a:spcPct val="90000"/>
              </a:lnSpc>
            </a:pPr>
            <a:endParaRPr lang="en-US" sz="28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8C3DF59-7A32-47AD-96DA-760FED5ACFCF}" type="slidenum">
              <a:rPr lang="en-US" smtClean="0"/>
              <a:pPr/>
              <a:t>42</a:t>
            </a:fld>
            <a:endParaRPr lang="en-US" smtClean="0"/>
          </a:p>
        </p:txBody>
      </p:sp>
      <p:sp>
        <p:nvSpPr>
          <p:cNvPr id="32771" name="Rectangle 2"/>
          <p:cNvSpPr>
            <a:spLocks noGrp="1" noChangeArrowheads="1"/>
          </p:cNvSpPr>
          <p:nvPr>
            <p:ph type="title"/>
          </p:nvPr>
        </p:nvSpPr>
        <p:spPr/>
        <p:txBody>
          <a:bodyPr/>
          <a:lstStyle/>
          <a:p>
            <a:pPr eaLnBrk="1" hangingPunct="1"/>
            <a:r>
              <a:rPr lang="en-US" smtClean="0"/>
              <a:t>What if the Agency Changes a Permit Process to Your Detriment?</a:t>
            </a:r>
          </a:p>
        </p:txBody>
      </p:sp>
      <p:sp>
        <p:nvSpPr>
          <p:cNvPr id="32772" name="Rectangle 3"/>
          <p:cNvSpPr>
            <a:spLocks noGrp="1" noChangeArrowheads="1"/>
          </p:cNvSpPr>
          <p:nvPr>
            <p:ph type="body" idx="1"/>
          </p:nvPr>
        </p:nvSpPr>
        <p:spPr/>
        <p:txBody>
          <a:bodyPr/>
          <a:lstStyle/>
          <a:p>
            <a:pPr eaLnBrk="1" hangingPunct="1">
              <a:lnSpc>
                <a:spcPct val="90000"/>
              </a:lnSpc>
            </a:pPr>
            <a:r>
              <a:rPr lang="en-US" smtClean="0"/>
              <a:t>The NRC says it is loosening up the permit process for dumping low level waste</a:t>
            </a:r>
          </a:p>
          <a:p>
            <a:pPr lvl="1" eaLnBrk="1" hangingPunct="1">
              <a:lnSpc>
                <a:spcPct val="90000"/>
              </a:lnSpc>
            </a:pPr>
            <a:r>
              <a:rPr lang="en-US" smtClean="0"/>
              <a:t>Is this ripe?</a:t>
            </a:r>
          </a:p>
          <a:p>
            <a:pPr lvl="1" eaLnBrk="1" hangingPunct="1">
              <a:lnSpc>
                <a:spcPct val="90000"/>
              </a:lnSpc>
            </a:pPr>
            <a:r>
              <a:rPr lang="en-US" smtClean="0"/>
              <a:t>What has to happen before any waste is dumped under this rule?</a:t>
            </a:r>
          </a:p>
          <a:p>
            <a:pPr eaLnBrk="1" hangingPunct="1">
              <a:lnSpc>
                <a:spcPct val="90000"/>
              </a:lnSpc>
            </a:pPr>
            <a:r>
              <a:rPr lang="en-US" smtClean="0"/>
              <a:t>What if the forest service loosens up the permit process for clear cutting, but there must be a timber sale with public input before the timber can be cut?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600449D-97C6-49DD-A0B7-5A3CA4A24713}" type="slidenum">
              <a:rPr lang="en-US" smtClean="0"/>
              <a:pPr/>
              <a:t>43</a:t>
            </a:fld>
            <a:endParaRPr lang="en-US" smtClean="0"/>
          </a:p>
        </p:txBody>
      </p:sp>
      <p:sp>
        <p:nvSpPr>
          <p:cNvPr id="33795" name="Rectangle 2"/>
          <p:cNvSpPr>
            <a:spLocks noGrp="1" noChangeArrowheads="1"/>
          </p:cNvSpPr>
          <p:nvPr>
            <p:ph type="title"/>
          </p:nvPr>
        </p:nvSpPr>
        <p:spPr/>
        <p:txBody>
          <a:bodyPr/>
          <a:lstStyle/>
          <a:p>
            <a:pPr eaLnBrk="1" hangingPunct="1"/>
            <a:r>
              <a:rPr lang="en-US" smtClean="0"/>
              <a:t>Ripeness Recap</a:t>
            </a:r>
          </a:p>
        </p:txBody>
      </p:sp>
      <p:sp>
        <p:nvSpPr>
          <p:cNvPr id="33796" name="Rectangle 3"/>
          <p:cNvSpPr>
            <a:spLocks noGrp="1" noChangeArrowheads="1"/>
          </p:cNvSpPr>
          <p:nvPr>
            <p:ph type="body" idx="1"/>
          </p:nvPr>
        </p:nvSpPr>
        <p:spPr/>
        <p:txBody>
          <a:bodyPr/>
          <a:lstStyle/>
          <a:p>
            <a:pPr eaLnBrk="1" hangingPunct="1"/>
            <a:r>
              <a:rPr lang="en-US" smtClean="0"/>
              <a:t>Ripeness is the other side of exhaustion of agency remedies</a:t>
            </a:r>
          </a:p>
          <a:p>
            <a:pPr eaLnBrk="1" hangingPunct="1"/>
            <a:r>
              <a:rPr lang="en-US" smtClean="0"/>
              <a:t>Enforcement actions, permits, and other affirmative agency actions against your client</a:t>
            </a:r>
          </a:p>
          <a:p>
            <a:pPr lvl="1" eaLnBrk="1" hangingPunct="1"/>
            <a:r>
              <a:rPr lang="en-US" smtClean="0"/>
              <a:t>If you have done everything the agency requires, then you exhausted agency remedies</a:t>
            </a:r>
          </a:p>
          <a:p>
            <a:pPr lvl="1" eaLnBrk="1" hangingPunct="1"/>
            <a:r>
              <a:rPr lang="en-US" smtClean="0"/>
              <a:t>Your case is ripe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Stopped here</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307D5A68-4E02-4601-B2E1-514AD90F4216}" type="slidenum">
              <a:rPr lang="en-US" smtClean="0"/>
              <a:pPr>
                <a:defRPr/>
              </a:pPr>
              <a:t>44</a:t>
            </a:fld>
            <a:endParaRPr lang="en-US"/>
          </a:p>
        </p:txBody>
      </p:sp>
    </p:spTree>
    <p:extLst>
      <p:ext uri="{BB962C8B-B14F-4D97-AF65-F5344CB8AC3E}">
        <p14:creationId xmlns:p14="http://schemas.microsoft.com/office/powerpoint/2010/main" val="37767268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pPr eaLnBrk="1" hangingPunct="1"/>
            <a:r>
              <a:rPr lang="en-US" smtClean="0"/>
              <a:t>When Can You Go to Court Without Exhausting Agency Actions?</a:t>
            </a:r>
          </a:p>
        </p:txBody>
      </p:sp>
      <p:sp>
        <p:nvSpPr>
          <p:cNvPr id="34819"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983E531-1D6D-4150-9FD5-9AD023764E84}" type="slidenum">
              <a:rPr lang="en-US" smtClean="0"/>
              <a:pPr/>
              <a:t>46</a:t>
            </a:fld>
            <a:endParaRPr lang="en-US" smtClean="0"/>
          </a:p>
        </p:txBody>
      </p:sp>
      <p:sp>
        <p:nvSpPr>
          <p:cNvPr id="35843" name="Rectangle 2"/>
          <p:cNvSpPr>
            <a:spLocks noGrp="1" noChangeArrowheads="1"/>
          </p:cNvSpPr>
          <p:nvPr>
            <p:ph type="title"/>
          </p:nvPr>
        </p:nvSpPr>
        <p:spPr/>
        <p:txBody>
          <a:bodyPr/>
          <a:lstStyle/>
          <a:p>
            <a:pPr eaLnBrk="1" hangingPunct="1"/>
            <a:r>
              <a:rPr lang="en-US" smtClean="0"/>
              <a:t>The agency action is unconstitutional or exceeds the agency's legal authority</a:t>
            </a:r>
          </a:p>
        </p:txBody>
      </p:sp>
      <p:sp>
        <p:nvSpPr>
          <p:cNvPr id="35844" name="Rectangle 3"/>
          <p:cNvSpPr>
            <a:spLocks noGrp="1" noChangeArrowheads="1"/>
          </p:cNvSpPr>
          <p:nvPr>
            <p:ph type="body" idx="1"/>
          </p:nvPr>
        </p:nvSpPr>
        <p:spPr/>
        <p:txBody>
          <a:bodyPr/>
          <a:lstStyle/>
          <a:p>
            <a:pPr eaLnBrk="1" hangingPunct="1"/>
            <a:r>
              <a:rPr lang="en-US" sz="2800" smtClean="0"/>
              <a:t>Rulemaking - Facial Challenge</a:t>
            </a:r>
          </a:p>
          <a:p>
            <a:pPr lvl="1" eaLnBrk="1" hangingPunct="1"/>
            <a:r>
              <a:rPr lang="en-US" sz="2800" smtClean="0"/>
              <a:t>You have to convince the court that the rule does not have a legal application</a:t>
            </a:r>
          </a:p>
          <a:p>
            <a:pPr lvl="1" eaLnBrk="1" hangingPunct="1"/>
            <a:r>
              <a:rPr lang="en-US" sz="2800" smtClean="0"/>
              <a:t>You have to convince the court that your client will suffer significant harm if it must wait for enforcement</a:t>
            </a:r>
          </a:p>
          <a:p>
            <a:pPr lvl="1" eaLnBrk="1" hangingPunct="1"/>
            <a:r>
              <a:rPr lang="en-US" sz="2800" smtClean="0"/>
              <a:t>If you fail, then you have to wait until the agency acts against your client</a:t>
            </a:r>
          </a:p>
          <a:p>
            <a:pPr eaLnBrk="1" hangingPunct="1"/>
            <a:r>
              <a:rPr lang="en-US" sz="2800" smtClean="0"/>
              <a:t>Agency enforcement actions let you go for an injunction or other attack on the agency authority</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F8F322B-3110-4C01-8169-23A1F27ED0F5}" type="slidenum">
              <a:rPr lang="en-US" smtClean="0"/>
              <a:pPr/>
              <a:t>47</a:t>
            </a:fld>
            <a:endParaRPr lang="en-US" smtClean="0"/>
          </a:p>
        </p:txBody>
      </p:sp>
      <p:sp>
        <p:nvSpPr>
          <p:cNvPr id="36867" name="Rectangle 2"/>
          <p:cNvSpPr>
            <a:spLocks noGrp="1" noChangeArrowheads="1"/>
          </p:cNvSpPr>
          <p:nvPr>
            <p:ph type="title"/>
          </p:nvPr>
        </p:nvSpPr>
        <p:spPr/>
        <p:txBody>
          <a:bodyPr/>
          <a:lstStyle/>
          <a:p>
            <a:pPr eaLnBrk="1" hangingPunct="1"/>
            <a:r>
              <a:rPr lang="en-US" smtClean="0"/>
              <a:t>Impossibility of Agency Remedy</a:t>
            </a:r>
          </a:p>
        </p:txBody>
      </p:sp>
      <p:sp>
        <p:nvSpPr>
          <p:cNvPr id="35844" name="Rectangle 3"/>
          <p:cNvSpPr>
            <a:spLocks noGrp="1" noChangeArrowheads="1"/>
          </p:cNvSpPr>
          <p:nvPr>
            <p:ph type="body" idx="1"/>
          </p:nvPr>
        </p:nvSpPr>
        <p:spPr/>
        <p:txBody>
          <a:bodyPr>
            <a:normAutofit lnSpcReduction="10000"/>
          </a:bodyPr>
          <a:lstStyle/>
          <a:p>
            <a:pPr eaLnBrk="1" hangingPunct="1">
              <a:defRPr/>
            </a:pPr>
            <a:r>
              <a:rPr lang="en-US" dirty="0" smtClean="0"/>
              <a:t>The agency does not offer the remedy you seek</a:t>
            </a:r>
          </a:p>
          <a:p>
            <a:pPr lvl="1" eaLnBrk="1" hangingPunct="1">
              <a:defRPr/>
            </a:pPr>
            <a:r>
              <a:rPr lang="en-US" dirty="0" smtClean="0"/>
              <a:t>You want money damages and the agency remedies only offer that the agency will stop enforcement actions</a:t>
            </a:r>
          </a:p>
          <a:p>
            <a:pPr lvl="1" eaLnBrk="1" hangingPunct="1">
              <a:defRPr/>
            </a:pPr>
            <a:r>
              <a:rPr lang="en-US" dirty="0" smtClean="0"/>
              <a:t>Congress can require you to still exhaust your agency remedy</a:t>
            </a:r>
          </a:p>
          <a:p>
            <a:pPr eaLnBrk="1" hangingPunct="1">
              <a:defRPr/>
            </a:pPr>
            <a:r>
              <a:rPr lang="en-US" dirty="0" smtClean="0"/>
              <a:t>The agency is biased against your client</a:t>
            </a:r>
          </a:p>
          <a:p>
            <a:pPr lvl="1" eaLnBrk="1" hangingPunct="1">
              <a:defRPr/>
            </a:pPr>
            <a:r>
              <a:rPr lang="en-US" dirty="0" smtClean="0"/>
              <a:t>Just showing that you are going to lose is not enough</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960C41C-62C3-413B-B011-F76E5019C585}" type="slidenum">
              <a:rPr lang="en-US" smtClean="0"/>
              <a:pPr/>
              <a:t>48</a:t>
            </a:fld>
            <a:endParaRPr lang="en-US" smtClean="0"/>
          </a:p>
        </p:txBody>
      </p:sp>
      <p:sp>
        <p:nvSpPr>
          <p:cNvPr id="37891" name="Rectangle 2"/>
          <p:cNvSpPr>
            <a:spLocks noGrp="1" noChangeArrowheads="1"/>
          </p:cNvSpPr>
          <p:nvPr>
            <p:ph type="title"/>
          </p:nvPr>
        </p:nvSpPr>
        <p:spPr/>
        <p:txBody>
          <a:bodyPr/>
          <a:lstStyle/>
          <a:p>
            <a:pPr eaLnBrk="1" hangingPunct="1"/>
            <a:r>
              <a:rPr lang="en-US" smtClean="0"/>
              <a:t>Is there a Final Agency Action?</a:t>
            </a:r>
          </a:p>
        </p:txBody>
      </p:sp>
      <p:sp>
        <p:nvSpPr>
          <p:cNvPr id="37892" name="Rectangle 3"/>
          <p:cNvSpPr>
            <a:spLocks noGrp="1" noChangeArrowheads="1"/>
          </p:cNvSpPr>
          <p:nvPr>
            <p:ph type="body" idx="1"/>
          </p:nvPr>
        </p:nvSpPr>
        <p:spPr/>
        <p:txBody>
          <a:bodyPr/>
          <a:lstStyle/>
          <a:p>
            <a:pPr eaLnBrk="1" hangingPunct="1">
              <a:lnSpc>
                <a:spcPct val="80000"/>
              </a:lnSpc>
            </a:pPr>
            <a:r>
              <a:rPr lang="en-US" sz="2800" smtClean="0"/>
              <a:t>Most of the hard cases involve agency actions that may put your client at risk, but are not enforcement actions and do not have set appeals standards</a:t>
            </a:r>
          </a:p>
          <a:p>
            <a:pPr lvl="1" eaLnBrk="1" hangingPunct="1">
              <a:lnSpc>
                <a:spcPct val="80000"/>
              </a:lnSpc>
            </a:pPr>
            <a:r>
              <a:rPr lang="en-US" sz="2800" smtClean="0"/>
              <a:t>In general, you have to show that your client's rights are significantly impacted and that there is a real threat of enforcement.</a:t>
            </a:r>
          </a:p>
          <a:p>
            <a:pPr eaLnBrk="1" hangingPunct="1">
              <a:lnSpc>
                <a:spcPct val="80000"/>
              </a:lnSpc>
            </a:pPr>
            <a:r>
              <a:rPr lang="en-US" sz="2800" smtClean="0"/>
              <a:t>Opinion letters are a good example</a:t>
            </a:r>
          </a:p>
          <a:p>
            <a:pPr lvl="1" eaLnBrk="1" hangingPunct="1">
              <a:lnSpc>
                <a:spcPct val="80000"/>
              </a:lnSpc>
            </a:pPr>
            <a:r>
              <a:rPr lang="en-US" sz="2800" smtClean="0"/>
              <a:t>Is it directed to your client?</a:t>
            </a:r>
          </a:p>
          <a:p>
            <a:pPr lvl="1" eaLnBrk="1" hangingPunct="1">
              <a:lnSpc>
                <a:spcPct val="80000"/>
              </a:lnSpc>
            </a:pPr>
            <a:r>
              <a:rPr lang="en-US" sz="2800" smtClean="0"/>
              <a:t>Is it specific enough to force changes in your client's behavior?</a:t>
            </a:r>
          </a:p>
          <a:p>
            <a:pPr lvl="1" eaLnBrk="1" hangingPunct="1">
              <a:lnSpc>
                <a:spcPct val="80000"/>
              </a:lnSpc>
            </a:pPr>
            <a:r>
              <a:rPr lang="en-US" sz="2800" smtClean="0"/>
              <a:t>Is there a real threat of enforcement?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87493E8-13C0-445B-97DC-092E35F3A8D6}" type="slidenum">
              <a:rPr lang="en-US" smtClean="0"/>
              <a:pPr/>
              <a:t>49</a:t>
            </a:fld>
            <a:endParaRPr lang="en-US" smtClean="0"/>
          </a:p>
        </p:txBody>
      </p:sp>
      <p:sp>
        <p:nvSpPr>
          <p:cNvPr id="38915" name="Rectangle 2"/>
          <p:cNvSpPr>
            <a:spLocks noGrp="1" noChangeArrowheads="1"/>
          </p:cNvSpPr>
          <p:nvPr>
            <p:ph type="title"/>
          </p:nvPr>
        </p:nvSpPr>
        <p:spPr/>
        <p:txBody>
          <a:bodyPr/>
          <a:lstStyle/>
          <a:p>
            <a:pPr eaLnBrk="1" hangingPunct="1"/>
            <a:r>
              <a:rPr lang="en-US" i="1" smtClean="0"/>
              <a:t>Primary Jurisdiction</a:t>
            </a:r>
            <a:r>
              <a:rPr lang="en-US" smtClean="0"/>
              <a:t> </a:t>
            </a:r>
          </a:p>
        </p:txBody>
      </p:sp>
      <p:sp>
        <p:nvSpPr>
          <p:cNvPr id="38916" name="Rectangle 3"/>
          <p:cNvSpPr>
            <a:spLocks noGrp="1" noChangeArrowheads="1"/>
          </p:cNvSpPr>
          <p:nvPr>
            <p:ph type="body" idx="1"/>
          </p:nvPr>
        </p:nvSpPr>
        <p:spPr/>
        <p:txBody>
          <a:bodyPr/>
          <a:lstStyle/>
          <a:p>
            <a:pPr eaLnBrk="1" hangingPunct="1">
              <a:lnSpc>
                <a:spcPct val="80000"/>
              </a:lnSpc>
            </a:pPr>
            <a:r>
              <a:rPr lang="en-US" sz="2800" smtClean="0"/>
              <a:t>This is related to "Committed To Agency Discretion"</a:t>
            </a:r>
          </a:p>
          <a:p>
            <a:pPr lvl="1" eaLnBrk="1" hangingPunct="1">
              <a:lnSpc>
                <a:spcPct val="80000"/>
              </a:lnSpc>
            </a:pPr>
            <a:r>
              <a:rPr lang="en-US" sz="2800" smtClean="0"/>
              <a:t>In these disputes there is a issue which meets the standard for judicial review</a:t>
            </a:r>
          </a:p>
          <a:p>
            <a:pPr lvl="1" eaLnBrk="1" hangingPunct="1">
              <a:lnSpc>
                <a:spcPct val="80000"/>
              </a:lnSpc>
            </a:pPr>
            <a:r>
              <a:rPr lang="en-US" sz="2800" smtClean="0"/>
              <a:t>The primary jurisdiction question is whether the courts should let the agency resolve the problem first</a:t>
            </a:r>
          </a:p>
          <a:p>
            <a:pPr eaLnBrk="1" hangingPunct="1">
              <a:lnSpc>
                <a:spcPct val="80000"/>
              </a:lnSpc>
            </a:pPr>
            <a:r>
              <a:rPr lang="en-US" sz="2800" smtClean="0"/>
              <a:t>This is important when national uniformity is important, such as automobile emissions standards</a:t>
            </a:r>
          </a:p>
          <a:p>
            <a:pPr lvl="1" eaLnBrk="1" hangingPunct="1">
              <a:lnSpc>
                <a:spcPct val="80000"/>
              </a:lnSpc>
            </a:pPr>
            <a:r>
              <a:rPr lang="en-US" sz="2800" smtClean="0"/>
              <a:t>The court gives the agency the chance to rule for the country before hearing an individual dispute </a:t>
            </a:r>
          </a:p>
          <a:p>
            <a:pPr lvl="1" eaLnBrk="1" hangingPunct="1">
              <a:lnSpc>
                <a:spcPct val="80000"/>
              </a:lnSpc>
            </a:pPr>
            <a:r>
              <a:rPr lang="en-US" sz="2800" smtClean="0"/>
              <a:t>Often resolves the dispute, so no judicial remedy is necessary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C056ADB-20FA-4094-A61B-A80CC52D2C21}" type="slidenum">
              <a:rPr lang="en-US" smtClean="0"/>
              <a:pPr/>
              <a:t>5</a:t>
            </a:fld>
            <a:endParaRPr lang="en-US" smtClean="0"/>
          </a:p>
        </p:txBody>
      </p:sp>
      <p:sp>
        <p:nvSpPr>
          <p:cNvPr id="21507" name="Rectangle 2"/>
          <p:cNvSpPr>
            <a:spLocks noGrp="1" noChangeArrowheads="1"/>
          </p:cNvSpPr>
          <p:nvPr>
            <p:ph type="title"/>
          </p:nvPr>
        </p:nvSpPr>
        <p:spPr/>
        <p:txBody>
          <a:bodyPr/>
          <a:lstStyle/>
          <a:p>
            <a:pPr eaLnBrk="1" hangingPunct="1"/>
            <a:r>
              <a:rPr lang="en-US" smtClean="0"/>
              <a:t>When is Review Appropriate?</a:t>
            </a:r>
            <a:br>
              <a:rPr lang="en-US" smtClean="0"/>
            </a:br>
            <a:r>
              <a:rPr lang="en-US" smtClean="0"/>
              <a:t>(Prelude to the later ripeness discussion)</a:t>
            </a:r>
          </a:p>
        </p:txBody>
      </p:sp>
      <p:sp>
        <p:nvSpPr>
          <p:cNvPr id="21508" name="Rectangle 3"/>
          <p:cNvSpPr>
            <a:spLocks noGrp="1" noChangeArrowheads="1"/>
          </p:cNvSpPr>
          <p:nvPr>
            <p:ph type="body" idx="1"/>
          </p:nvPr>
        </p:nvSpPr>
        <p:spPr/>
        <p:txBody>
          <a:bodyPr/>
          <a:lstStyle/>
          <a:p>
            <a:pPr eaLnBrk="1" hangingPunct="1"/>
            <a:r>
              <a:rPr lang="en-US" smtClean="0"/>
              <a:t>Should the plaintiff be able to get review of an agency regulation before the agency takes enforcement action?</a:t>
            </a:r>
          </a:p>
          <a:p>
            <a:pPr eaLnBrk="1" hangingPunct="1"/>
            <a:r>
              <a:rPr lang="en-US" smtClean="0"/>
              <a:t>What is a facial review of a statute?</a:t>
            </a:r>
          </a:p>
          <a:p>
            <a:pPr lvl="1" eaLnBrk="1" hangingPunct="1"/>
            <a:r>
              <a:rPr lang="en-US" smtClean="0"/>
              <a:t>What are the problems with a facial review?</a:t>
            </a:r>
          </a:p>
          <a:p>
            <a:pPr lvl="1" eaLnBrk="1" hangingPunct="1"/>
            <a:r>
              <a:rPr lang="en-US" smtClean="0"/>
              <a:t>How are these similar to the problems of pre-enforcement review?</a:t>
            </a:r>
          </a:p>
        </p:txBody>
      </p:sp>
    </p:spTree>
    <p:extLst>
      <p:ext uri="{BB962C8B-B14F-4D97-AF65-F5344CB8AC3E}">
        <p14:creationId xmlns:p14="http://schemas.microsoft.com/office/powerpoint/2010/main" val="94415057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p:txBody>
          <a:bodyPr/>
          <a:lstStyle/>
          <a:p>
            <a:pPr eaLnBrk="1" hangingPunct="1"/>
            <a:r>
              <a:rPr lang="en-US" smtClean="0"/>
              <a:t>End of Chapter 6</a:t>
            </a:r>
          </a:p>
        </p:txBody>
      </p:sp>
      <p:sp>
        <p:nvSpPr>
          <p:cNvPr id="39939" name="Rectangle 4"/>
          <p:cNvSpPr>
            <a:spLocks noGrp="1" noChangeArrowheads="1"/>
          </p:cNvSpPr>
          <p:nvPr>
            <p:ph type="subTitle" idx="1"/>
          </p:nvPr>
        </p:nvSpPr>
        <p:spPr/>
        <p:txBody>
          <a:bodyPr/>
          <a:lstStyle/>
          <a:p>
            <a:pPr eaLnBrk="1" hangingPunct="1"/>
            <a:endParaRPr lang="en-US"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30050"/>
                                        </p:tgtEl>
                                        <p:attrNameLst>
                                          <p:attrName>style.visibility</p:attrName>
                                        </p:attrNameLst>
                                      </p:cBhvr>
                                      <p:to>
                                        <p:strVal val="visible"/>
                                      </p:to>
                                    </p:set>
                                    <p:animEffect transition="in" filter="fade">
                                      <p:cBhvr>
                                        <p:cTn id="7" dur="768" decel="100000"/>
                                        <p:tgtEl>
                                          <p:spTgt spid="130050"/>
                                        </p:tgtEl>
                                      </p:cBhvr>
                                    </p:animEffect>
                                    <p:animScale>
                                      <p:cBhvr>
                                        <p:cTn id="8" dur="768" decel="100000"/>
                                        <p:tgtEl>
                                          <p:spTgt spid="130050"/>
                                        </p:tgtEl>
                                      </p:cBhvr>
                                      <p:from x="10000" y="10000"/>
                                      <p:to x="200000" y="450000"/>
                                    </p:animScale>
                                    <p:animScale>
                                      <p:cBhvr>
                                        <p:cTn id="9" dur="1230" accel="100000" fill="hold">
                                          <p:stCondLst>
                                            <p:cond delay="768"/>
                                          </p:stCondLst>
                                        </p:cTn>
                                        <p:tgtEl>
                                          <p:spTgt spid="130050"/>
                                        </p:tgtEl>
                                      </p:cBhvr>
                                      <p:from x="200000" y="450000"/>
                                      <p:to x="100000" y="100000"/>
                                    </p:animScale>
                                    <p:set>
                                      <p:cBhvr>
                                        <p:cTn id="10" dur="768" fill="hold"/>
                                        <p:tgtEl>
                                          <p:spTgt spid="130050"/>
                                        </p:tgtEl>
                                        <p:attrNameLst>
                                          <p:attrName>ppt_x</p:attrName>
                                        </p:attrNameLst>
                                      </p:cBhvr>
                                      <p:to>
                                        <p:strVal val="(0.5)"/>
                                      </p:to>
                                    </p:set>
                                    <p:anim from="(0.5)" to="(#ppt_x)" calcmode="lin" valueType="num">
                                      <p:cBhvr>
                                        <p:cTn id="11" dur="1230" accel="100000" fill="hold">
                                          <p:stCondLst>
                                            <p:cond delay="768"/>
                                          </p:stCondLst>
                                        </p:cTn>
                                        <p:tgtEl>
                                          <p:spTgt spid="130050"/>
                                        </p:tgtEl>
                                        <p:attrNameLst>
                                          <p:attrName>ppt_x</p:attrName>
                                        </p:attrNameLst>
                                      </p:cBhvr>
                                    </p:anim>
                                    <p:set>
                                      <p:cBhvr>
                                        <p:cTn id="12" dur="768" fill="hold"/>
                                        <p:tgtEl>
                                          <p:spTgt spid="130050"/>
                                        </p:tgtEl>
                                        <p:attrNameLst>
                                          <p:attrName>ppt_y</p:attrName>
                                        </p:attrNameLst>
                                      </p:cBhvr>
                                      <p:to>
                                        <p:strVal val="(#ppt_y+0.4)"/>
                                      </p:to>
                                    </p:set>
                                    <p:anim from="(#ppt_y+0.4)" to="(#ppt_y)" calcmode="lin" valueType="num">
                                      <p:cBhvr>
                                        <p:cTn id="13" dur="1230" accel="100000" fill="hold">
                                          <p:stCondLst>
                                            <p:cond delay="768"/>
                                          </p:stCondLst>
                                        </p:cTn>
                                        <p:tgtEl>
                                          <p:spTgt spid="13005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2B87173-F327-46A3-90B3-F00F1282C6D1}" type="slidenum">
              <a:rPr lang="en-US" smtClean="0"/>
              <a:pPr/>
              <a:t>6</a:t>
            </a:fld>
            <a:endParaRPr lang="en-US" smtClean="0"/>
          </a:p>
        </p:txBody>
      </p:sp>
      <p:sp>
        <p:nvSpPr>
          <p:cNvPr id="22531" name="Rectangle 2"/>
          <p:cNvSpPr>
            <a:spLocks noGrp="1" noChangeArrowheads="1"/>
          </p:cNvSpPr>
          <p:nvPr>
            <p:ph type="title"/>
          </p:nvPr>
        </p:nvSpPr>
        <p:spPr/>
        <p:txBody>
          <a:bodyPr/>
          <a:lstStyle/>
          <a:p>
            <a:pPr eaLnBrk="1" hangingPunct="1"/>
            <a:r>
              <a:rPr lang="en-US" smtClean="0"/>
              <a:t>"As Applied" (Post-Enforcement) Review</a:t>
            </a:r>
          </a:p>
        </p:txBody>
      </p:sp>
      <p:sp>
        <p:nvSpPr>
          <p:cNvPr id="22532" name="Rectangle 3"/>
          <p:cNvSpPr>
            <a:spLocks noGrp="1" noChangeArrowheads="1"/>
          </p:cNvSpPr>
          <p:nvPr>
            <p:ph type="body" idx="1"/>
          </p:nvPr>
        </p:nvSpPr>
        <p:spPr/>
        <p:txBody>
          <a:bodyPr/>
          <a:lstStyle/>
          <a:p>
            <a:pPr eaLnBrk="1" hangingPunct="1"/>
            <a:r>
              <a:rPr lang="en-US" dirty="0" smtClean="0"/>
              <a:t>Why does the agency prefer post-enforcement review?</a:t>
            </a:r>
          </a:p>
          <a:p>
            <a:pPr lvl="1" eaLnBrk="1" hangingPunct="1"/>
            <a:r>
              <a:rPr lang="en-US" dirty="0" smtClean="0"/>
              <a:t>What happens with compliance?</a:t>
            </a:r>
          </a:p>
          <a:p>
            <a:pPr eaLnBrk="1" hangingPunct="1"/>
            <a:r>
              <a:rPr lang="en-US" dirty="0" smtClean="0"/>
              <a:t>What additional information does the court get when it requires the plaintiff to wait until there is enforcement?</a:t>
            </a:r>
          </a:p>
          <a:p>
            <a:pPr lvl="1" eaLnBrk="1" hangingPunct="1"/>
            <a:r>
              <a:rPr lang="en-US" dirty="0" smtClean="0"/>
              <a:t>What if the penalties are so Draconian that no one will risk enforcement?</a:t>
            </a:r>
          </a:p>
        </p:txBody>
      </p:sp>
    </p:spTree>
    <p:extLst>
      <p:ext uri="{BB962C8B-B14F-4D97-AF65-F5344CB8AC3E}">
        <p14:creationId xmlns:p14="http://schemas.microsoft.com/office/powerpoint/2010/main" val="510998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F5C9866-D3B2-4B1E-92EC-91372D77D98E}" type="slidenum">
              <a:rPr lang="en-US" smtClean="0"/>
              <a:pPr/>
              <a:t>7</a:t>
            </a:fld>
            <a:endParaRPr lang="en-US" smtClean="0"/>
          </a:p>
        </p:txBody>
      </p:sp>
      <p:sp>
        <p:nvSpPr>
          <p:cNvPr id="23555" name="Rectangle 2"/>
          <p:cNvSpPr>
            <a:spLocks noGrp="1" noChangeArrowheads="1"/>
          </p:cNvSpPr>
          <p:nvPr>
            <p:ph type="title"/>
          </p:nvPr>
        </p:nvSpPr>
        <p:spPr/>
        <p:txBody>
          <a:bodyPr/>
          <a:lstStyle/>
          <a:p>
            <a:pPr eaLnBrk="1" hangingPunct="1"/>
            <a:r>
              <a:rPr lang="en-US" i="1" smtClean="0"/>
              <a:t>Abbott Laboratories v. Gardner</a:t>
            </a:r>
            <a:r>
              <a:rPr lang="en-US" smtClean="0"/>
              <a:t>, 387 U.S. 136 (1967) - Is There Review?</a:t>
            </a:r>
          </a:p>
        </p:txBody>
      </p:sp>
      <p:sp>
        <p:nvSpPr>
          <p:cNvPr id="23556" name="Rectangle 3"/>
          <p:cNvSpPr>
            <a:spLocks noGrp="1" noChangeArrowheads="1"/>
          </p:cNvSpPr>
          <p:nvPr>
            <p:ph type="body" idx="1"/>
          </p:nvPr>
        </p:nvSpPr>
        <p:spPr/>
        <p:txBody>
          <a:bodyPr/>
          <a:lstStyle/>
          <a:p>
            <a:pPr eaLnBrk="1" hangingPunct="1">
              <a:lnSpc>
                <a:spcPct val="90000"/>
              </a:lnSpc>
            </a:pPr>
            <a:r>
              <a:rPr lang="en-US" sz="2800" smtClean="0"/>
              <a:t>This was a dispute over the authority of the FDA to require the generic name on prescription drug labels</a:t>
            </a:r>
          </a:p>
          <a:p>
            <a:pPr lvl="1" eaLnBrk="1" hangingPunct="1">
              <a:lnSpc>
                <a:spcPct val="90000"/>
              </a:lnSpc>
            </a:pPr>
            <a:r>
              <a:rPr lang="en-US" sz="2800" smtClean="0"/>
              <a:t>The plaintiffs claimed that the FDA exceeded its statutory authority</a:t>
            </a:r>
          </a:p>
          <a:p>
            <a:pPr lvl="1" eaLnBrk="1" hangingPunct="1">
              <a:lnSpc>
                <a:spcPct val="90000"/>
              </a:lnSpc>
            </a:pPr>
            <a:r>
              <a:rPr lang="en-US" sz="2800" smtClean="0"/>
              <a:t>FDA said that this was not reviewable because the enabling act provided for specific review of other actions and this was not included in the list</a:t>
            </a:r>
          </a:p>
          <a:p>
            <a:pPr eaLnBrk="1" hangingPunct="1">
              <a:lnSpc>
                <a:spcPct val="90000"/>
              </a:lnSpc>
            </a:pPr>
            <a:r>
              <a:rPr lang="en-US" sz="2800" smtClean="0"/>
              <a:t>The Court found that judicial review is favored, and that it would not hold it precluded unless the congressional intent was clear.</a:t>
            </a:r>
          </a:p>
        </p:txBody>
      </p:sp>
    </p:spTree>
    <p:extLst>
      <p:ext uri="{BB962C8B-B14F-4D97-AF65-F5344CB8AC3E}">
        <p14:creationId xmlns:p14="http://schemas.microsoft.com/office/powerpoint/2010/main" val="1203367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50DB48-FD2D-4182-9ECD-2EF277C94D3F}" type="slidenum">
              <a:rPr lang="en-US" smtClean="0"/>
              <a:pPr/>
              <a:t>8</a:t>
            </a:fld>
            <a:endParaRPr lang="en-US" smtClean="0"/>
          </a:p>
        </p:txBody>
      </p:sp>
      <p:sp>
        <p:nvSpPr>
          <p:cNvPr id="24579" name="Rectangle 2"/>
          <p:cNvSpPr>
            <a:spLocks noGrp="1" noChangeArrowheads="1"/>
          </p:cNvSpPr>
          <p:nvPr>
            <p:ph type="title"/>
          </p:nvPr>
        </p:nvSpPr>
        <p:spPr/>
        <p:txBody>
          <a:bodyPr/>
          <a:lstStyle/>
          <a:p>
            <a:pPr eaLnBrk="1" hangingPunct="1"/>
            <a:r>
              <a:rPr lang="en-US" smtClean="0"/>
              <a:t>Does Committed To Agency Discretion By Law Mean No Judicial Review?</a:t>
            </a:r>
          </a:p>
        </p:txBody>
      </p:sp>
      <p:sp>
        <p:nvSpPr>
          <p:cNvPr id="24580" name="Rectangle 3"/>
          <p:cNvSpPr>
            <a:spLocks noGrp="1" noChangeArrowheads="1"/>
          </p:cNvSpPr>
          <p:nvPr>
            <p:ph type="body" idx="1"/>
          </p:nvPr>
        </p:nvSpPr>
        <p:spPr/>
        <p:txBody>
          <a:bodyPr/>
          <a:lstStyle/>
          <a:p>
            <a:pPr eaLnBrk="1" hangingPunct="1">
              <a:lnSpc>
                <a:spcPct val="80000"/>
              </a:lnSpc>
            </a:pPr>
            <a:r>
              <a:rPr lang="en-US" sz="2800" smtClean="0"/>
              <a:t>5 U.S.C. § 701(a)(2) </a:t>
            </a:r>
          </a:p>
          <a:p>
            <a:pPr lvl="1" eaLnBrk="1" hangingPunct="1">
              <a:lnSpc>
                <a:spcPct val="80000"/>
              </a:lnSpc>
            </a:pPr>
            <a:r>
              <a:rPr lang="en-US" sz="2800" smtClean="0"/>
              <a:t>(a) This chapter applies, according to the provisions thereof, except to the extent that - </a:t>
            </a:r>
          </a:p>
          <a:p>
            <a:pPr lvl="1" eaLnBrk="1" hangingPunct="1">
              <a:lnSpc>
                <a:spcPct val="80000"/>
              </a:lnSpc>
            </a:pPr>
            <a:r>
              <a:rPr lang="en-US" sz="2800" smtClean="0"/>
              <a:t>(2) agency action is committed to agency discretion by law. </a:t>
            </a:r>
          </a:p>
          <a:p>
            <a:pPr eaLnBrk="1" hangingPunct="1">
              <a:lnSpc>
                <a:spcPct val="80000"/>
              </a:lnSpc>
            </a:pPr>
            <a:r>
              <a:rPr lang="en-US" sz="2800" smtClean="0"/>
              <a:t>This is related to the political question doctrine</a:t>
            </a:r>
          </a:p>
          <a:p>
            <a:pPr lvl="1" eaLnBrk="1" hangingPunct="1">
              <a:lnSpc>
                <a:spcPct val="80000"/>
              </a:lnSpc>
            </a:pPr>
            <a:r>
              <a:rPr lang="en-US" sz="2800" smtClean="0"/>
              <a:t>The courts recognize that agencies are charged with making policy under the direction of the legislature and the executive branches</a:t>
            </a:r>
          </a:p>
          <a:p>
            <a:pPr lvl="1" eaLnBrk="1" hangingPunct="1">
              <a:lnSpc>
                <a:spcPct val="80000"/>
              </a:lnSpc>
            </a:pPr>
            <a:r>
              <a:rPr lang="en-US" sz="2800" smtClean="0"/>
              <a:t>The proper review of a policy choice is through the ballot box</a:t>
            </a:r>
          </a:p>
        </p:txBody>
      </p:sp>
    </p:spTree>
    <p:extLst>
      <p:ext uri="{BB962C8B-B14F-4D97-AF65-F5344CB8AC3E}">
        <p14:creationId xmlns:p14="http://schemas.microsoft.com/office/powerpoint/2010/main" val="2924402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14F941-7364-4927-B1B4-64DF32A30AF3}" type="slidenum">
              <a:rPr lang="en-US" smtClean="0"/>
              <a:pPr/>
              <a:t>9</a:t>
            </a:fld>
            <a:endParaRPr lang="en-US" smtClean="0"/>
          </a:p>
        </p:txBody>
      </p:sp>
      <p:sp>
        <p:nvSpPr>
          <p:cNvPr id="25603" name="Rectangle 2"/>
          <p:cNvSpPr>
            <a:spLocks noGrp="1" noChangeArrowheads="1"/>
          </p:cNvSpPr>
          <p:nvPr>
            <p:ph type="title"/>
          </p:nvPr>
        </p:nvSpPr>
        <p:spPr/>
        <p:txBody>
          <a:bodyPr/>
          <a:lstStyle/>
          <a:p>
            <a:pPr eaLnBrk="1" hangingPunct="1"/>
            <a:r>
              <a:rPr lang="en-US" i="1" smtClean="0"/>
              <a:t>Citizens to Preserve Overton Park v. Volpe</a:t>
            </a:r>
            <a:r>
              <a:rPr lang="en-US" smtClean="0"/>
              <a:t>, 401 U.S. 402 (1971) </a:t>
            </a:r>
          </a:p>
        </p:txBody>
      </p:sp>
      <p:sp>
        <p:nvSpPr>
          <p:cNvPr id="25604" name="Rectangle 3"/>
          <p:cNvSpPr>
            <a:spLocks noGrp="1" noChangeArrowheads="1"/>
          </p:cNvSpPr>
          <p:nvPr>
            <p:ph type="body" idx="1"/>
          </p:nvPr>
        </p:nvSpPr>
        <p:spPr/>
        <p:txBody>
          <a:bodyPr/>
          <a:lstStyle/>
          <a:p>
            <a:pPr eaLnBrk="1" hangingPunct="1">
              <a:lnSpc>
                <a:spcPct val="80000"/>
              </a:lnSpc>
            </a:pPr>
            <a:r>
              <a:rPr lang="en-US" sz="2800" smtClean="0"/>
              <a:t>Congress said no federal money to build roads in parks if there was a "feasible and prudent" alternative</a:t>
            </a:r>
          </a:p>
          <a:p>
            <a:pPr lvl="1" eaLnBrk="1" hangingPunct="1">
              <a:lnSpc>
                <a:spcPct val="80000"/>
              </a:lnSpc>
            </a:pPr>
            <a:r>
              <a:rPr lang="en-US" sz="2800" smtClean="0"/>
              <a:t>The Secretary authorizes a road in a park and tells plaintiffs that it is within his discretion and cannot be reviewed by the courts</a:t>
            </a:r>
          </a:p>
          <a:p>
            <a:pPr lvl="1" eaLnBrk="1" hangingPunct="1">
              <a:lnSpc>
                <a:spcPct val="80000"/>
              </a:lnSpc>
            </a:pPr>
            <a:r>
              <a:rPr lang="en-US" sz="2800" smtClean="0"/>
              <a:t>Does the Court have a standard to review this decision, or is it a pure policy choice?</a:t>
            </a:r>
          </a:p>
          <a:p>
            <a:pPr eaLnBrk="1" hangingPunct="1">
              <a:lnSpc>
                <a:spcPct val="80000"/>
              </a:lnSpc>
            </a:pPr>
            <a:r>
              <a:rPr lang="en-US" sz="2800" smtClean="0"/>
              <a:t>The court found that "feasible and prudent" provided adequate law to guide judicial review</a:t>
            </a:r>
          </a:p>
          <a:p>
            <a:pPr lvl="1" eaLnBrk="1" hangingPunct="1">
              <a:lnSpc>
                <a:spcPct val="80000"/>
              </a:lnSpc>
            </a:pPr>
            <a:r>
              <a:rPr lang="en-US" sz="2800" smtClean="0"/>
              <a:t>Committed to agency discretion was held to be very narrow, unless specified by statute</a:t>
            </a:r>
          </a:p>
          <a:p>
            <a:pPr eaLnBrk="1" hangingPunct="1">
              <a:lnSpc>
                <a:spcPct val="80000"/>
              </a:lnSpc>
            </a:pPr>
            <a:endParaRPr lang="en-US" sz="2800" smtClean="0"/>
          </a:p>
        </p:txBody>
      </p:sp>
    </p:spTree>
    <p:extLst>
      <p:ext uri="{BB962C8B-B14F-4D97-AF65-F5344CB8AC3E}">
        <p14:creationId xmlns:p14="http://schemas.microsoft.com/office/powerpoint/2010/main" val="2922437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1729</TotalTime>
  <Words>3343</Words>
  <Application>Microsoft Office PowerPoint</Application>
  <PresentationFormat>On-screen Show (4:3)</PresentationFormat>
  <Paragraphs>299</Paragraphs>
  <Slides>50</Slides>
  <Notes>1</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Blends</vt:lpstr>
      <vt:lpstr>Chapter 6 - Access to Judicial Review</vt:lpstr>
      <vt:lpstr>Complete Preclusion: Smallpox Emergency Personnel Protection Act 2003</vt:lpstr>
      <vt:lpstr>Statutory Preclusion of Judicial Review</vt:lpstr>
      <vt:lpstr>Is there Judicial Review at All?</vt:lpstr>
      <vt:lpstr>When is Review Appropriate? (Prelude to the later ripeness discussion)</vt:lpstr>
      <vt:lpstr>"As Applied" (Post-Enforcement) Review</vt:lpstr>
      <vt:lpstr>Abbott Laboratories v. Gardner, 387 U.S. 136 (1967) - Is There Review?</vt:lpstr>
      <vt:lpstr>Does Committed To Agency Discretion By Law Mean No Judicial Review?</vt:lpstr>
      <vt:lpstr>Citizens to Preserve Overton Park v. Volpe, 401 U.S. 402 (1971) </vt:lpstr>
      <vt:lpstr>Block v. Community Nutrition Institute, 467 U.S. 340 (1984) </vt:lpstr>
      <vt:lpstr>Heckler v. Chaney, 470 U.S. 821 (1985) - Lethal Injection Case</vt:lpstr>
      <vt:lpstr>Webster v. Doe, 486 U.S. 592 (1988) </vt:lpstr>
      <vt:lpstr>Lincoln v. Vigil, 508 U.S. 182 (1993) </vt:lpstr>
      <vt:lpstr>What is Final Agency Action?</vt:lpstr>
      <vt:lpstr>Is There an Agency Action to Contest?</vt:lpstr>
      <vt:lpstr>Is There a Final Agency Action?</vt:lpstr>
      <vt:lpstr>Federal Trade Commn. v. Standard Oil Co. of California, 449 U.S. 232 (1980)</vt:lpstr>
      <vt:lpstr>National Automatic Laundry and Cleaning Council v. Shultz, 443 F.2d 689 (D.C. Cir. 1971) </vt:lpstr>
      <vt:lpstr>Western Ill. Home Health Care, Inc. v. Herman, 150 F.3d 659 (7th Cir. 1998)</vt:lpstr>
      <vt:lpstr>Taylor-Callahan-Coleman Counties Dist. Adult Probation Dept. v. Dole, 948 F.2d 953 (5th Cir. 1991) </vt:lpstr>
      <vt:lpstr>Franklin v. Massachusetts, 505 U.S. 788 (1992) </vt:lpstr>
      <vt:lpstr>Exhaustion of Administrative Remedies</vt:lpstr>
      <vt:lpstr>Exhaustion of Administrative Remedies</vt:lpstr>
      <vt:lpstr>APA - 5 U.S.C. § 704</vt:lpstr>
      <vt:lpstr>Is Exhaustion Required by Statute or Regulation?</vt:lpstr>
      <vt:lpstr>Exceptions to Exhaustion</vt:lpstr>
      <vt:lpstr>Example: HUD Regulations</vt:lpstr>
      <vt:lpstr>Common Law Exhaustion: Portela-Gonzalez, 109 F.3d 74 (1st Cir. 1997) </vt:lpstr>
      <vt:lpstr>What if You Screw Up Your Administrative Appeal?</vt:lpstr>
      <vt:lpstr>Administrative Issue Exhaustion </vt:lpstr>
      <vt:lpstr>Sims v. Apfel, 530 U.S. 103 (2000) </vt:lpstr>
      <vt:lpstr>Ripeness</vt:lpstr>
      <vt:lpstr>Was Abbott "Ripe"?</vt:lpstr>
      <vt:lpstr>Pre and Post Enforcement Review</vt:lpstr>
      <vt:lpstr>What are the Equitable Factors?</vt:lpstr>
      <vt:lpstr>Abbott Rule</vt:lpstr>
      <vt:lpstr>Toilet Goods Assn. v. Gardner, 387 U.S. 158 (1967) </vt:lpstr>
      <vt:lpstr>Example: EPA Smoke Spotters</vt:lpstr>
      <vt:lpstr>Was the Dispute Ripe in National Automatic Laundry?</vt:lpstr>
      <vt:lpstr>What about Compliance Orders?</vt:lpstr>
      <vt:lpstr>What if You Benefit from a Policy that is Being Changed?</vt:lpstr>
      <vt:lpstr>What if the Agency Changes a Permit Process to Your Detriment?</vt:lpstr>
      <vt:lpstr>Ripeness Recap</vt:lpstr>
      <vt:lpstr>Stopped here</vt:lpstr>
      <vt:lpstr>When Can You Go to Court Without Exhausting Agency Actions?</vt:lpstr>
      <vt:lpstr>The agency action is unconstitutional or exceeds the agency's legal authority</vt:lpstr>
      <vt:lpstr>Impossibility of Agency Remedy</vt:lpstr>
      <vt:lpstr>Is there a Final Agency Action?</vt:lpstr>
      <vt:lpstr>Primary Jurisdiction </vt:lpstr>
      <vt:lpstr>End of Chapter 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Judicial Review</dc:title>
  <dc:creator>edward</dc:creator>
  <cp:lastModifiedBy>Edward Richards</cp:lastModifiedBy>
  <cp:revision>220</cp:revision>
  <dcterms:created xsi:type="dcterms:W3CDTF">2005-10-18T14:40:56Z</dcterms:created>
  <dcterms:modified xsi:type="dcterms:W3CDTF">2012-03-13T13:05:19Z</dcterms:modified>
</cp:coreProperties>
</file>