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8"/>
  </p:notesMasterIdLst>
  <p:sldIdLst>
    <p:sldId id="256" r:id="rId2"/>
    <p:sldId id="328" r:id="rId3"/>
    <p:sldId id="334" r:id="rId4"/>
    <p:sldId id="331" r:id="rId5"/>
    <p:sldId id="330" r:id="rId6"/>
    <p:sldId id="332" r:id="rId7"/>
    <p:sldId id="275" r:id="rId8"/>
    <p:sldId id="276" r:id="rId9"/>
    <p:sldId id="278" r:id="rId10"/>
    <p:sldId id="279" r:id="rId11"/>
    <p:sldId id="280" r:id="rId12"/>
    <p:sldId id="281" r:id="rId13"/>
    <p:sldId id="293" r:id="rId14"/>
    <p:sldId id="294" r:id="rId15"/>
    <p:sldId id="295" r:id="rId16"/>
    <p:sldId id="333"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3" autoAdjust="0"/>
    <p:restoredTop sz="86380" autoAdjust="0"/>
  </p:normalViewPr>
  <p:slideViewPr>
    <p:cSldViewPr>
      <p:cViewPr varScale="1">
        <p:scale>
          <a:sx n="76" d="100"/>
          <a:sy n="76" d="100"/>
        </p:scale>
        <p:origin x="-426" y="-96"/>
      </p:cViewPr>
      <p:guideLst>
        <p:guide orient="horz" pos="2160"/>
        <p:guide pos="2880"/>
      </p:guideLst>
    </p:cSldViewPr>
  </p:slideViewPr>
  <p:outlineViewPr>
    <p:cViewPr>
      <p:scale>
        <a:sx n="33" d="100"/>
        <a:sy n="33" d="100"/>
      </p:scale>
      <p:origin x="0" y="1003"/>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43EE452F-48C5-43E4-BDA9-7537260919BE}" type="slidenum">
              <a:rPr lang="en-US"/>
              <a:pPr>
                <a:defRPr/>
              </a:pPr>
              <a:t>‹#›</a:t>
            </a:fld>
            <a:endParaRPr lang="en-US"/>
          </a:p>
        </p:txBody>
      </p:sp>
    </p:spTree>
    <p:extLst>
      <p:ext uri="{BB962C8B-B14F-4D97-AF65-F5344CB8AC3E}">
        <p14:creationId xmlns:p14="http://schemas.microsoft.com/office/powerpoint/2010/main" val="954986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0292D518-8F9E-4EA6-A00D-BC9592465708}" type="slidenum">
              <a:rPr lang="en-US"/>
              <a:pPr>
                <a:defRPr/>
              </a:pPr>
              <a:t>‹#›</a:t>
            </a:fld>
            <a:endParaRPr lang="en-US"/>
          </a:p>
        </p:txBody>
      </p:sp>
    </p:spTree>
    <p:extLst>
      <p:ext uri="{BB962C8B-B14F-4D97-AF65-F5344CB8AC3E}">
        <p14:creationId xmlns:p14="http://schemas.microsoft.com/office/powerpoint/2010/main" val="1887507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4228768-B9FE-44A2-AC05-C090F98EA6B1}" type="slidenum">
              <a:rPr lang="en-US"/>
              <a:pPr>
                <a:defRPr/>
              </a:pPr>
              <a:t>‹#›</a:t>
            </a:fld>
            <a:endParaRPr lang="en-US"/>
          </a:p>
        </p:txBody>
      </p:sp>
    </p:spTree>
    <p:extLst>
      <p:ext uri="{BB962C8B-B14F-4D97-AF65-F5344CB8AC3E}">
        <p14:creationId xmlns:p14="http://schemas.microsoft.com/office/powerpoint/2010/main" val="378750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708478A-13B7-4F27-9E11-BF901FE637C4}" type="slidenum">
              <a:rPr lang="en-US"/>
              <a:pPr>
                <a:defRPr/>
              </a:pPr>
              <a:t>‹#›</a:t>
            </a:fld>
            <a:endParaRPr lang="en-US"/>
          </a:p>
        </p:txBody>
      </p:sp>
    </p:spTree>
    <p:extLst>
      <p:ext uri="{BB962C8B-B14F-4D97-AF65-F5344CB8AC3E}">
        <p14:creationId xmlns:p14="http://schemas.microsoft.com/office/powerpoint/2010/main" val="3158676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8C2642B-668D-453E-B929-E3BB0854961A}" type="slidenum">
              <a:rPr lang="en-US"/>
              <a:pPr>
                <a:defRPr/>
              </a:pPr>
              <a:t>‹#›</a:t>
            </a:fld>
            <a:endParaRPr lang="en-US"/>
          </a:p>
        </p:txBody>
      </p:sp>
    </p:spTree>
    <p:extLst>
      <p:ext uri="{BB962C8B-B14F-4D97-AF65-F5344CB8AC3E}">
        <p14:creationId xmlns:p14="http://schemas.microsoft.com/office/powerpoint/2010/main" val="3358050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7C2EA2B-7A94-4AB3-B8F4-3540C5EBA86B}" type="slidenum">
              <a:rPr lang="en-US"/>
              <a:pPr>
                <a:defRPr/>
              </a:pPr>
              <a:t>‹#›</a:t>
            </a:fld>
            <a:endParaRPr lang="en-US"/>
          </a:p>
        </p:txBody>
      </p:sp>
    </p:spTree>
    <p:extLst>
      <p:ext uri="{BB962C8B-B14F-4D97-AF65-F5344CB8AC3E}">
        <p14:creationId xmlns:p14="http://schemas.microsoft.com/office/powerpoint/2010/main" val="1582252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7F9F618-FE09-4F01-9C9D-179FE537ABE7}" type="slidenum">
              <a:rPr lang="en-US"/>
              <a:pPr>
                <a:defRPr/>
              </a:pPr>
              <a:t>‹#›</a:t>
            </a:fld>
            <a:endParaRPr lang="en-US"/>
          </a:p>
        </p:txBody>
      </p:sp>
    </p:spTree>
    <p:extLst>
      <p:ext uri="{BB962C8B-B14F-4D97-AF65-F5344CB8AC3E}">
        <p14:creationId xmlns:p14="http://schemas.microsoft.com/office/powerpoint/2010/main" val="2881377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A304A16-EE13-4505-ABCB-F3E18E966053}" type="slidenum">
              <a:rPr lang="en-US"/>
              <a:pPr>
                <a:defRPr/>
              </a:pPr>
              <a:t>‹#›</a:t>
            </a:fld>
            <a:endParaRPr lang="en-US"/>
          </a:p>
        </p:txBody>
      </p:sp>
    </p:spTree>
    <p:extLst>
      <p:ext uri="{BB962C8B-B14F-4D97-AF65-F5344CB8AC3E}">
        <p14:creationId xmlns:p14="http://schemas.microsoft.com/office/powerpoint/2010/main" val="3895353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0E23E58-5957-4AA7-86BD-AA8647DD9EB9}" type="slidenum">
              <a:rPr lang="en-US"/>
              <a:pPr>
                <a:defRPr/>
              </a:pPr>
              <a:t>‹#›</a:t>
            </a:fld>
            <a:endParaRPr lang="en-US"/>
          </a:p>
        </p:txBody>
      </p:sp>
    </p:spTree>
    <p:extLst>
      <p:ext uri="{BB962C8B-B14F-4D97-AF65-F5344CB8AC3E}">
        <p14:creationId xmlns:p14="http://schemas.microsoft.com/office/powerpoint/2010/main" val="2103310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41C40B05-E477-4258-92A3-0EF5C30F8ECC}" type="slidenum">
              <a:rPr lang="en-US"/>
              <a:pPr>
                <a:defRPr/>
              </a:pPr>
              <a:t>‹#›</a:t>
            </a:fld>
            <a:endParaRPr lang="en-US"/>
          </a:p>
        </p:txBody>
      </p:sp>
    </p:spTree>
    <p:extLst>
      <p:ext uri="{BB962C8B-B14F-4D97-AF65-F5344CB8AC3E}">
        <p14:creationId xmlns:p14="http://schemas.microsoft.com/office/powerpoint/2010/main" val="323100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4B29519-6C96-4FCD-AEAB-75AC5CE4EABB}" type="slidenum">
              <a:rPr lang="en-US"/>
              <a:pPr>
                <a:defRPr/>
              </a:pPr>
              <a:t>‹#›</a:t>
            </a:fld>
            <a:endParaRPr lang="en-US"/>
          </a:p>
        </p:txBody>
      </p:sp>
    </p:spTree>
    <p:extLst>
      <p:ext uri="{BB962C8B-B14F-4D97-AF65-F5344CB8AC3E}">
        <p14:creationId xmlns:p14="http://schemas.microsoft.com/office/powerpoint/2010/main" val="428712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997DF12-D0DA-4B6F-94E0-E0FA3C927778}" type="slidenum">
              <a:rPr lang="en-US"/>
              <a:pPr>
                <a:defRPr/>
              </a:pPr>
              <a:t>‹#›</a:t>
            </a:fld>
            <a:endParaRPr lang="en-US"/>
          </a:p>
        </p:txBody>
      </p:sp>
    </p:spTree>
    <p:extLst>
      <p:ext uri="{BB962C8B-B14F-4D97-AF65-F5344CB8AC3E}">
        <p14:creationId xmlns:p14="http://schemas.microsoft.com/office/powerpoint/2010/main" val="2360279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5FC2CA7-ED2F-41B3-8653-C4B07260B6A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2"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Access to Judicial Review</a:t>
            </a:r>
          </a:p>
        </p:txBody>
      </p:sp>
      <p:sp>
        <p:nvSpPr>
          <p:cNvPr id="3075" name="Rectangle 3"/>
          <p:cNvSpPr>
            <a:spLocks noGrp="1" noChangeArrowheads="1"/>
          </p:cNvSpPr>
          <p:nvPr>
            <p:ph type="subTitle" idx="1"/>
          </p:nvPr>
        </p:nvSpPr>
        <p:spPr/>
        <p:txBody>
          <a:bodyPr/>
          <a:lstStyle/>
          <a:p>
            <a:pPr eaLnBrk="1" hangingPunct="1"/>
            <a:r>
              <a:rPr lang="en-US" smtClean="0"/>
              <a:t>Part 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14984D0-A482-4C55-928C-43C2DCA7D6ED}" type="slidenum">
              <a:rPr lang="en-US" smtClean="0"/>
              <a:pPr/>
              <a:t>10</a:t>
            </a:fld>
            <a:endParaRPr lang="en-US" smtClean="0"/>
          </a:p>
        </p:txBody>
      </p:sp>
      <p:sp>
        <p:nvSpPr>
          <p:cNvPr id="11267" name="Rectangle 2"/>
          <p:cNvSpPr>
            <a:spLocks noGrp="1" noChangeArrowheads="1"/>
          </p:cNvSpPr>
          <p:nvPr>
            <p:ph type="title"/>
          </p:nvPr>
        </p:nvSpPr>
        <p:spPr/>
        <p:txBody>
          <a:bodyPr/>
          <a:lstStyle/>
          <a:p>
            <a:pPr eaLnBrk="1" hangingPunct="1"/>
            <a:r>
              <a:rPr lang="en-US" sz="3200" i="1" smtClean="0"/>
              <a:t>Air Courier Conference of America v. American Postal Workers Union, </a:t>
            </a:r>
            <a:r>
              <a:rPr lang="en-US" sz="3200" smtClean="0"/>
              <a:t> 498 U.S. 517 (1991) </a:t>
            </a:r>
          </a:p>
        </p:txBody>
      </p:sp>
      <p:sp>
        <p:nvSpPr>
          <p:cNvPr id="11268" name="Rectangle 3"/>
          <p:cNvSpPr>
            <a:spLocks noGrp="1" noChangeArrowheads="1"/>
          </p:cNvSpPr>
          <p:nvPr>
            <p:ph type="body" idx="1"/>
          </p:nvPr>
        </p:nvSpPr>
        <p:spPr/>
        <p:txBody>
          <a:bodyPr/>
          <a:lstStyle/>
          <a:p>
            <a:pPr eaLnBrk="1" hangingPunct="1"/>
            <a:r>
              <a:rPr lang="en-US" smtClean="0"/>
              <a:t>Do postal workers have a right to challenge changes in the rules giving a monopoly on 1st class mail?</a:t>
            </a:r>
          </a:p>
          <a:p>
            <a:pPr lvl="1" eaLnBrk="1" hangingPunct="1"/>
            <a:r>
              <a:rPr lang="en-US" smtClean="0"/>
              <a:t>What was the purpose of the law?</a:t>
            </a:r>
          </a:p>
          <a:p>
            <a:pPr lvl="1" eaLnBrk="1" hangingPunct="1"/>
            <a:r>
              <a:rPr lang="en-US" smtClean="0"/>
              <a:t>Why did this break down?</a:t>
            </a:r>
          </a:p>
          <a:p>
            <a:pPr eaLnBrk="1" hangingPunct="1"/>
            <a:r>
              <a:rPr lang="en-US" smtClean="0"/>
              <a:t>Were there any postal worker unions when the law was passed?</a:t>
            </a:r>
          </a:p>
          <a:p>
            <a:pPr lvl="1" eaLnBrk="1" hangingPunct="1"/>
            <a:r>
              <a:rPr lang="en-US" smtClean="0"/>
              <a:t>Why does this matter?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2F59B9E-BEA9-4261-89F2-1D95F4397832}" type="slidenum">
              <a:rPr lang="en-US" smtClean="0"/>
              <a:pPr/>
              <a:t>11</a:t>
            </a:fld>
            <a:endParaRPr lang="en-US" smtClean="0"/>
          </a:p>
        </p:txBody>
      </p:sp>
      <p:sp>
        <p:nvSpPr>
          <p:cNvPr id="12291" name="Rectangle 2"/>
          <p:cNvSpPr>
            <a:spLocks noGrp="1" noChangeArrowheads="1"/>
          </p:cNvSpPr>
          <p:nvPr>
            <p:ph type="title"/>
          </p:nvPr>
        </p:nvSpPr>
        <p:spPr/>
        <p:txBody>
          <a:bodyPr/>
          <a:lstStyle/>
          <a:p>
            <a:pPr eaLnBrk="1" hangingPunct="1"/>
            <a:r>
              <a:rPr lang="en-US" i="1" smtClean="0"/>
              <a:t>Bennett v. Spear</a:t>
            </a:r>
            <a:r>
              <a:rPr lang="en-US" smtClean="0"/>
              <a:t>, 520 U.S. 154 (1997) </a:t>
            </a:r>
          </a:p>
        </p:txBody>
      </p:sp>
      <p:sp>
        <p:nvSpPr>
          <p:cNvPr id="12292" name="Rectangle 3"/>
          <p:cNvSpPr>
            <a:spLocks noGrp="1" noChangeArrowheads="1"/>
          </p:cNvSpPr>
          <p:nvPr>
            <p:ph type="body" idx="1"/>
          </p:nvPr>
        </p:nvSpPr>
        <p:spPr/>
        <p:txBody>
          <a:bodyPr/>
          <a:lstStyle/>
          <a:p>
            <a:pPr eaLnBrk="1" hangingPunct="1">
              <a:lnSpc>
                <a:spcPct val="80000"/>
              </a:lnSpc>
            </a:pPr>
            <a:r>
              <a:rPr lang="en-US" sz="2800" smtClean="0"/>
              <a:t>Ranchers want to contest rules under the Endangered Species Act limiting the release of water from dams.</a:t>
            </a:r>
          </a:p>
          <a:p>
            <a:pPr lvl="1" eaLnBrk="1" hangingPunct="1">
              <a:lnSpc>
                <a:spcPct val="80000"/>
              </a:lnSpc>
            </a:pPr>
            <a:r>
              <a:rPr lang="en-US" sz="2800" smtClean="0"/>
              <a:t>Why do they want the water released?</a:t>
            </a:r>
          </a:p>
          <a:p>
            <a:pPr lvl="1" eaLnBrk="1" hangingPunct="1">
              <a:lnSpc>
                <a:spcPct val="80000"/>
              </a:lnSpc>
            </a:pPr>
            <a:r>
              <a:rPr lang="en-US" sz="2800" smtClean="0"/>
              <a:t>What is the Endangered Species Act (ESA) problem?</a:t>
            </a:r>
          </a:p>
          <a:p>
            <a:pPr lvl="1" eaLnBrk="1" hangingPunct="1">
              <a:lnSpc>
                <a:spcPct val="80000"/>
              </a:lnSpc>
            </a:pPr>
            <a:r>
              <a:rPr lang="en-US" sz="2800" smtClean="0"/>
              <a:t>What is their constitutional standing injury?</a:t>
            </a:r>
          </a:p>
          <a:p>
            <a:pPr eaLnBrk="1" hangingPunct="1">
              <a:lnSpc>
                <a:spcPct val="80000"/>
              </a:lnSpc>
            </a:pPr>
            <a:r>
              <a:rPr lang="en-US" sz="2800" smtClean="0"/>
              <a:t>Why were they able to use the provision that the agency rely on the best data?</a:t>
            </a:r>
          </a:p>
          <a:p>
            <a:pPr lvl="1" eaLnBrk="1" hangingPunct="1">
              <a:lnSpc>
                <a:spcPct val="80000"/>
              </a:lnSpc>
            </a:pPr>
            <a:r>
              <a:rPr lang="en-US" sz="2800" smtClean="0"/>
              <a:t>Does their case improve the welfare of the suckers?</a:t>
            </a:r>
          </a:p>
          <a:p>
            <a:pPr lvl="1" eaLnBrk="1" hangingPunct="1">
              <a:lnSpc>
                <a:spcPct val="80000"/>
              </a:lnSpc>
            </a:pPr>
            <a:r>
              <a:rPr lang="en-US" sz="2800" smtClean="0"/>
              <a:t>How does their claim improve the application of the ESA?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7D2B49A-B443-490D-9911-228E1EDDF1F5}" type="slidenum">
              <a:rPr lang="en-US" smtClean="0"/>
              <a:pPr/>
              <a:t>12</a:t>
            </a:fld>
            <a:endParaRPr lang="en-US" smtClean="0"/>
          </a:p>
        </p:txBody>
      </p:sp>
      <p:sp>
        <p:nvSpPr>
          <p:cNvPr id="13315" name="Rectangle 2"/>
          <p:cNvSpPr>
            <a:spLocks noGrp="1" noChangeArrowheads="1"/>
          </p:cNvSpPr>
          <p:nvPr>
            <p:ph type="title"/>
          </p:nvPr>
        </p:nvSpPr>
        <p:spPr/>
        <p:txBody>
          <a:bodyPr/>
          <a:lstStyle/>
          <a:p>
            <a:pPr eaLnBrk="1" hangingPunct="1"/>
            <a:r>
              <a:rPr lang="en-US" sz="3200" i="1" smtClean="0"/>
              <a:t>Association of Data Processing Service Organizations, Inc. v. Camp</a:t>
            </a:r>
            <a:r>
              <a:rPr lang="en-US" sz="3200" smtClean="0"/>
              <a:t>, 397 U.S. 150 (1970) </a:t>
            </a:r>
          </a:p>
        </p:txBody>
      </p:sp>
      <p:sp>
        <p:nvSpPr>
          <p:cNvPr id="13316" name="Rectangle 3"/>
          <p:cNvSpPr>
            <a:spLocks noGrp="1" noChangeArrowheads="1"/>
          </p:cNvSpPr>
          <p:nvPr>
            <p:ph type="body" idx="1"/>
          </p:nvPr>
        </p:nvSpPr>
        <p:spPr/>
        <p:txBody>
          <a:bodyPr/>
          <a:lstStyle/>
          <a:p>
            <a:pPr eaLnBrk="1" hangingPunct="1"/>
            <a:r>
              <a:rPr lang="en-US" sz="2800" smtClean="0"/>
              <a:t>Just to keep things confused, in this case the court allowed competitors of banks to contest rule changes that would have let banks do data processing</a:t>
            </a:r>
          </a:p>
          <a:p>
            <a:pPr lvl="1" eaLnBrk="1" hangingPunct="1"/>
            <a:r>
              <a:rPr lang="en-US" sz="2800" smtClean="0"/>
              <a:t>The intent of the law was to protect banks from bad business decisions, not to protect competitors</a:t>
            </a:r>
          </a:p>
          <a:p>
            <a:pPr eaLnBrk="1" hangingPunct="1"/>
            <a:r>
              <a:rPr lang="en-US" sz="2800" smtClean="0"/>
              <a:t>The court found that the plaintiffs challenge to the law would further its purpose - limit the conflicts for banks - even if they were not the intended beneficiaries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25757D-29D1-4DD5-8569-EC190B2D5621}" type="slidenum">
              <a:rPr lang="en-US" smtClean="0"/>
              <a:pPr/>
              <a:t>13</a:t>
            </a:fld>
            <a:endParaRPr lang="en-US" smtClean="0"/>
          </a:p>
        </p:txBody>
      </p:sp>
      <p:sp>
        <p:nvSpPr>
          <p:cNvPr id="14339" name="Rectangle 2"/>
          <p:cNvSpPr>
            <a:spLocks noGrp="1" noChangeArrowheads="1"/>
          </p:cNvSpPr>
          <p:nvPr>
            <p:ph type="title"/>
          </p:nvPr>
        </p:nvSpPr>
        <p:spPr/>
        <p:txBody>
          <a:bodyPr/>
          <a:lstStyle/>
          <a:p>
            <a:pPr eaLnBrk="1" hangingPunct="1"/>
            <a:r>
              <a:rPr lang="en-US" i="1" smtClean="0"/>
              <a:t>Hazardous Waste Treatment Council v. Thomas</a:t>
            </a:r>
            <a:r>
              <a:rPr lang="en-US" smtClean="0"/>
              <a:t>, 885 F.2d 918 (D.C. Cir. 1989) </a:t>
            </a:r>
          </a:p>
        </p:txBody>
      </p:sp>
      <p:sp>
        <p:nvSpPr>
          <p:cNvPr id="14340" name="Rectangle 3"/>
          <p:cNvSpPr>
            <a:spLocks noGrp="1" noChangeArrowheads="1"/>
          </p:cNvSpPr>
          <p:nvPr>
            <p:ph type="body" idx="1"/>
          </p:nvPr>
        </p:nvSpPr>
        <p:spPr/>
        <p:txBody>
          <a:bodyPr/>
          <a:lstStyle/>
          <a:p>
            <a:pPr eaLnBrk="1" hangingPunct="1"/>
            <a:r>
              <a:rPr lang="en-US" smtClean="0"/>
              <a:t>Trade group represents providers of advanced waste treatment services</a:t>
            </a:r>
          </a:p>
          <a:p>
            <a:pPr eaLnBrk="1" hangingPunct="1"/>
            <a:r>
              <a:rPr lang="en-US" smtClean="0"/>
              <a:t>EPA adopts rule requiring less complete treatment of waste</a:t>
            </a:r>
          </a:p>
          <a:p>
            <a:pPr lvl="1" eaLnBrk="1" hangingPunct="1"/>
            <a:r>
              <a:rPr lang="en-US" smtClean="0"/>
              <a:t>Why does plaintiff want to contest the rule?</a:t>
            </a:r>
          </a:p>
          <a:p>
            <a:pPr eaLnBrk="1" hangingPunct="1"/>
            <a:r>
              <a:rPr lang="en-US" smtClean="0"/>
              <a:t>What is the purpose of the rule (remember CBA)?</a:t>
            </a:r>
          </a:p>
          <a:p>
            <a:pPr eaLnBrk="1" hangingPunct="1"/>
            <a:r>
              <a:rPr lang="en-US" smtClean="0"/>
              <a:t>Did the court find plaintiff in the zone of interest?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125DBAC-9484-4CE7-AD24-58F0701342E3}" type="slidenum">
              <a:rPr lang="en-US" smtClean="0"/>
              <a:pPr/>
              <a:t>14</a:t>
            </a:fld>
            <a:endParaRPr lang="en-US" smtClean="0"/>
          </a:p>
        </p:txBody>
      </p:sp>
      <p:sp>
        <p:nvSpPr>
          <p:cNvPr id="15363" name="Rectangle 2"/>
          <p:cNvSpPr>
            <a:spLocks noGrp="1" noChangeArrowheads="1"/>
          </p:cNvSpPr>
          <p:nvPr>
            <p:ph type="title"/>
          </p:nvPr>
        </p:nvSpPr>
        <p:spPr/>
        <p:txBody>
          <a:bodyPr/>
          <a:lstStyle/>
          <a:p>
            <a:pPr eaLnBrk="1" hangingPunct="1"/>
            <a:r>
              <a:rPr lang="en-US" i="1" smtClean="0"/>
              <a:t>Honeywell International, Inc. v. EPA</a:t>
            </a:r>
            <a:r>
              <a:rPr lang="en-US" smtClean="0"/>
              <a:t>, 374 F.3d 1363 (D.C. Cir. 2004) </a:t>
            </a:r>
          </a:p>
        </p:txBody>
      </p:sp>
      <p:sp>
        <p:nvSpPr>
          <p:cNvPr id="15364" name="Rectangle 3"/>
          <p:cNvSpPr>
            <a:spLocks noGrp="1" noChangeArrowheads="1"/>
          </p:cNvSpPr>
          <p:nvPr>
            <p:ph type="body" idx="1"/>
          </p:nvPr>
        </p:nvSpPr>
        <p:spPr/>
        <p:txBody>
          <a:bodyPr/>
          <a:lstStyle/>
          <a:p>
            <a:pPr eaLnBrk="1" hangingPunct="1">
              <a:lnSpc>
                <a:spcPct val="90000"/>
              </a:lnSpc>
            </a:pPr>
            <a:r>
              <a:rPr lang="en-US" sz="2400" smtClean="0"/>
              <a:t>Plaintiff contests the EPA allowing a product made by a competitor to be substituted for a CFC.</a:t>
            </a:r>
          </a:p>
          <a:p>
            <a:pPr eaLnBrk="1" hangingPunct="1">
              <a:lnSpc>
                <a:spcPct val="90000"/>
              </a:lnSpc>
            </a:pPr>
            <a:r>
              <a:rPr lang="en-US" sz="2400" smtClean="0"/>
              <a:t>How is plaintiff's interest different from the plaintiff in </a:t>
            </a:r>
            <a:r>
              <a:rPr lang="en-US" sz="2400" i="1" smtClean="0"/>
              <a:t>Hazardous Waste</a:t>
            </a:r>
            <a:r>
              <a:rPr lang="en-US" sz="2400" smtClean="0"/>
              <a:t>?</a:t>
            </a:r>
          </a:p>
          <a:p>
            <a:pPr lvl="1" eaLnBrk="1" hangingPunct="1">
              <a:lnSpc>
                <a:spcPct val="90000"/>
              </a:lnSpc>
            </a:pPr>
            <a:r>
              <a:rPr lang="en-US" sz="2400" smtClean="0"/>
              <a:t>Did the statute allow a product to be approved if it affected health or the environment?</a:t>
            </a:r>
          </a:p>
          <a:p>
            <a:pPr eaLnBrk="1" hangingPunct="1">
              <a:lnSpc>
                <a:spcPct val="90000"/>
              </a:lnSpc>
            </a:pPr>
            <a:r>
              <a:rPr lang="en-US" sz="2400" smtClean="0"/>
              <a:t>Why does the specificity of the standard help plaintiff's case?</a:t>
            </a:r>
          </a:p>
          <a:p>
            <a:pPr lvl="1" eaLnBrk="1" hangingPunct="1">
              <a:lnSpc>
                <a:spcPct val="90000"/>
              </a:lnSpc>
            </a:pPr>
            <a:r>
              <a:rPr lang="en-US" sz="2400" smtClean="0"/>
              <a:t>Was </a:t>
            </a:r>
            <a:r>
              <a:rPr lang="en-US" sz="2400" i="1" smtClean="0"/>
              <a:t>Hazardous Waste</a:t>
            </a:r>
            <a:r>
              <a:rPr lang="en-US" sz="2400" smtClean="0"/>
              <a:t> different because the rule which was being limited could be implemented in many different ways, some of which might have benefited plaintiffs but not the environment?</a:t>
            </a:r>
          </a:p>
          <a:p>
            <a:pPr lvl="1" eaLnBrk="1" hangingPunct="1">
              <a:lnSpc>
                <a:spcPct val="90000"/>
              </a:lnSpc>
            </a:pPr>
            <a:r>
              <a:rPr lang="en-US" sz="2400" i="1" smtClean="0"/>
              <a:t>Or is this just confusion in the courts?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09BF28A-A26C-42AB-8DEA-7A0CA6610F6A}" type="slidenum">
              <a:rPr lang="en-US" smtClean="0"/>
              <a:pPr/>
              <a:t>15</a:t>
            </a:fld>
            <a:endParaRPr lang="en-US" smtClean="0"/>
          </a:p>
        </p:txBody>
      </p:sp>
      <p:sp>
        <p:nvSpPr>
          <p:cNvPr id="16387" name="Rectangle 2"/>
          <p:cNvSpPr>
            <a:spLocks noGrp="1" noChangeArrowheads="1"/>
          </p:cNvSpPr>
          <p:nvPr>
            <p:ph type="title"/>
          </p:nvPr>
        </p:nvSpPr>
        <p:spPr/>
        <p:txBody>
          <a:bodyPr/>
          <a:lstStyle/>
          <a:p>
            <a:pPr eaLnBrk="1" hangingPunct="1"/>
            <a:r>
              <a:rPr lang="en-US" smtClean="0"/>
              <a:t>Example: Internet Book Stores</a:t>
            </a:r>
          </a:p>
        </p:txBody>
      </p:sp>
      <p:sp>
        <p:nvSpPr>
          <p:cNvPr id="16388" name="Rectangle 3"/>
          <p:cNvSpPr>
            <a:spLocks noGrp="1" noChangeArrowheads="1"/>
          </p:cNvSpPr>
          <p:nvPr>
            <p:ph type="body" idx="1"/>
          </p:nvPr>
        </p:nvSpPr>
        <p:spPr/>
        <p:txBody>
          <a:bodyPr/>
          <a:lstStyle/>
          <a:p>
            <a:pPr eaLnBrk="1" hangingPunct="1"/>
            <a:r>
              <a:rPr lang="en-US" smtClean="0"/>
              <a:t>IRS allows non-profit college book stores to operate on the Internet</a:t>
            </a:r>
          </a:p>
          <a:p>
            <a:pPr lvl="1" eaLnBrk="1" hangingPunct="1"/>
            <a:r>
              <a:rPr lang="en-US" smtClean="0"/>
              <a:t>Other Internet books stores object</a:t>
            </a:r>
          </a:p>
          <a:p>
            <a:pPr eaLnBrk="1" hangingPunct="1"/>
            <a:r>
              <a:rPr lang="en-US" smtClean="0"/>
              <a:t>What is the analysis?</a:t>
            </a:r>
          </a:p>
          <a:p>
            <a:pPr lvl="1" eaLnBrk="1" hangingPunct="1"/>
            <a:r>
              <a:rPr lang="en-US" smtClean="0"/>
              <a:t>What is the purpose of the non-profit exception and the underlying law?</a:t>
            </a:r>
          </a:p>
          <a:p>
            <a:pPr lvl="1" eaLnBrk="1" hangingPunct="1"/>
            <a:r>
              <a:rPr lang="en-US" smtClean="0"/>
              <a:t>Why might this further the purpose of the law?</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74262ED-636E-4050-AEFA-6EA5977BD604}" type="slidenum">
              <a:rPr lang="en-US" smtClean="0"/>
              <a:pPr/>
              <a:t>16</a:t>
            </a:fld>
            <a:endParaRPr lang="en-US" smtClean="0"/>
          </a:p>
        </p:txBody>
      </p:sp>
      <p:sp>
        <p:nvSpPr>
          <p:cNvPr id="17411" name="Rectangle 2"/>
          <p:cNvSpPr>
            <a:spLocks noGrp="1" noChangeArrowheads="1"/>
          </p:cNvSpPr>
          <p:nvPr>
            <p:ph type="title"/>
          </p:nvPr>
        </p:nvSpPr>
        <p:spPr/>
        <p:txBody>
          <a:bodyPr/>
          <a:lstStyle/>
          <a:p>
            <a:pPr eaLnBrk="1" hangingPunct="1"/>
            <a:r>
              <a:rPr lang="en-US" smtClean="0"/>
              <a:t>Zone of Interests Review</a:t>
            </a:r>
          </a:p>
        </p:txBody>
      </p:sp>
      <p:sp>
        <p:nvSpPr>
          <p:cNvPr id="17412" name="Rectangle 3"/>
          <p:cNvSpPr>
            <a:spLocks noGrp="1" noChangeArrowheads="1"/>
          </p:cNvSpPr>
          <p:nvPr>
            <p:ph type="body" idx="1"/>
          </p:nvPr>
        </p:nvSpPr>
        <p:spPr/>
        <p:txBody>
          <a:bodyPr/>
          <a:lstStyle/>
          <a:p>
            <a:pPr eaLnBrk="1" hangingPunct="1">
              <a:lnSpc>
                <a:spcPct val="90000"/>
              </a:lnSpc>
            </a:pPr>
            <a:r>
              <a:rPr lang="en-US" smtClean="0"/>
              <a:t>Is the plaintiff's interest directly addressed by the statute or reg?</a:t>
            </a:r>
          </a:p>
          <a:p>
            <a:pPr eaLnBrk="1" hangingPunct="1">
              <a:lnSpc>
                <a:spcPct val="90000"/>
              </a:lnSpc>
            </a:pPr>
            <a:r>
              <a:rPr lang="en-US" smtClean="0"/>
              <a:t>Is the plaintiff's interest congruent with the statute, so that enforcing it furthers the purpose of the statute or reg?</a:t>
            </a:r>
          </a:p>
          <a:p>
            <a:pPr lvl="1" eaLnBrk="1" hangingPunct="1">
              <a:lnSpc>
                <a:spcPct val="90000"/>
              </a:lnSpc>
            </a:pPr>
            <a:r>
              <a:rPr lang="en-US" smtClean="0"/>
              <a:t>Courts have bought this, but it is shakey</a:t>
            </a:r>
          </a:p>
          <a:p>
            <a:pPr eaLnBrk="1" hangingPunct="1">
              <a:lnSpc>
                <a:spcPct val="90000"/>
              </a:lnSpc>
            </a:pPr>
            <a:r>
              <a:rPr lang="en-US" smtClean="0"/>
              <a:t>When can the party contest whether the statute or reg is correctly applied - ranchers/Honeywell?</a:t>
            </a:r>
          </a:p>
          <a:p>
            <a:pPr lvl="1" eaLnBrk="1" hangingPunct="1">
              <a:lnSpc>
                <a:spcPct val="90000"/>
              </a:lnSpc>
            </a:pPr>
            <a:r>
              <a:rPr lang="en-US" smtClean="0"/>
              <a:t>Still must show direct impact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27EB478-669F-4C2A-B533-50E7E0B98C5B}"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Procedural Violations and Causation:</a:t>
            </a:r>
            <a:br>
              <a:rPr lang="en-US" smtClean="0"/>
            </a:br>
            <a:r>
              <a:rPr lang="en-US" smtClean="0"/>
              <a:t>Agency Fails to do an EIS for a Dam</a:t>
            </a:r>
          </a:p>
        </p:txBody>
      </p:sp>
      <p:sp>
        <p:nvSpPr>
          <p:cNvPr id="4100" name="Rectangle 3"/>
          <p:cNvSpPr>
            <a:spLocks noGrp="1" noChangeArrowheads="1"/>
          </p:cNvSpPr>
          <p:nvPr>
            <p:ph type="body" idx="1"/>
          </p:nvPr>
        </p:nvSpPr>
        <p:spPr/>
        <p:txBody>
          <a:bodyPr/>
          <a:lstStyle/>
          <a:p>
            <a:pPr eaLnBrk="1" hangingPunct="1"/>
            <a:r>
              <a:rPr lang="en-US" sz="2800" dirty="0" smtClean="0"/>
              <a:t>How does failing to do the EIS make the final agency action – building the dam – illegal?</a:t>
            </a:r>
          </a:p>
          <a:p>
            <a:pPr lvl="1" eaLnBrk="1" hangingPunct="1"/>
            <a:r>
              <a:rPr lang="en-US" sz="2800" dirty="0" smtClean="0"/>
              <a:t>Do you have to show that that they done the EIS, that the permit for the dam would not have been issued?</a:t>
            </a:r>
          </a:p>
          <a:p>
            <a:pPr eaLnBrk="1" hangingPunct="1"/>
            <a:r>
              <a:rPr lang="en-US" sz="2800" dirty="0" smtClean="0"/>
              <a:t>Is this partially driven by the nature of the EIS, i.e., that it is only informational and does not directly drive decisionmaking?</a:t>
            </a:r>
          </a:p>
          <a:p>
            <a:pPr lvl="1" eaLnBrk="1" hangingPunct="1"/>
            <a:r>
              <a:rPr lang="en-US" sz="2800" dirty="0" smtClean="0"/>
              <a:t>Why does this make it difficult to show that an EIS would affect the outcome of agency </a:t>
            </a:r>
            <a:r>
              <a:rPr lang="en-US" sz="2800" dirty="0" err="1" smtClean="0"/>
              <a:t>decisiomaking</a:t>
            </a:r>
            <a:r>
              <a:rPr lang="en-US" sz="2800"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Law Harmless Error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the harmless error doctrine in civil procedure?</a:t>
            </a:r>
          </a:p>
          <a:p>
            <a:r>
              <a:rPr lang="en-US" dirty="0" smtClean="0"/>
              <a:t>5 U.S.C. § 706</a:t>
            </a:r>
          </a:p>
          <a:p>
            <a:pPr lvl="1"/>
            <a:r>
              <a:rPr lang="en-US" dirty="0" smtClean="0"/>
              <a:t>“In making the foregoing determinations, the court shall review the whole record or those parts of it cited by a party, and due account shall be taken of the rule of prejudicial error.”</a:t>
            </a:r>
          </a:p>
          <a:p>
            <a:r>
              <a:rPr lang="en-US" dirty="0" smtClean="0"/>
              <a:t>How could the government use this to attack a tenuous claim of harm?</a:t>
            </a:r>
          </a:p>
          <a:p>
            <a:r>
              <a:rPr lang="en-US" dirty="0" smtClean="0"/>
              <a:t>Who would have the burden of proof?</a:t>
            </a:r>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3</a:t>
            </a:fld>
            <a:endParaRPr lang="en-US"/>
          </a:p>
        </p:txBody>
      </p:sp>
    </p:spTree>
    <p:extLst>
      <p:ext uri="{BB962C8B-B14F-4D97-AF65-F5344CB8AC3E}">
        <p14:creationId xmlns:p14="http://schemas.microsoft.com/office/powerpoint/2010/main" val="122347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ACA132F-35D6-44D7-A356-119F9229A939}" type="slidenum">
              <a:rPr lang="en-US" smtClean="0"/>
              <a:pPr/>
              <a:t>4</a:t>
            </a:fld>
            <a:endParaRPr lang="en-US" smtClean="0"/>
          </a:p>
        </p:txBody>
      </p:sp>
      <p:sp>
        <p:nvSpPr>
          <p:cNvPr id="5123" name="Rectangle 2"/>
          <p:cNvSpPr>
            <a:spLocks noGrp="1" noChangeArrowheads="1"/>
          </p:cNvSpPr>
          <p:nvPr>
            <p:ph type="title"/>
          </p:nvPr>
        </p:nvSpPr>
        <p:spPr/>
        <p:txBody>
          <a:bodyPr/>
          <a:lstStyle/>
          <a:p>
            <a:pPr eaLnBrk="1" hangingPunct="1"/>
            <a:r>
              <a:rPr lang="en-US" smtClean="0"/>
              <a:t>Redressability</a:t>
            </a:r>
          </a:p>
        </p:txBody>
      </p:sp>
      <p:sp>
        <p:nvSpPr>
          <p:cNvPr id="5124" name="Rectangle 3"/>
          <p:cNvSpPr>
            <a:spLocks noGrp="1" noChangeArrowheads="1"/>
          </p:cNvSpPr>
          <p:nvPr>
            <p:ph type="body" idx="1"/>
          </p:nvPr>
        </p:nvSpPr>
        <p:spPr/>
        <p:txBody>
          <a:bodyPr/>
          <a:lstStyle/>
          <a:p>
            <a:pPr eaLnBrk="1" hangingPunct="1"/>
            <a:r>
              <a:rPr lang="en-US" smtClean="0"/>
              <a:t>You have to be able to show that the remedy you seek from the court would address your problem</a:t>
            </a:r>
          </a:p>
          <a:p>
            <a:pPr eaLnBrk="1" hangingPunct="1"/>
            <a:r>
              <a:rPr lang="en-US" smtClean="0"/>
              <a:t>If you have stated a concrete action for injury to your client, you probably have also met this standard</a:t>
            </a:r>
          </a:p>
          <a:p>
            <a:pPr lvl="1" eaLnBrk="1" hangingPunct="1"/>
            <a:r>
              <a:rPr lang="en-US" smtClean="0"/>
              <a:t>The agency must have the power to grant your remedy</a:t>
            </a:r>
          </a:p>
          <a:p>
            <a:pPr lvl="1" eaLnBrk="1" hangingPunct="1"/>
            <a:r>
              <a:rPr lang="en-US" smtClean="0"/>
              <a:t>The remedy must address your client's problem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2E0A473-7FC0-45FB-9883-B6A51B429F59}" type="slidenum">
              <a:rPr lang="en-US" smtClean="0"/>
              <a:pPr/>
              <a:t>5</a:t>
            </a:fld>
            <a:endParaRPr lang="en-US" smtClean="0"/>
          </a:p>
        </p:txBody>
      </p:sp>
      <p:sp>
        <p:nvSpPr>
          <p:cNvPr id="6147" name="Rectangle 2"/>
          <p:cNvSpPr>
            <a:spLocks noGrp="1" noChangeArrowheads="1"/>
          </p:cNvSpPr>
          <p:nvPr>
            <p:ph type="title"/>
          </p:nvPr>
        </p:nvSpPr>
        <p:spPr/>
        <p:txBody>
          <a:bodyPr/>
          <a:lstStyle/>
          <a:p>
            <a:pPr eaLnBrk="1" hangingPunct="1"/>
            <a:r>
              <a:rPr lang="en-US" smtClean="0"/>
              <a:t>Does the Remedy Help Your Client?</a:t>
            </a:r>
          </a:p>
        </p:txBody>
      </p:sp>
      <p:sp>
        <p:nvSpPr>
          <p:cNvPr id="200707" name="Rectangle 3"/>
          <p:cNvSpPr>
            <a:spLocks noGrp="1" noChangeArrowheads="1"/>
          </p:cNvSpPr>
          <p:nvPr>
            <p:ph type="body" idx="1"/>
          </p:nvPr>
        </p:nvSpPr>
        <p:spPr/>
        <p:txBody>
          <a:bodyPr>
            <a:normAutofit fontScale="92500" lnSpcReduction="10000"/>
          </a:bodyPr>
          <a:lstStyle/>
          <a:p>
            <a:pPr eaLnBrk="1" hangingPunct="1">
              <a:defRPr/>
            </a:pPr>
            <a:r>
              <a:rPr lang="en-US" sz="2800" i="1" dirty="0" smtClean="0"/>
              <a:t>Simon v. Eastern Ky. Welfare Rights Organization</a:t>
            </a:r>
            <a:r>
              <a:rPr lang="en-US" sz="2800" dirty="0" smtClean="0"/>
              <a:t>, 426 U.S. 26 (1976) </a:t>
            </a:r>
          </a:p>
          <a:p>
            <a:pPr lvl="1" eaLnBrk="1" hangingPunct="1">
              <a:defRPr/>
            </a:pPr>
            <a:r>
              <a:rPr lang="en-US" sz="2800" dirty="0" smtClean="0"/>
              <a:t>Group challenged the tax exemption for a hospital, saying it did not deliver </a:t>
            </a:r>
            <a:r>
              <a:rPr lang="en-US" sz="2800" dirty="0" smtClean="0"/>
              <a:t>enough charity </a:t>
            </a:r>
            <a:r>
              <a:rPr lang="en-US" sz="2800" dirty="0" smtClean="0"/>
              <a:t>care</a:t>
            </a:r>
          </a:p>
          <a:p>
            <a:pPr lvl="1" eaLnBrk="1" hangingPunct="1">
              <a:defRPr/>
            </a:pPr>
            <a:r>
              <a:rPr lang="en-US" sz="2800" dirty="0" smtClean="0"/>
              <a:t>Why is the plaintiff asking for this remedy?</a:t>
            </a:r>
          </a:p>
          <a:p>
            <a:pPr eaLnBrk="1" hangingPunct="1">
              <a:defRPr/>
            </a:pPr>
            <a:r>
              <a:rPr lang="en-US" sz="2800" dirty="0" smtClean="0"/>
              <a:t>Would </a:t>
            </a:r>
            <a:r>
              <a:rPr lang="en-US" sz="2800" dirty="0" smtClean="0"/>
              <a:t>denying the exemption increase charity care?</a:t>
            </a:r>
          </a:p>
          <a:p>
            <a:pPr lvl="1" eaLnBrk="1" hangingPunct="1">
              <a:defRPr/>
            </a:pPr>
            <a:r>
              <a:rPr lang="en-US" sz="2800" dirty="0" smtClean="0"/>
              <a:t>What </a:t>
            </a:r>
            <a:r>
              <a:rPr lang="en-US" sz="2800" dirty="0" smtClean="0"/>
              <a:t>if the plaintiff had shown that hospitals will do about anything to keep their nonprofit status?</a:t>
            </a:r>
          </a:p>
          <a:p>
            <a:pPr eaLnBrk="1" hangingPunct="1">
              <a:defRPr/>
            </a:pPr>
            <a:r>
              <a:rPr lang="en-US" sz="2800" dirty="0" smtClean="0"/>
              <a:t>What if this was an action to force HHS to order the hospital to comply with EMTALA, which requires emergency care be provided without regard to the patient's ability to pay?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600D6E9-2770-465B-921A-22D7AE7AAF86}" type="slidenum">
              <a:rPr lang="en-US" smtClean="0"/>
              <a:pPr/>
              <a:t>6</a:t>
            </a:fld>
            <a:endParaRPr lang="en-US" smtClean="0"/>
          </a:p>
        </p:txBody>
      </p:sp>
      <p:sp>
        <p:nvSpPr>
          <p:cNvPr id="7171" name="Rectangle 2"/>
          <p:cNvSpPr>
            <a:spLocks noGrp="1" noChangeArrowheads="1"/>
          </p:cNvSpPr>
          <p:nvPr>
            <p:ph type="title"/>
          </p:nvPr>
        </p:nvSpPr>
        <p:spPr/>
        <p:txBody>
          <a:bodyPr/>
          <a:lstStyle/>
          <a:p>
            <a:pPr eaLnBrk="1" hangingPunct="1"/>
            <a:r>
              <a:rPr lang="en-US" smtClean="0"/>
              <a:t>Procedural Violations and Redressability </a:t>
            </a:r>
          </a:p>
        </p:txBody>
      </p:sp>
      <p:sp>
        <p:nvSpPr>
          <p:cNvPr id="7172" name="Rectangle 3"/>
          <p:cNvSpPr>
            <a:spLocks noGrp="1" noChangeArrowheads="1"/>
          </p:cNvSpPr>
          <p:nvPr>
            <p:ph type="body" idx="1"/>
          </p:nvPr>
        </p:nvSpPr>
        <p:spPr/>
        <p:txBody>
          <a:bodyPr/>
          <a:lstStyle/>
          <a:p>
            <a:pPr eaLnBrk="1" hangingPunct="1">
              <a:lnSpc>
                <a:spcPct val="90000"/>
              </a:lnSpc>
            </a:pPr>
            <a:r>
              <a:rPr lang="en-US" sz="2400" smtClean="0"/>
              <a:t>Assume you have stated a real procedural injury</a:t>
            </a:r>
          </a:p>
          <a:p>
            <a:pPr lvl="1" eaLnBrk="1" hangingPunct="1">
              <a:lnSpc>
                <a:spcPct val="90000"/>
              </a:lnSpc>
            </a:pPr>
            <a:r>
              <a:rPr lang="en-US" sz="2400" smtClean="0"/>
              <a:t>Is there still a redressablity problem because the plaintiff cannot show that fixing the violation would result in a favorable result?</a:t>
            </a:r>
          </a:p>
          <a:p>
            <a:pPr eaLnBrk="1" hangingPunct="1">
              <a:lnSpc>
                <a:spcPct val="90000"/>
              </a:lnSpc>
            </a:pPr>
            <a:r>
              <a:rPr lang="en-US" sz="2400" smtClean="0"/>
              <a:t> In </a:t>
            </a:r>
            <a:r>
              <a:rPr lang="en-US" sz="2400" i="1" smtClean="0"/>
              <a:t>Lujan v. Defenders of Wildlife</a:t>
            </a:r>
            <a:r>
              <a:rPr lang="en-US" sz="2400" smtClean="0"/>
              <a:t>, the Court said, “[t]he person who has been accorded a procedural right to protect his concrete interests can assert that right without meeting all the normal standards for redressability and immediacy."</a:t>
            </a:r>
          </a:p>
          <a:p>
            <a:pPr eaLnBrk="1" hangingPunct="1">
              <a:lnSpc>
                <a:spcPct val="90000"/>
              </a:lnSpc>
            </a:pPr>
            <a:r>
              <a:rPr lang="en-US" sz="2400" smtClean="0"/>
              <a:t>Do you still have to show a theoretical chance of a change in agency action if the procedure is fixed?</a:t>
            </a:r>
          </a:p>
          <a:p>
            <a:pPr lvl="1" eaLnBrk="1" hangingPunct="1">
              <a:lnSpc>
                <a:spcPct val="90000"/>
              </a:lnSpc>
            </a:pPr>
            <a:r>
              <a:rPr lang="en-US" sz="2400" smtClean="0"/>
              <a:t>What if, as in global warming, the effect of the agency action is minor?</a:t>
            </a:r>
          </a:p>
          <a:p>
            <a:pPr eaLnBrk="1" hangingPunct="1">
              <a:lnSpc>
                <a:spcPct val="90000"/>
              </a:lnSpc>
            </a:pPr>
            <a:endParaRPr lang="en-US"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FEBB95C-7C2E-4101-8718-50840B9E0C41}" type="slidenum">
              <a:rPr lang="en-US" smtClean="0"/>
              <a:pPr/>
              <a:t>7</a:t>
            </a:fld>
            <a:endParaRPr lang="en-US" smtClean="0"/>
          </a:p>
        </p:txBody>
      </p:sp>
      <p:sp>
        <p:nvSpPr>
          <p:cNvPr id="8195" name="Rectangle 2"/>
          <p:cNvSpPr>
            <a:spLocks noGrp="1" noChangeArrowheads="1"/>
          </p:cNvSpPr>
          <p:nvPr>
            <p:ph type="title"/>
          </p:nvPr>
        </p:nvSpPr>
        <p:spPr/>
        <p:txBody>
          <a:bodyPr/>
          <a:lstStyle/>
          <a:p>
            <a:pPr eaLnBrk="1" hangingPunct="1"/>
            <a:r>
              <a:rPr lang="en-US" smtClean="0"/>
              <a:t>Representational Standing </a:t>
            </a:r>
          </a:p>
        </p:txBody>
      </p:sp>
      <p:sp>
        <p:nvSpPr>
          <p:cNvPr id="8196" name="Rectangle 3"/>
          <p:cNvSpPr>
            <a:spLocks noGrp="1" noChangeArrowheads="1"/>
          </p:cNvSpPr>
          <p:nvPr>
            <p:ph type="body" idx="1"/>
          </p:nvPr>
        </p:nvSpPr>
        <p:spPr/>
        <p:txBody>
          <a:bodyPr/>
          <a:lstStyle/>
          <a:p>
            <a:pPr eaLnBrk="1" hangingPunct="1"/>
            <a:r>
              <a:rPr lang="en-US" sz="2800" smtClean="0"/>
              <a:t>When can associations bring actions on behalf of their members?</a:t>
            </a:r>
          </a:p>
          <a:p>
            <a:pPr lvl="1" eaLnBrk="1" hangingPunct="1"/>
            <a:r>
              <a:rPr lang="en-US" sz="2800" smtClean="0"/>
              <a:t>At least one member must have standing</a:t>
            </a:r>
          </a:p>
          <a:p>
            <a:pPr lvl="1" eaLnBrk="1" hangingPunct="1"/>
            <a:r>
              <a:rPr lang="en-US" sz="2800" smtClean="0"/>
              <a:t>It must fit the organization mission</a:t>
            </a:r>
          </a:p>
          <a:p>
            <a:pPr lvl="1" eaLnBrk="1" hangingPunct="1"/>
            <a:r>
              <a:rPr lang="en-US" sz="2800" smtClean="0"/>
              <a:t>The remedy must not require the participation of individual plaintiffs</a:t>
            </a:r>
          </a:p>
          <a:p>
            <a:pPr eaLnBrk="1" hangingPunct="1"/>
            <a:r>
              <a:rPr lang="en-US" sz="2800" smtClean="0"/>
              <a:t>Why is this important for environmental and poverty action groups?</a:t>
            </a:r>
          </a:p>
          <a:p>
            <a:pPr lvl="1" eaLnBrk="1" hangingPunct="1"/>
            <a:r>
              <a:rPr lang="en-US" sz="2800" smtClean="0"/>
              <a:t>Why might businesses with money still need it?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AAE124-E224-43EC-AA7F-8F9A6446CB7A}" type="slidenum">
              <a:rPr lang="en-US" smtClean="0"/>
              <a:pPr/>
              <a:t>8</a:t>
            </a:fld>
            <a:endParaRPr lang="en-US" smtClean="0"/>
          </a:p>
        </p:txBody>
      </p:sp>
      <p:sp>
        <p:nvSpPr>
          <p:cNvPr id="9219" name="Rectangle 2"/>
          <p:cNvSpPr>
            <a:spLocks noGrp="1" noChangeArrowheads="1"/>
          </p:cNvSpPr>
          <p:nvPr>
            <p:ph type="title"/>
          </p:nvPr>
        </p:nvSpPr>
        <p:spPr/>
        <p:txBody>
          <a:bodyPr/>
          <a:lstStyle/>
          <a:p>
            <a:pPr eaLnBrk="1" hangingPunct="1"/>
            <a:r>
              <a:rPr lang="en-US" smtClean="0"/>
              <a:t>(Juris)Prudential Standing </a:t>
            </a:r>
          </a:p>
        </p:txBody>
      </p:sp>
      <p:sp>
        <p:nvSpPr>
          <p:cNvPr id="9220" name="Rectangle 3"/>
          <p:cNvSpPr>
            <a:spLocks noGrp="1" noChangeArrowheads="1"/>
          </p:cNvSpPr>
          <p:nvPr>
            <p:ph type="body" idx="1"/>
          </p:nvPr>
        </p:nvSpPr>
        <p:spPr/>
        <p:txBody>
          <a:bodyPr/>
          <a:lstStyle/>
          <a:p>
            <a:pPr eaLnBrk="1" hangingPunct="1">
              <a:lnSpc>
                <a:spcPct val="90000"/>
              </a:lnSpc>
            </a:pPr>
            <a:r>
              <a:rPr lang="en-US" smtClean="0"/>
              <a:t>This is an umbrella over several different theories created by judges</a:t>
            </a:r>
          </a:p>
          <a:p>
            <a:pPr eaLnBrk="1" hangingPunct="1">
              <a:lnSpc>
                <a:spcPct val="90000"/>
              </a:lnSpc>
            </a:pPr>
            <a:r>
              <a:rPr lang="en-US" smtClean="0"/>
              <a:t>The unifying theme is that these are designed to limit the number of persons who can bring a claim when the constitutional standing requirements are vague or overbroad</a:t>
            </a:r>
          </a:p>
          <a:p>
            <a:pPr eaLnBrk="1" hangingPunct="1">
              <a:lnSpc>
                <a:spcPct val="90000"/>
              </a:lnSpc>
            </a:pPr>
            <a:r>
              <a:rPr lang="en-US" smtClean="0"/>
              <a:t>Since this a court created doctrine and not a constitutional doctrine, the legislature can override it.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280DFC-49DA-42DC-B8F3-FBAB9118D3B8}" type="slidenum">
              <a:rPr lang="en-US" smtClean="0"/>
              <a:pPr/>
              <a:t>9</a:t>
            </a:fld>
            <a:endParaRPr lang="en-US" smtClean="0"/>
          </a:p>
        </p:txBody>
      </p:sp>
      <p:sp>
        <p:nvSpPr>
          <p:cNvPr id="10243" name="Rectangle 2"/>
          <p:cNvSpPr>
            <a:spLocks noGrp="1" noChangeArrowheads="1"/>
          </p:cNvSpPr>
          <p:nvPr>
            <p:ph type="title"/>
          </p:nvPr>
        </p:nvSpPr>
        <p:spPr/>
        <p:txBody>
          <a:bodyPr/>
          <a:lstStyle/>
          <a:p>
            <a:pPr eaLnBrk="1" hangingPunct="1"/>
            <a:r>
              <a:rPr lang="en-US" smtClean="0"/>
              <a:t>Zone of Interests </a:t>
            </a:r>
          </a:p>
        </p:txBody>
      </p:sp>
      <p:sp>
        <p:nvSpPr>
          <p:cNvPr id="10244" name="Rectangle 3"/>
          <p:cNvSpPr>
            <a:spLocks noGrp="1" noChangeArrowheads="1"/>
          </p:cNvSpPr>
          <p:nvPr>
            <p:ph type="body" idx="1"/>
          </p:nvPr>
        </p:nvSpPr>
        <p:spPr/>
        <p:txBody>
          <a:bodyPr/>
          <a:lstStyle/>
          <a:p>
            <a:pPr eaLnBrk="1" hangingPunct="1"/>
            <a:r>
              <a:rPr lang="en-US" smtClean="0"/>
              <a:t>Are the plaintiff's interests protected by the statute?</a:t>
            </a:r>
          </a:p>
          <a:p>
            <a:pPr eaLnBrk="1" hangingPunct="1"/>
            <a:r>
              <a:rPr lang="en-US" smtClean="0"/>
              <a:t>This is a court created doctrine to ensure that claims made under a statute actually advance the purpose of the statute, including the intended beneficiaries</a:t>
            </a:r>
          </a:p>
          <a:p>
            <a:pPr lvl="1" eaLnBrk="1" hangingPunct="1"/>
            <a:r>
              <a:rPr lang="en-US" smtClean="0"/>
              <a:t>Similar to the test in torts for whether a plaintiff can state a case of negligence per se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2856</TotalTime>
  <Words>1203</Words>
  <Application>Microsoft Office PowerPoint</Application>
  <PresentationFormat>On-screen Show (4:3)</PresentationFormat>
  <Paragraphs>104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Blends</vt:lpstr>
      <vt:lpstr>Access to Judicial Review</vt:lpstr>
      <vt:lpstr>Procedural Violations and Causation: Agency Fails to do an EIS for a Dam</vt:lpstr>
      <vt:lpstr>Administrative Law Harmless Error</vt:lpstr>
      <vt:lpstr>Redressability</vt:lpstr>
      <vt:lpstr>Does the Remedy Help Your Client?</vt:lpstr>
      <vt:lpstr>Procedural Violations and Redressability </vt:lpstr>
      <vt:lpstr>Representational Standing </vt:lpstr>
      <vt:lpstr>(Juris)Prudential Standing </vt:lpstr>
      <vt:lpstr>Zone of Interests </vt:lpstr>
      <vt:lpstr>Air Courier Conference of America v. American Postal Workers Union,  498 U.S. 517 (1991) </vt:lpstr>
      <vt:lpstr>Bennett v. Spear, 520 U.S. 154 (1997) </vt:lpstr>
      <vt:lpstr>Association of Data Processing Service Organizations, Inc. v. Camp, 397 U.S. 150 (1970) </vt:lpstr>
      <vt:lpstr>Hazardous Waste Treatment Council v. Thomas, 885 F.2d 918 (D.C. Cir. 1989) </vt:lpstr>
      <vt:lpstr>Honeywell International, Inc. v. EPA, 374 F.3d 1363 (D.C. Cir. 2004) </vt:lpstr>
      <vt:lpstr>Example: Internet Book Stores</vt:lpstr>
      <vt:lpstr>Zone of Interests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Judicial Review</dc:title>
  <dc:creator>edward</dc:creator>
  <cp:lastModifiedBy>Edward P Richards</cp:lastModifiedBy>
  <cp:revision>277</cp:revision>
  <dcterms:created xsi:type="dcterms:W3CDTF">2005-10-18T14:40:56Z</dcterms:created>
  <dcterms:modified xsi:type="dcterms:W3CDTF">2012-03-06T15:38:18Z</dcterms:modified>
</cp:coreProperties>
</file>