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2"/>
  </p:notesMasterIdLst>
  <p:sldIdLst>
    <p:sldId id="256" r:id="rId2"/>
    <p:sldId id="462" r:id="rId3"/>
    <p:sldId id="463" r:id="rId4"/>
    <p:sldId id="464" r:id="rId5"/>
    <p:sldId id="465" r:id="rId6"/>
    <p:sldId id="466" r:id="rId7"/>
    <p:sldId id="453" r:id="rId8"/>
    <p:sldId id="454" r:id="rId9"/>
    <p:sldId id="455" r:id="rId10"/>
    <p:sldId id="456" r:id="rId11"/>
    <p:sldId id="457" r:id="rId12"/>
    <p:sldId id="458" r:id="rId13"/>
    <p:sldId id="459" r:id="rId14"/>
    <p:sldId id="460" r:id="rId15"/>
    <p:sldId id="461" r:id="rId16"/>
    <p:sldId id="434" r:id="rId17"/>
    <p:sldId id="435" r:id="rId18"/>
    <p:sldId id="436" r:id="rId19"/>
    <p:sldId id="437" r:id="rId20"/>
    <p:sldId id="438" r:id="rId21"/>
    <p:sldId id="439" r:id="rId22"/>
    <p:sldId id="440" r:id="rId23"/>
    <p:sldId id="441" r:id="rId24"/>
    <p:sldId id="442" r:id="rId25"/>
    <p:sldId id="443" r:id="rId26"/>
    <p:sldId id="444" r:id="rId27"/>
    <p:sldId id="445" r:id="rId28"/>
    <p:sldId id="446" r:id="rId29"/>
    <p:sldId id="447" r:id="rId30"/>
    <p:sldId id="448"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33" autoAdjust="0"/>
    <p:restoredTop sz="86497" autoAdjust="0"/>
  </p:normalViewPr>
  <p:slideViewPr>
    <p:cSldViewPr>
      <p:cViewPr varScale="1">
        <p:scale>
          <a:sx n="117" d="100"/>
          <a:sy n="117" d="100"/>
        </p:scale>
        <p:origin x="-77" y="-10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 Type="http://schemas.openxmlformats.org/officeDocument/2006/relationships/slide" Target="slides/slide3.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2" Type="http://schemas.openxmlformats.org/officeDocument/2006/relationships/slide" Target="slides/slide2.xml"/><Relationship Id="rId16" Type="http://schemas.openxmlformats.org/officeDocument/2006/relationships/slide" Target="slides/slide17.xml"/><Relationship Id="rId20" Type="http://schemas.openxmlformats.org/officeDocument/2006/relationships/slide" Target="slides/slide21.xml"/><Relationship Id="rId29" Type="http://schemas.openxmlformats.org/officeDocument/2006/relationships/slide" Target="slides/slide30.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2.xml"/><Relationship Id="rId24" Type="http://schemas.openxmlformats.org/officeDocument/2006/relationships/slide" Target="slides/slide25.xml"/><Relationship Id="rId5" Type="http://schemas.openxmlformats.org/officeDocument/2006/relationships/slide" Target="slides/slide5.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10" Type="http://schemas.openxmlformats.org/officeDocument/2006/relationships/slide" Target="slides/slide11.xml"/><Relationship Id="rId19" Type="http://schemas.openxmlformats.org/officeDocument/2006/relationships/slide" Target="slides/slide20.xml"/><Relationship Id="rId4" Type="http://schemas.openxmlformats.org/officeDocument/2006/relationships/slide" Target="slides/slide4.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CBEA6C4-C8E9-4B83-B1B6-B2D0823D41B3}" type="slidenum">
              <a:rPr lang="en-US"/>
              <a:pPr>
                <a:defRPr/>
              </a:pPr>
              <a:t>‹#›</a:t>
            </a:fld>
            <a:endParaRPr lang="en-US"/>
          </a:p>
        </p:txBody>
      </p:sp>
    </p:spTree>
    <p:extLst>
      <p:ext uri="{BB962C8B-B14F-4D97-AF65-F5344CB8AC3E}">
        <p14:creationId xmlns:p14="http://schemas.microsoft.com/office/powerpoint/2010/main" val="11423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7865E02-99A0-40A1-A388-7A91369B2B57}" type="slidenum">
              <a:rPr lang="en-US"/>
              <a:pPr>
                <a:defRPr/>
              </a:pPr>
              <a:t>‹#›</a:t>
            </a:fld>
            <a:endParaRPr lang="en-US"/>
          </a:p>
        </p:txBody>
      </p:sp>
    </p:spTree>
    <p:extLst>
      <p:ext uri="{BB962C8B-B14F-4D97-AF65-F5344CB8AC3E}">
        <p14:creationId xmlns:p14="http://schemas.microsoft.com/office/powerpoint/2010/main" val="403526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471DA56-BFB3-4C8E-8958-B204D321428E}" type="slidenum">
              <a:rPr lang="en-US"/>
              <a:pPr>
                <a:defRPr/>
              </a:pPr>
              <a:t>‹#›</a:t>
            </a:fld>
            <a:endParaRPr lang="en-US"/>
          </a:p>
        </p:txBody>
      </p:sp>
    </p:spTree>
    <p:extLst>
      <p:ext uri="{BB962C8B-B14F-4D97-AF65-F5344CB8AC3E}">
        <p14:creationId xmlns:p14="http://schemas.microsoft.com/office/powerpoint/2010/main" val="154086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1AC962B-A7D5-46C1-B381-B19E67BDA781}" type="slidenum">
              <a:rPr lang="en-US"/>
              <a:pPr>
                <a:defRPr/>
              </a:pPr>
              <a:t>‹#›</a:t>
            </a:fld>
            <a:endParaRPr lang="en-US"/>
          </a:p>
        </p:txBody>
      </p:sp>
    </p:spTree>
    <p:extLst>
      <p:ext uri="{BB962C8B-B14F-4D97-AF65-F5344CB8AC3E}">
        <p14:creationId xmlns:p14="http://schemas.microsoft.com/office/powerpoint/2010/main" val="2265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F5F077-D39F-4532-89B6-114E9FCDFBE8}" type="slidenum">
              <a:rPr lang="en-US"/>
              <a:pPr>
                <a:defRPr/>
              </a:pPr>
              <a:t>‹#›</a:t>
            </a:fld>
            <a:endParaRPr lang="en-US"/>
          </a:p>
        </p:txBody>
      </p:sp>
    </p:spTree>
    <p:extLst>
      <p:ext uri="{BB962C8B-B14F-4D97-AF65-F5344CB8AC3E}">
        <p14:creationId xmlns:p14="http://schemas.microsoft.com/office/powerpoint/2010/main" val="141291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A1599A0-27F0-4296-976F-12410616B8FC}" type="slidenum">
              <a:rPr lang="en-US"/>
              <a:pPr>
                <a:defRPr/>
              </a:pPr>
              <a:t>‹#›</a:t>
            </a:fld>
            <a:endParaRPr lang="en-US"/>
          </a:p>
        </p:txBody>
      </p:sp>
    </p:spTree>
    <p:extLst>
      <p:ext uri="{BB962C8B-B14F-4D97-AF65-F5344CB8AC3E}">
        <p14:creationId xmlns:p14="http://schemas.microsoft.com/office/powerpoint/2010/main" val="31464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42397E7-523D-4B29-B031-1ED12A637CE7}" type="slidenum">
              <a:rPr lang="en-US"/>
              <a:pPr>
                <a:defRPr/>
              </a:pPr>
              <a:t>‹#›</a:t>
            </a:fld>
            <a:endParaRPr lang="en-US"/>
          </a:p>
        </p:txBody>
      </p:sp>
    </p:spTree>
    <p:extLst>
      <p:ext uri="{BB962C8B-B14F-4D97-AF65-F5344CB8AC3E}">
        <p14:creationId xmlns:p14="http://schemas.microsoft.com/office/powerpoint/2010/main" val="126346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10AD2EE3-C20F-489E-B35D-FD5ECCDE4D04}" type="slidenum">
              <a:rPr lang="en-US"/>
              <a:pPr>
                <a:defRPr/>
              </a:pPr>
              <a:t>‹#›</a:t>
            </a:fld>
            <a:endParaRPr lang="en-US"/>
          </a:p>
        </p:txBody>
      </p:sp>
    </p:spTree>
    <p:extLst>
      <p:ext uri="{BB962C8B-B14F-4D97-AF65-F5344CB8AC3E}">
        <p14:creationId xmlns:p14="http://schemas.microsoft.com/office/powerpoint/2010/main" val="17079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7709D86-EC53-432D-ABCF-9E16AD71E3BF}" type="slidenum">
              <a:rPr lang="en-US"/>
              <a:pPr>
                <a:defRPr/>
              </a:pPr>
              <a:t>‹#›</a:t>
            </a:fld>
            <a:endParaRPr lang="en-US"/>
          </a:p>
        </p:txBody>
      </p:sp>
    </p:spTree>
    <p:extLst>
      <p:ext uri="{BB962C8B-B14F-4D97-AF65-F5344CB8AC3E}">
        <p14:creationId xmlns:p14="http://schemas.microsoft.com/office/powerpoint/2010/main" val="144819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0F070F8-0721-4978-A9C6-553285E92F12}" type="slidenum">
              <a:rPr lang="en-US"/>
              <a:pPr>
                <a:defRPr/>
              </a:pPr>
              <a:t>‹#›</a:t>
            </a:fld>
            <a:endParaRPr lang="en-US"/>
          </a:p>
        </p:txBody>
      </p:sp>
    </p:spTree>
    <p:extLst>
      <p:ext uri="{BB962C8B-B14F-4D97-AF65-F5344CB8AC3E}">
        <p14:creationId xmlns:p14="http://schemas.microsoft.com/office/powerpoint/2010/main" val="29680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C915B23-5639-4C8B-87C6-58B0D92B92D0}" type="slidenum">
              <a:rPr lang="en-US"/>
              <a:pPr>
                <a:defRPr/>
              </a:pPr>
              <a:t>‹#›</a:t>
            </a:fld>
            <a:endParaRPr lang="en-US"/>
          </a:p>
        </p:txBody>
      </p:sp>
    </p:spTree>
    <p:extLst>
      <p:ext uri="{BB962C8B-B14F-4D97-AF65-F5344CB8AC3E}">
        <p14:creationId xmlns:p14="http://schemas.microsoft.com/office/powerpoint/2010/main" val="2990254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2526C31-7B6B-4452-9FBE-C71DFBC940EB}" type="slidenum">
              <a:rPr lang="en-US"/>
              <a:pPr>
                <a:defRPr/>
              </a:pPr>
              <a:t>‹#›</a:t>
            </a:fld>
            <a:endParaRPr lang="en-US"/>
          </a:p>
        </p:txBody>
      </p:sp>
    </p:spTree>
    <p:extLst>
      <p:ext uri="{BB962C8B-B14F-4D97-AF65-F5344CB8AC3E}">
        <p14:creationId xmlns:p14="http://schemas.microsoft.com/office/powerpoint/2010/main" val="13462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135B9FBF-625D-4543-91C5-91DCAA89C7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Rulemaking</a:t>
            </a:r>
          </a:p>
        </p:txBody>
      </p:sp>
      <p:sp>
        <p:nvSpPr>
          <p:cNvPr id="3075" name="Rectangle 3"/>
          <p:cNvSpPr>
            <a:spLocks noGrp="1" noChangeArrowheads="1"/>
          </p:cNvSpPr>
          <p:nvPr>
            <p:ph type="subTitle" idx="1"/>
          </p:nvPr>
        </p:nvSpPr>
        <p:spPr/>
        <p:txBody>
          <a:bodyPr/>
          <a:lstStyle/>
          <a:p>
            <a:pPr eaLnBrk="1" hangingPunct="1"/>
            <a:r>
              <a:rPr lang="en-US"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6FDF45-C92D-481B-9916-C3D54D6F6C0A}" type="slidenum">
              <a:rPr lang="en-US" smtClean="0"/>
              <a:pPr/>
              <a:t>10</a:t>
            </a:fld>
            <a:endParaRPr lang="en-US" smtClean="0"/>
          </a:p>
        </p:txBody>
      </p:sp>
      <p:sp>
        <p:nvSpPr>
          <p:cNvPr id="46083" name="Rectangle 2"/>
          <p:cNvSpPr>
            <a:spLocks noGrp="1" noChangeArrowheads="1"/>
          </p:cNvSpPr>
          <p:nvPr>
            <p:ph type="title"/>
          </p:nvPr>
        </p:nvSpPr>
        <p:spPr/>
        <p:txBody>
          <a:bodyPr/>
          <a:lstStyle/>
          <a:p>
            <a:pPr eaLnBrk="1" hangingPunct="1"/>
            <a:r>
              <a:rPr lang="en-US" smtClean="0"/>
              <a:t>Association of National Advertisers , Inc. v. FTC</a:t>
            </a:r>
          </a:p>
        </p:txBody>
      </p:sp>
      <p:sp>
        <p:nvSpPr>
          <p:cNvPr id="46084" name="Rectangle 3"/>
          <p:cNvSpPr>
            <a:spLocks noGrp="1" noChangeArrowheads="1"/>
          </p:cNvSpPr>
          <p:nvPr>
            <p:ph type="body" idx="1"/>
          </p:nvPr>
        </p:nvSpPr>
        <p:spPr/>
        <p:txBody>
          <a:bodyPr/>
          <a:lstStyle/>
          <a:p>
            <a:pPr eaLnBrk="1" hangingPunct="1">
              <a:lnSpc>
                <a:spcPct val="90000"/>
              </a:lnSpc>
            </a:pPr>
            <a:r>
              <a:rPr lang="en-US" sz="2800" smtClean="0"/>
              <a:t>FTC is adopting rules on TV advertising directed at children</a:t>
            </a:r>
          </a:p>
          <a:p>
            <a:pPr lvl="1" eaLnBrk="1" hangingPunct="1">
              <a:lnSpc>
                <a:spcPct val="90000"/>
              </a:lnSpc>
            </a:pPr>
            <a:r>
              <a:rPr lang="en-US" sz="2800" smtClean="0"/>
              <a:t>Chairman has written and spoken at length on the evils of TV ads aimed at children</a:t>
            </a:r>
          </a:p>
          <a:p>
            <a:pPr lvl="1" eaLnBrk="1" hangingPunct="1">
              <a:lnSpc>
                <a:spcPct val="90000"/>
              </a:lnSpc>
            </a:pPr>
            <a:r>
              <a:rPr lang="en-US" sz="2800" smtClean="0"/>
              <a:t>Plaintiffs seek to disqualify him because of bias</a:t>
            </a:r>
          </a:p>
          <a:p>
            <a:pPr eaLnBrk="1" hangingPunct="1">
              <a:lnSpc>
                <a:spcPct val="90000"/>
              </a:lnSpc>
            </a:pPr>
            <a:r>
              <a:rPr lang="en-US" sz="2800" smtClean="0"/>
              <a:t>Court held that plaintiffs must show clear and convincing evidence that he has an unalterably closed mind on matters critical to the rulemaking</a:t>
            </a:r>
          </a:p>
          <a:p>
            <a:pPr eaLnBrk="1" hangingPunct="1">
              <a:lnSpc>
                <a:spcPct val="90000"/>
              </a:lnSpc>
            </a:pPr>
            <a:r>
              <a:rPr lang="en-US" sz="2800" smtClean="0"/>
              <a:t>No rulemaking has ever been overturned on the basis that a decisionmaker was unlawfully prejudiced. </a:t>
            </a:r>
          </a:p>
        </p:txBody>
      </p:sp>
    </p:spTree>
    <p:extLst>
      <p:ext uri="{BB962C8B-B14F-4D97-AF65-F5344CB8AC3E}">
        <p14:creationId xmlns:p14="http://schemas.microsoft.com/office/powerpoint/2010/main" val="2087394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ADC6A9F-F299-4F8E-A5CB-BFAF1645FF05}" type="slidenum">
              <a:rPr lang="en-US" smtClean="0"/>
              <a:pPr/>
              <a:t>11</a:t>
            </a:fld>
            <a:endParaRPr lang="en-US" smtClean="0"/>
          </a:p>
        </p:txBody>
      </p:sp>
      <p:sp>
        <p:nvSpPr>
          <p:cNvPr id="47107" name="Rectangle 2"/>
          <p:cNvSpPr>
            <a:spLocks noGrp="1" noChangeArrowheads="1"/>
          </p:cNvSpPr>
          <p:nvPr>
            <p:ph type="title"/>
          </p:nvPr>
        </p:nvSpPr>
        <p:spPr/>
        <p:txBody>
          <a:bodyPr/>
          <a:lstStyle/>
          <a:p>
            <a:pPr eaLnBrk="1" hangingPunct="1"/>
            <a:r>
              <a:rPr lang="en-US" i="1" smtClean="0"/>
              <a:t>DC Federation of Civic Associations v. Volpe</a:t>
            </a:r>
            <a:r>
              <a:rPr lang="en-US" smtClean="0"/>
              <a:t>, 459 F.2d 1231 (D.C. Cir. 1971) </a:t>
            </a:r>
          </a:p>
        </p:txBody>
      </p:sp>
      <p:sp>
        <p:nvSpPr>
          <p:cNvPr id="47108" name="Rectangle 3"/>
          <p:cNvSpPr>
            <a:spLocks noGrp="1" noChangeArrowheads="1"/>
          </p:cNvSpPr>
          <p:nvPr>
            <p:ph type="body" idx="1"/>
          </p:nvPr>
        </p:nvSpPr>
        <p:spPr>
          <a:xfrm>
            <a:off x="304800" y="2057400"/>
            <a:ext cx="8382000" cy="4572000"/>
          </a:xfrm>
        </p:spPr>
        <p:txBody>
          <a:bodyPr/>
          <a:lstStyle/>
          <a:p>
            <a:pPr eaLnBrk="1" hangingPunct="1">
              <a:lnSpc>
                <a:spcPct val="90000"/>
              </a:lnSpc>
            </a:pPr>
            <a:r>
              <a:rPr lang="en-US" sz="2400" smtClean="0"/>
              <a:t>The Volpe test for whether a rulemaking may be overturned solely on evidence of Congressional pressure</a:t>
            </a:r>
          </a:p>
          <a:p>
            <a:pPr lvl="1" eaLnBrk="1" hangingPunct="1">
              <a:lnSpc>
                <a:spcPct val="90000"/>
              </a:lnSpc>
            </a:pPr>
            <a:r>
              <a:rPr lang="en-US" sz="2400" smtClean="0"/>
              <a:t>1) was there specific pressure on the agency to consider improper factors?</a:t>
            </a:r>
          </a:p>
          <a:p>
            <a:pPr lvl="1" eaLnBrk="1" hangingPunct="1">
              <a:lnSpc>
                <a:spcPct val="90000"/>
              </a:lnSpc>
            </a:pPr>
            <a:r>
              <a:rPr lang="en-US" sz="2400" smtClean="0"/>
              <a:t>2) did the agency in fact change its mind because of these considerations?</a:t>
            </a:r>
          </a:p>
          <a:p>
            <a:pPr eaLnBrk="1" hangingPunct="1">
              <a:lnSpc>
                <a:spcPct val="90000"/>
              </a:lnSpc>
            </a:pPr>
            <a:r>
              <a:rPr lang="en-US" sz="2400" smtClean="0"/>
              <a:t>How can the agency defend itself from a Volpe attack?</a:t>
            </a:r>
          </a:p>
          <a:p>
            <a:pPr eaLnBrk="1" hangingPunct="1">
              <a:lnSpc>
                <a:spcPct val="90000"/>
              </a:lnSpc>
            </a:pPr>
            <a:r>
              <a:rPr lang="en-US" sz="2400" smtClean="0"/>
              <a:t>What did the Court Rule when it applied Volpe to this Case?</a:t>
            </a:r>
          </a:p>
          <a:p>
            <a:pPr lvl="1" eaLnBrk="1" hangingPunct="1">
              <a:lnSpc>
                <a:spcPct val="90000"/>
              </a:lnSpc>
            </a:pPr>
            <a:r>
              <a:rPr lang="en-US" sz="2400" smtClean="0"/>
              <a:t>Why is it proper for congressmen to comment on proposed rules?</a:t>
            </a:r>
          </a:p>
        </p:txBody>
      </p:sp>
    </p:spTree>
    <p:extLst>
      <p:ext uri="{BB962C8B-B14F-4D97-AF65-F5344CB8AC3E}">
        <p14:creationId xmlns:p14="http://schemas.microsoft.com/office/powerpoint/2010/main" val="48338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A7F8BD-542D-4210-905E-33F13E466E63}" type="slidenum">
              <a:rPr lang="en-US" smtClean="0"/>
              <a:pPr/>
              <a:t>12</a:t>
            </a:fld>
            <a:endParaRPr lang="en-US" smtClean="0"/>
          </a:p>
        </p:txBody>
      </p:sp>
      <p:sp>
        <p:nvSpPr>
          <p:cNvPr id="48131" name="Rectangle 2"/>
          <p:cNvSpPr>
            <a:spLocks noGrp="1" noChangeArrowheads="1"/>
          </p:cNvSpPr>
          <p:nvPr>
            <p:ph type="title"/>
          </p:nvPr>
        </p:nvSpPr>
        <p:spPr/>
        <p:txBody>
          <a:bodyPr/>
          <a:lstStyle/>
          <a:p>
            <a:pPr eaLnBrk="1" hangingPunct="1"/>
            <a:r>
              <a:rPr lang="en-US" smtClean="0"/>
              <a:t>Sierra Club v. Costle, 657 F.2d 298 (D.C. Cir. 1981) </a:t>
            </a:r>
          </a:p>
        </p:txBody>
      </p:sp>
      <p:sp>
        <p:nvSpPr>
          <p:cNvPr id="48132" name="Rectangle 3"/>
          <p:cNvSpPr>
            <a:spLocks noGrp="1" noChangeArrowheads="1"/>
          </p:cNvSpPr>
          <p:nvPr>
            <p:ph type="body" idx="1"/>
          </p:nvPr>
        </p:nvSpPr>
        <p:spPr/>
        <p:txBody>
          <a:bodyPr/>
          <a:lstStyle/>
          <a:p>
            <a:pPr eaLnBrk="1" hangingPunct="1">
              <a:lnSpc>
                <a:spcPct val="90000"/>
              </a:lnSpc>
            </a:pPr>
            <a:r>
              <a:rPr lang="en-US" sz="2800" smtClean="0"/>
              <a:t>Rule making on coal fired power plants</a:t>
            </a:r>
          </a:p>
          <a:p>
            <a:pPr lvl="1" eaLnBrk="1" hangingPunct="1">
              <a:lnSpc>
                <a:spcPct val="90000"/>
              </a:lnSpc>
            </a:pPr>
            <a:r>
              <a:rPr lang="en-US" sz="2800" smtClean="0"/>
              <a:t>Why is this controversial then and more so now?</a:t>
            </a:r>
          </a:p>
          <a:p>
            <a:pPr eaLnBrk="1" hangingPunct="1">
              <a:lnSpc>
                <a:spcPct val="90000"/>
              </a:lnSpc>
            </a:pPr>
            <a:r>
              <a:rPr lang="en-US" sz="2800" smtClean="0"/>
              <a:t>Sierra Club claimed that the president influenced the agency</a:t>
            </a:r>
          </a:p>
          <a:p>
            <a:pPr lvl="1" eaLnBrk="1" hangingPunct="1">
              <a:lnSpc>
                <a:spcPct val="90000"/>
              </a:lnSpc>
            </a:pPr>
            <a:r>
              <a:rPr lang="en-US" sz="2800" smtClean="0"/>
              <a:t>Is that wrong? What is the cure?</a:t>
            </a:r>
          </a:p>
          <a:p>
            <a:pPr eaLnBrk="1" hangingPunct="1">
              <a:lnSpc>
                <a:spcPct val="90000"/>
              </a:lnSpc>
            </a:pPr>
            <a:r>
              <a:rPr lang="en-US" sz="2800" smtClean="0"/>
              <a:t>Senator Bird also weighed in</a:t>
            </a:r>
          </a:p>
          <a:p>
            <a:pPr eaLnBrk="1" hangingPunct="1">
              <a:lnSpc>
                <a:spcPct val="90000"/>
              </a:lnSpc>
            </a:pPr>
            <a:r>
              <a:rPr lang="en-US" sz="2800" smtClean="0"/>
              <a:t>What do plaintiffs need to show to establish undue influence?</a:t>
            </a:r>
          </a:p>
          <a:p>
            <a:pPr lvl="1" eaLnBrk="1" hangingPunct="1">
              <a:lnSpc>
                <a:spcPct val="90000"/>
              </a:lnSpc>
            </a:pPr>
            <a:r>
              <a:rPr lang="en-US" sz="2800" smtClean="0"/>
              <a:t>Why is an outcome test, combined with the record, a good solution?</a:t>
            </a:r>
          </a:p>
        </p:txBody>
      </p:sp>
    </p:spTree>
    <p:extLst>
      <p:ext uri="{BB962C8B-B14F-4D97-AF65-F5344CB8AC3E}">
        <p14:creationId xmlns:p14="http://schemas.microsoft.com/office/powerpoint/2010/main" val="3841832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F1A2FFB-04A2-4F1D-B947-F6AC0A4D935E}" type="slidenum">
              <a:rPr lang="en-US" smtClean="0"/>
              <a:pPr/>
              <a:t>13</a:t>
            </a:fld>
            <a:endParaRPr lang="en-US" smtClean="0"/>
          </a:p>
        </p:txBody>
      </p:sp>
      <p:sp>
        <p:nvSpPr>
          <p:cNvPr id="49155" name="Rectangle 2"/>
          <p:cNvSpPr>
            <a:spLocks noGrp="1" noChangeArrowheads="1"/>
          </p:cNvSpPr>
          <p:nvPr>
            <p:ph type="title"/>
          </p:nvPr>
        </p:nvSpPr>
        <p:spPr/>
        <p:txBody>
          <a:bodyPr/>
          <a:lstStyle/>
          <a:p>
            <a:pPr eaLnBrk="1" hangingPunct="1"/>
            <a:r>
              <a:rPr lang="en-US" smtClean="0"/>
              <a:t>What is the president's role in rulemaking?</a:t>
            </a:r>
          </a:p>
        </p:txBody>
      </p:sp>
      <p:sp>
        <p:nvSpPr>
          <p:cNvPr id="49156"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smtClean="0"/>
              <a:t>Controls and supervises executive branch decisionmaking</a:t>
            </a:r>
          </a:p>
          <a:p>
            <a:pPr lvl="1" eaLnBrk="1" hangingPunct="1">
              <a:lnSpc>
                <a:spcPct val="90000"/>
              </a:lnSpc>
              <a:defRPr/>
            </a:pPr>
            <a:r>
              <a:rPr lang="en-US" dirty="0" smtClean="0"/>
              <a:t>What just happened with the ozone regs?</a:t>
            </a:r>
          </a:p>
          <a:p>
            <a:pPr lvl="1" eaLnBrk="1" hangingPunct="1">
              <a:lnSpc>
                <a:spcPct val="90000"/>
              </a:lnSpc>
              <a:defRPr/>
            </a:pPr>
            <a:r>
              <a:rPr lang="en-US" dirty="0" smtClean="0"/>
              <a:t>How is the role different in adjudications?</a:t>
            </a:r>
          </a:p>
          <a:p>
            <a:pPr eaLnBrk="1" hangingPunct="1">
              <a:lnSpc>
                <a:spcPct val="90000"/>
              </a:lnSpc>
              <a:defRPr/>
            </a:pPr>
            <a:r>
              <a:rPr lang="en-US" dirty="0" smtClean="0"/>
              <a:t>When should the president's contacts be  documented?</a:t>
            </a:r>
          </a:p>
          <a:p>
            <a:pPr lvl="1" eaLnBrk="1" hangingPunct="1">
              <a:lnSpc>
                <a:spcPct val="90000"/>
              </a:lnSpc>
              <a:defRPr/>
            </a:pPr>
            <a:r>
              <a:rPr lang="en-US" dirty="0" smtClean="0"/>
              <a:t>When the statute requires that they be docketed</a:t>
            </a:r>
          </a:p>
          <a:p>
            <a:pPr lvl="1" eaLnBrk="1" hangingPunct="1">
              <a:lnSpc>
                <a:spcPct val="90000"/>
              </a:lnSpc>
              <a:defRPr/>
            </a:pPr>
            <a:r>
              <a:rPr lang="en-US" dirty="0" smtClean="0"/>
              <a:t>If the rule is based on factual information that comes from such a meeting.</a:t>
            </a:r>
          </a:p>
        </p:txBody>
      </p:sp>
    </p:spTree>
    <p:extLst>
      <p:ext uri="{BB962C8B-B14F-4D97-AF65-F5344CB8AC3E}">
        <p14:creationId xmlns:p14="http://schemas.microsoft.com/office/powerpoint/2010/main" val="3825315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86DE8A-F375-4C79-A84D-A81F6D97CE9E}" type="slidenum">
              <a:rPr lang="en-US" smtClean="0"/>
              <a:pPr/>
              <a:t>14</a:t>
            </a:fld>
            <a:endParaRPr lang="en-US" smtClean="0"/>
          </a:p>
        </p:txBody>
      </p:sp>
      <p:sp>
        <p:nvSpPr>
          <p:cNvPr id="50179" name="Rectangle 2"/>
          <p:cNvSpPr>
            <a:spLocks noGrp="1" noChangeArrowheads="1"/>
          </p:cNvSpPr>
          <p:nvPr>
            <p:ph type="title"/>
          </p:nvPr>
        </p:nvSpPr>
        <p:spPr/>
        <p:txBody>
          <a:bodyPr/>
          <a:lstStyle/>
          <a:p>
            <a:pPr eaLnBrk="1" hangingPunct="1"/>
            <a:r>
              <a:rPr lang="en-US" smtClean="0"/>
              <a:t>Should State Rules Differ from Federal Rules on Notice and Comment?</a:t>
            </a:r>
          </a:p>
        </p:txBody>
      </p:sp>
      <p:sp>
        <p:nvSpPr>
          <p:cNvPr id="20484" name="Rectangle 3"/>
          <p:cNvSpPr>
            <a:spLocks noGrp="1" noChangeArrowheads="1"/>
          </p:cNvSpPr>
          <p:nvPr>
            <p:ph type="body" idx="1"/>
          </p:nvPr>
        </p:nvSpPr>
        <p:spPr/>
        <p:txBody>
          <a:bodyPr>
            <a:normAutofit lnSpcReduction="10000"/>
          </a:bodyPr>
          <a:lstStyle/>
          <a:p>
            <a:pPr eaLnBrk="1" hangingPunct="1">
              <a:lnSpc>
                <a:spcPct val="90000"/>
              </a:lnSpc>
              <a:defRPr/>
            </a:pPr>
            <a:r>
              <a:rPr lang="en-US" sz="2800" dirty="0" smtClean="0"/>
              <a:t>Limited staff</a:t>
            </a:r>
          </a:p>
          <a:p>
            <a:pPr lvl="1" eaLnBrk="1" hangingPunct="1">
              <a:lnSpc>
                <a:spcPct val="90000"/>
              </a:lnSpc>
              <a:defRPr/>
            </a:pPr>
            <a:r>
              <a:rPr lang="en-US" sz="2800" dirty="0" smtClean="0"/>
              <a:t>Greater reliance on the expertise of board members, rather than staff</a:t>
            </a:r>
          </a:p>
          <a:p>
            <a:pPr lvl="1" eaLnBrk="1" hangingPunct="1">
              <a:lnSpc>
                <a:spcPct val="90000"/>
              </a:lnSpc>
              <a:defRPr/>
            </a:pPr>
            <a:r>
              <a:rPr lang="en-US" sz="2800" dirty="0" smtClean="0"/>
              <a:t>Board may hear lots of testimony and review a lot of info - they cannot afford the time and effort to put together volumes of supporting info for regs</a:t>
            </a:r>
          </a:p>
          <a:p>
            <a:pPr lvl="1" eaLnBrk="1" hangingPunct="1">
              <a:lnSpc>
                <a:spcPct val="90000"/>
              </a:lnSpc>
              <a:defRPr/>
            </a:pPr>
            <a:r>
              <a:rPr lang="en-US" sz="2800" dirty="0" smtClean="0"/>
              <a:t>What about LA's 300+ tiny boards?</a:t>
            </a:r>
          </a:p>
          <a:p>
            <a:pPr eaLnBrk="1" hangingPunct="1">
              <a:lnSpc>
                <a:spcPct val="90000"/>
              </a:lnSpc>
              <a:defRPr/>
            </a:pPr>
            <a:r>
              <a:rPr lang="en-US" sz="2800" dirty="0" smtClean="0"/>
              <a:t>Should state agencies have a reduced publication requirement?</a:t>
            </a:r>
          </a:p>
          <a:p>
            <a:pPr eaLnBrk="1" hangingPunct="1">
              <a:lnSpc>
                <a:spcPct val="90000"/>
              </a:lnSpc>
              <a:defRPr/>
            </a:pPr>
            <a:r>
              <a:rPr lang="en-US" sz="2800" dirty="0" smtClean="0"/>
              <a:t>Should they be able to publish rules without explanation and only have to explain if asked?</a:t>
            </a:r>
          </a:p>
        </p:txBody>
      </p:sp>
    </p:spTree>
    <p:extLst>
      <p:ext uri="{BB962C8B-B14F-4D97-AF65-F5344CB8AC3E}">
        <p14:creationId xmlns:p14="http://schemas.microsoft.com/office/powerpoint/2010/main" val="112965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C782C1-C809-44B0-8C08-424B5A69EFA7}" type="slidenum">
              <a:rPr lang="en-US" smtClean="0"/>
              <a:pPr/>
              <a:t>15</a:t>
            </a:fld>
            <a:endParaRPr lang="en-US" smtClean="0"/>
          </a:p>
        </p:txBody>
      </p:sp>
      <p:sp>
        <p:nvSpPr>
          <p:cNvPr id="51203" name="Rectangle 2"/>
          <p:cNvSpPr>
            <a:spLocks noGrp="1" noChangeArrowheads="1"/>
          </p:cNvSpPr>
          <p:nvPr>
            <p:ph type="title"/>
          </p:nvPr>
        </p:nvSpPr>
        <p:spPr/>
        <p:txBody>
          <a:bodyPr/>
          <a:lstStyle/>
          <a:p>
            <a:pPr eaLnBrk="1" hangingPunct="1"/>
            <a:r>
              <a:rPr lang="en-US" smtClean="0"/>
              <a:t>Congressional Mandates (Hybrid Rulemaking) at the FTC</a:t>
            </a:r>
          </a:p>
        </p:txBody>
      </p:sp>
      <p:sp>
        <p:nvSpPr>
          <p:cNvPr id="51204" name="Rectangle 3"/>
          <p:cNvSpPr>
            <a:spLocks noGrp="1" noChangeArrowheads="1"/>
          </p:cNvSpPr>
          <p:nvPr>
            <p:ph type="body" idx="1"/>
          </p:nvPr>
        </p:nvSpPr>
        <p:spPr>
          <a:xfrm>
            <a:off x="304800" y="1981200"/>
            <a:ext cx="8686800" cy="4724400"/>
          </a:xfrm>
        </p:spPr>
        <p:txBody>
          <a:bodyPr/>
          <a:lstStyle/>
          <a:p>
            <a:pPr eaLnBrk="1" hangingPunct="1">
              <a:lnSpc>
                <a:spcPct val="80000"/>
              </a:lnSpc>
            </a:pPr>
            <a:r>
              <a:rPr lang="en-US" sz="2400" dirty="0" smtClean="0"/>
              <a:t>issue an advance notice of proposed rulemaking, which describes the area of inquiry under consideration and invites comments from interested parties;</a:t>
            </a:r>
          </a:p>
          <a:p>
            <a:pPr eaLnBrk="1" hangingPunct="1">
              <a:lnSpc>
                <a:spcPct val="80000"/>
              </a:lnSpc>
            </a:pPr>
            <a:r>
              <a:rPr lang="en-US" sz="2400" dirty="0" smtClean="0"/>
              <a:t>send the advance notice and, 30 days before its publication, the notice of proposed rulemaking to certain House and Senate committees;</a:t>
            </a:r>
          </a:p>
          <a:p>
            <a:pPr eaLnBrk="1" hangingPunct="1">
              <a:lnSpc>
                <a:spcPct val="80000"/>
              </a:lnSpc>
            </a:pPr>
            <a:r>
              <a:rPr lang="en-US" sz="2400" dirty="0" smtClean="0"/>
              <a:t>hold a hearing presided over by a hearing officer at which persons may make oral presentations and in certain circumstances to conduct cross-examination of persons;</a:t>
            </a:r>
          </a:p>
          <a:p>
            <a:pPr eaLnBrk="1" hangingPunct="1">
              <a:lnSpc>
                <a:spcPct val="80000"/>
              </a:lnSpc>
            </a:pPr>
            <a:r>
              <a:rPr lang="en-US" sz="2400" dirty="0" smtClean="0"/>
              <a:t>include a statement of basis and purpose to address certain specified concerns;</a:t>
            </a:r>
          </a:p>
          <a:p>
            <a:pPr eaLnBrk="1" hangingPunct="1">
              <a:lnSpc>
                <a:spcPct val="80000"/>
              </a:lnSpc>
            </a:pPr>
            <a:r>
              <a:rPr lang="en-US" sz="2400" dirty="0" smtClean="0"/>
              <a:t>and conduct a regulatory analysis of both the proposed and final rules that describes the proposal and alternatives that would achieve the same goal and analyzes the costs and benefits of the proposal and the alternatives.</a:t>
            </a:r>
          </a:p>
        </p:txBody>
      </p:sp>
    </p:spTree>
    <p:extLst>
      <p:ext uri="{BB962C8B-B14F-4D97-AF65-F5344CB8AC3E}">
        <p14:creationId xmlns:p14="http://schemas.microsoft.com/office/powerpoint/2010/main" val="1135789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5C96D5-587C-4A70-9C34-3C3643B1ACAB}" type="slidenum">
              <a:rPr lang="en-US" smtClean="0"/>
              <a:pPr/>
              <a:t>16</a:t>
            </a:fld>
            <a:endParaRPr lang="en-US" smtClean="0"/>
          </a:p>
        </p:txBody>
      </p:sp>
      <p:sp>
        <p:nvSpPr>
          <p:cNvPr id="4099" name="Rectangle 2"/>
          <p:cNvSpPr>
            <a:spLocks noGrp="1" noChangeArrowheads="1"/>
          </p:cNvSpPr>
          <p:nvPr>
            <p:ph type="title"/>
          </p:nvPr>
        </p:nvSpPr>
        <p:spPr/>
        <p:txBody>
          <a:bodyPr/>
          <a:lstStyle/>
          <a:p>
            <a:pPr eaLnBrk="1" hangingPunct="1"/>
            <a:r>
              <a:rPr lang="en-US" smtClean="0"/>
              <a:t>Executive Orders Regulating Rulemaking</a:t>
            </a:r>
          </a:p>
        </p:txBody>
      </p:sp>
      <p:sp>
        <p:nvSpPr>
          <p:cNvPr id="4100" name="Rectangle 3"/>
          <p:cNvSpPr>
            <a:spLocks noGrp="1" noChangeArrowheads="1"/>
          </p:cNvSpPr>
          <p:nvPr>
            <p:ph type="body" idx="1"/>
          </p:nvPr>
        </p:nvSpPr>
        <p:spPr/>
        <p:txBody>
          <a:bodyPr/>
          <a:lstStyle/>
          <a:p>
            <a:pPr eaLnBrk="1" hangingPunct="1"/>
            <a:r>
              <a:rPr lang="en-US" smtClean="0"/>
              <a:t>What is the president's authority over rulemaking?</a:t>
            </a:r>
          </a:p>
          <a:p>
            <a:pPr eaLnBrk="1" hangingPunct="1"/>
            <a:r>
              <a:rPr lang="en-US" smtClean="0"/>
              <a:t>What about for independent agencies?</a:t>
            </a:r>
          </a:p>
          <a:p>
            <a:pPr eaLnBrk="1" hangingPunct="1"/>
            <a:r>
              <a:rPr lang="en-US" smtClean="0"/>
              <a:t>Why should the president exercises authority over rulemaking?</a:t>
            </a:r>
          </a:p>
          <a:p>
            <a:pPr lvl="1" eaLnBrk="1" hangingPunct="1"/>
            <a:r>
              <a:rPr lang="en-US" smtClean="0"/>
              <a:t>Coordination of agencies?</a:t>
            </a:r>
          </a:p>
          <a:p>
            <a:pPr lvl="1" eaLnBrk="1" hangingPunct="1"/>
            <a:r>
              <a:rPr lang="en-US" smtClean="0"/>
              <a:t>Assuring that the agencies carry out the administration's objectives?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532B16-039F-42CD-9FC3-17C3530E8F15}" type="slidenum">
              <a:rPr lang="en-US" smtClean="0"/>
              <a:pPr/>
              <a:t>17</a:t>
            </a:fld>
            <a:endParaRPr lang="en-US" smtClean="0"/>
          </a:p>
        </p:txBody>
      </p:sp>
      <p:sp>
        <p:nvSpPr>
          <p:cNvPr id="5123" name="Rectangle 2"/>
          <p:cNvSpPr>
            <a:spLocks noGrp="1" noChangeArrowheads="1"/>
          </p:cNvSpPr>
          <p:nvPr>
            <p:ph type="title"/>
          </p:nvPr>
        </p:nvSpPr>
        <p:spPr/>
        <p:txBody>
          <a:bodyPr/>
          <a:lstStyle/>
          <a:p>
            <a:pPr eaLnBrk="1" hangingPunct="1"/>
            <a:r>
              <a:rPr lang="en-US" smtClean="0"/>
              <a:t>Acronyms</a:t>
            </a:r>
          </a:p>
        </p:txBody>
      </p:sp>
      <p:sp>
        <p:nvSpPr>
          <p:cNvPr id="5124" name="Rectangle 3"/>
          <p:cNvSpPr>
            <a:spLocks noGrp="1" noChangeArrowheads="1"/>
          </p:cNvSpPr>
          <p:nvPr>
            <p:ph type="body" idx="1"/>
          </p:nvPr>
        </p:nvSpPr>
        <p:spPr/>
        <p:txBody>
          <a:bodyPr/>
          <a:lstStyle/>
          <a:p>
            <a:pPr eaLnBrk="1" hangingPunct="1"/>
            <a:r>
              <a:rPr lang="en-US" smtClean="0"/>
              <a:t>OMB - Office of Management and Budget</a:t>
            </a:r>
          </a:p>
          <a:p>
            <a:pPr eaLnBrk="1" hangingPunct="1"/>
            <a:r>
              <a:rPr lang="en-US" smtClean="0"/>
              <a:t>OIRA - Office of Information and Regulatory Affairs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CF3BCD-661F-40CB-9E3B-51934C2828F6}" type="slidenum">
              <a:rPr lang="en-US" smtClean="0"/>
              <a:pPr/>
              <a:t>18</a:t>
            </a:fld>
            <a:endParaRPr lang="en-US" smtClean="0"/>
          </a:p>
        </p:txBody>
      </p:sp>
      <p:sp>
        <p:nvSpPr>
          <p:cNvPr id="6147" name="Rectangle 2"/>
          <p:cNvSpPr>
            <a:spLocks noGrp="1" noChangeArrowheads="1"/>
          </p:cNvSpPr>
          <p:nvPr>
            <p:ph type="title"/>
          </p:nvPr>
        </p:nvSpPr>
        <p:spPr/>
        <p:txBody>
          <a:bodyPr/>
          <a:lstStyle/>
          <a:p>
            <a:pPr eaLnBrk="1" hangingPunct="1"/>
            <a:r>
              <a:rPr lang="en-US" smtClean="0"/>
              <a:t>Executive Order 12866</a:t>
            </a:r>
          </a:p>
        </p:txBody>
      </p:sp>
      <p:sp>
        <p:nvSpPr>
          <p:cNvPr id="6148" name="Rectangle 3"/>
          <p:cNvSpPr>
            <a:spLocks noGrp="1" noChangeArrowheads="1"/>
          </p:cNvSpPr>
          <p:nvPr>
            <p:ph type="body" idx="1"/>
          </p:nvPr>
        </p:nvSpPr>
        <p:spPr>
          <a:xfrm>
            <a:off x="838200" y="2362200"/>
            <a:ext cx="8001000" cy="4267200"/>
          </a:xfrm>
        </p:spPr>
        <p:txBody>
          <a:bodyPr/>
          <a:lstStyle/>
          <a:p>
            <a:pPr eaLnBrk="1" hangingPunct="1">
              <a:lnSpc>
                <a:spcPct val="80000"/>
              </a:lnSpc>
            </a:pPr>
            <a:r>
              <a:rPr lang="en-US" smtClean="0"/>
              <a:t>OIRA must review rules that have an impact of more than 100M aggregate or substantial impact on a segment of the economy or any thing else.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4E4CC32-E32C-4513-873D-280618828BA4}" type="slidenum">
              <a:rPr lang="en-US" smtClean="0"/>
              <a:pPr/>
              <a:t>19</a:t>
            </a:fld>
            <a:endParaRPr lang="en-US" smtClean="0"/>
          </a:p>
        </p:txBody>
      </p:sp>
      <p:sp>
        <p:nvSpPr>
          <p:cNvPr id="7171" name="Rectangle 2"/>
          <p:cNvSpPr>
            <a:spLocks noGrp="1" noChangeArrowheads="1"/>
          </p:cNvSpPr>
          <p:nvPr>
            <p:ph type="title"/>
          </p:nvPr>
        </p:nvSpPr>
        <p:spPr/>
        <p:txBody>
          <a:bodyPr/>
          <a:lstStyle/>
          <a:p>
            <a:pPr eaLnBrk="1" hangingPunct="1">
              <a:lnSpc>
                <a:spcPct val="80000"/>
              </a:lnSpc>
            </a:pPr>
            <a:r>
              <a:rPr lang="en-US" smtClean="0"/>
              <a:t>The Regulatory Philosophy</a:t>
            </a:r>
          </a:p>
        </p:txBody>
      </p:sp>
      <p:sp>
        <p:nvSpPr>
          <p:cNvPr id="7172" name="Rectangle 3"/>
          <p:cNvSpPr>
            <a:spLocks noGrp="1" noChangeArrowheads="1"/>
          </p:cNvSpPr>
          <p:nvPr>
            <p:ph type="body" idx="1"/>
          </p:nvPr>
        </p:nvSpPr>
        <p:spPr>
          <a:xfrm>
            <a:off x="304800" y="2057400"/>
            <a:ext cx="8686800" cy="4648200"/>
          </a:xfrm>
        </p:spPr>
        <p:txBody>
          <a:bodyPr/>
          <a:lstStyle/>
          <a:p>
            <a:pPr eaLnBrk="1" hangingPunct="1">
              <a:lnSpc>
                <a:spcPct val="80000"/>
              </a:lnSpc>
            </a:pPr>
            <a:r>
              <a:rPr lang="en-US" smtClean="0"/>
              <a:t>Federal agencies should promulgate only such regulations as are required by law, are necessary to interpret the law, or are made necessary by compelling public need, such as material failures of private markets to protect or improve the health and safety of the public, the environment, or the well-being of the American people. In deciding whether and how to regulate, agencies should assess all costs and benefits of available regulatory alternatives, including the alternative of not regulating.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72090A-4356-4F9C-BFF1-B23EA09B9E36}" type="slidenum">
              <a:rPr lang="en-US" smtClean="0"/>
              <a:pPr/>
              <a:t>2</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Limits on Logical Outgrowth - </a:t>
            </a:r>
            <a:r>
              <a:rPr lang="en-US" i="1" dirty="0" smtClean="0"/>
              <a:t>Arizona Public Service Co. v. E.P.A.</a:t>
            </a:r>
            <a:r>
              <a:rPr lang="en-US" dirty="0" smtClean="0"/>
              <a:t> </a:t>
            </a:r>
          </a:p>
        </p:txBody>
      </p:sp>
      <p:sp>
        <p:nvSpPr>
          <p:cNvPr id="37892" name="Rectangle 3"/>
          <p:cNvSpPr>
            <a:spLocks noGrp="1" noChangeArrowheads="1"/>
          </p:cNvSpPr>
          <p:nvPr>
            <p:ph type="body" idx="1"/>
          </p:nvPr>
        </p:nvSpPr>
        <p:spPr/>
        <p:txBody>
          <a:bodyPr/>
          <a:lstStyle/>
          <a:p>
            <a:pPr eaLnBrk="1" hangingPunct="1"/>
            <a:r>
              <a:rPr lang="en-US" smtClean="0"/>
              <a:t>What did the EPA propose that Indian Tribes be allowed to do that states were doing?</a:t>
            </a:r>
          </a:p>
          <a:p>
            <a:pPr eaLnBrk="1" hangingPunct="1"/>
            <a:r>
              <a:rPr lang="en-US" smtClean="0"/>
              <a:t>State plans are subject to judicial review - Why did the tribes object to this in comments?</a:t>
            </a:r>
          </a:p>
          <a:p>
            <a:pPr eaLnBrk="1" hangingPunct="1"/>
            <a:r>
              <a:rPr lang="en-US" smtClean="0"/>
              <a:t>How was the rule changed?</a:t>
            </a:r>
          </a:p>
          <a:p>
            <a:pPr eaLnBrk="1" hangingPunct="1"/>
            <a:r>
              <a:rPr lang="en-US" smtClean="0"/>
              <a:t>What was the claim by plaintiffs?</a:t>
            </a:r>
          </a:p>
          <a:p>
            <a:pPr eaLnBrk="1" hangingPunct="1"/>
            <a:r>
              <a:rPr lang="en-US" smtClean="0"/>
              <a:t>How did the court analyze the problem?</a:t>
            </a:r>
          </a:p>
          <a:p>
            <a:pPr lvl="1" eaLnBrk="1" hangingPunct="1"/>
            <a:r>
              <a:rPr lang="en-US" smtClean="0"/>
              <a:t>Why shouldn't have been a surprise?</a:t>
            </a:r>
          </a:p>
        </p:txBody>
      </p:sp>
    </p:spTree>
    <p:extLst>
      <p:ext uri="{BB962C8B-B14F-4D97-AF65-F5344CB8AC3E}">
        <p14:creationId xmlns:p14="http://schemas.microsoft.com/office/powerpoint/2010/main" val="4072862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5A423B-7F14-4D91-8DCD-552A49C23E1D}" type="slidenum">
              <a:rPr lang="en-US" smtClean="0"/>
              <a:pPr/>
              <a:t>20</a:t>
            </a:fld>
            <a:endParaRPr lang="en-US" smtClean="0"/>
          </a:p>
        </p:txBody>
      </p:sp>
      <p:sp>
        <p:nvSpPr>
          <p:cNvPr id="8195" name="Rectangle 2"/>
          <p:cNvSpPr>
            <a:spLocks noGrp="1" noChangeArrowheads="1"/>
          </p:cNvSpPr>
          <p:nvPr>
            <p:ph type="title"/>
          </p:nvPr>
        </p:nvSpPr>
        <p:spPr/>
        <p:txBody>
          <a:bodyPr/>
          <a:lstStyle/>
          <a:p>
            <a:pPr eaLnBrk="1" hangingPunct="1"/>
            <a:r>
              <a:rPr lang="en-US" smtClean="0"/>
              <a:t> CBA under 12866</a:t>
            </a:r>
          </a:p>
        </p:txBody>
      </p:sp>
      <p:sp>
        <p:nvSpPr>
          <p:cNvPr id="8196" name="Rectangle 3"/>
          <p:cNvSpPr>
            <a:spLocks noGrp="1" noChangeArrowheads="1"/>
          </p:cNvSpPr>
          <p:nvPr>
            <p:ph type="body" idx="1"/>
          </p:nvPr>
        </p:nvSpPr>
        <p:spPr>
          <a:xfrm>
            <a:off x="381000" y="2057400"/>
            <a:ext cx="8458200" cy="4572000"/>
          </a:xfrm>
        </p:spPr>
        <p:txBody>
          <a:bodyPr/>
          <a:lstStyle/>
          <a:p>
            <a:pPr eaLnBrk="1" hangingPunct="1"/>
            <a:r>
              <a:rPr lang="en-US" smtClean="0"/>
              <a:t>Costs and benefits shall be understood to include both quantifiable measures (to the fullest extent that these can be usefully estimated) and qualitative measures of costs and benefits that are difficult to quantify, but nevertheless essential to consider.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297202-37F5-4BBF-B6D1-DCECD7362182}" type="slidenum">
              <a:rPr lang="en-US" smtClean="0"/>
              <a:pPr/>
              <a:t>21</a:t>
            </a:fld>
            <a:endParaRPr lang="en-US" smtClean="0"/>
          </a:p>
        </p:txBody>
      </p:sp>
      <p:sp>
        <p:nvSpPr>
          <p:cNvPr id="9219" name="Rectangle 2"/>
          <p:cNvSpPr>
            <a:spLocks noGrp="1" noChangeArrowheads="1"/>
          </p:cNvSpPr>
          <p:nvPr>
            <p:ph type="title"/>
          </p:nvPr>
        </p:nvSpPr>
        <p:spPr/>
        <p:txBody>
          <a:bodyPr/>
          <a:lstStyle/>
          <a:p>
            <a:pPr eaLnBrk="1" hangingPunct="1"/>
            <a:r>
              <a:rPr lang="en-US" smtClean="0"/>
              <a:t>Choosing Among Alternatives</a:t>
            </a:r>
          </a:p>
        </p:txBody>
      </p:sp>
      <p:sp>
        <p:nvSpPr>
          <p:cNvPr id="9220" name="Rectangle 3"/>
          <p:cNvSpPr>
            <a:spLocks noGrp="1" noChangeArrowheads="1"/>
          </p:cNvSpPr>
          <p:nvPr>
            <p:ph type="body" idx="1"/>
          </p:nvPr>
        </p:nvSpPr>
        <p:spPr/>
        <p:txBody>
          <a:bodyPr/>
          <a:lstStyle/>
          <a:p>
            <a:pPr eaLnBrk="1" hangingPunct="1"/>
            <a:r>
              <a:rPr lang="en-US" smtClean="0"/>
              <a:t>Further, in choosing among alternative regulatory approaches, agencies should select those approaches that maximize net benefits (including potential economic, environmental, public health and safety, and other advantages; distributive impacts; and equity), unless a statute requires another regulatory approach.</a:t>
            </a:r>
          </a:p>
          <a:p>
            <a:pPr eaLnBrk="1" hangingPunct="1"/>
            <a:r>
              <a:rPr lang="en-US" smtClean="0"/>
              <a:t>Pretty simple?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F3383E-9372-49A7-A02A-D632C59568C8}" type="slidenum">
              <a:rPr lang="en-US" smtClean="0"/>
              <a:pPr/>
              <a:t>22</a:t>
            </a:fld>
            <a:endParaRPr lang="en-US" smtClean="0"/>
          </a:p>
        </p:txBody>
      </p:sp>
      <p:sp>
        <p:nvSpPr>
          <p:cNvPr id="10243" name="Rectangle 2"/>
          <p:cNvSpPr>
            <a:spLocks noGrp="1" noChangeArrowheads="1"/>
          </p:cNvSpPr>
          <p:nvPr>
            <p:ph type="title"/>
          </p:nvPr>
        </p:nvSpPr>
        <p:spPr/>
        <p:txBody>
          <a:bodyPr/>
          <a:lstStyle/>
          <a:p>
            <a:pPr eaLnBrk="1" hangingPunct="1"/>
            <a:r>
              <a:rPr lang="en-US" smtClean="0"/>
              <a:t>What must the agency provide OIRA - I</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An assessment, including the underlying analysis, of benefits anticipated from the regulatory action (such as, but not limited to, the promotion of the efficient functioning of the economy and private markets, the enhancement of health and safety, the protection of the natural environment, and the elimination or reduction of discrimination or bias) together with, to the extent feasible, a quantification of those benefits;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61E862-D61F-40AE-A054-72496596EC39}" type="slidenum">
              <a:rPr lang="en-US" smtClean="0"/>
              <a:pPr/>
              <a:t>23</a:t>
            </a:fld>
            <a:endParaRPr lang="en-US" smtClean="0"/>
          </a:p>
        </p:txBody>
      </p:sp>
      <p:sp>
        <p:nvSpPr>
          <p:cNvPr id="11267" name="Rectangle 2"/>
          <p:cNvSpPr>
            <a:spLocks noGrp="1" noChangeArrowheads="1"/>
          </p:cNvSpPr>
          <p:nvPr>
            <p:ph type="title"/>
          </p:nvPr>
        </p:nvSpPr>
        <p:spPr/>
        <p:txBody>
          <a:bodyPr/>
          <a:lstStyle/>
          <a:p>
            <a:pPr eaLnBrk="1" hangingPunct="1"/>
            <a:r>
              <a:rPr lang="en-US" smtClean="0"/>
              <a:t>What must the agency provide OIRA - II</a:t>
            </a:r>
          </a:p>
        </p:txBody>
      </p:sp>
      <p:sp>
        <p:nvSpPr>
          <p:cNvPr id="11268" name="Rectangle 3"/>
          <p:cNvSpPr>
            <a:spLocks noGrp="1" noChangeArrowheads="1"/>
          </p:cNvSpPr>
          <p:nvPr>
            <p:ph type="body" idx="1"/>
          </p:nvPr>
        </p:nvSpPr>
        <p:spPr/>
        <p:txBody>
          <a:bodyPr/>
          <a:lstStyle/>
          <a:p>
            <a:pPr eaLnBrk="1" hangingPunct="1">
              <a:lnSpc>
                <a:spcPct val="80000"/>
              </a:lnSpc>
            </a:pPr>
            <a:r>
              <a:rPr lang="en-US" smtClean="0"/>
              <a:t>An assessment, including the underlying analysis, of costs anticipated from the regulatory action (such as, but not limited to, the direct cost both to the government in administering the regulation and to businesses and others in complying with the regulation, and any adverse effects on the efficient functioning of the economy, private markets (including productivity, employment, and competitiveness), health, safety, and the natural environment), together with, to the extent feasible, a quantification of those costs;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3D18A6-D07D-46D4-AC5A-D77527FC2519}" type="slidenum">
              <a:rPr lang="en-US" smtClean="0"/>
              <a:pPr/>
              <a:t>24</a:t>
            </a:fld>
            <a:endParaRPr lang="en-US" smtClean="0"/>
          </a:p>
        </p:txBody>
      </p:sp>
      <p:sp>
        <p:nvSpPr>
          <p:cNvPr id="12291" name="Rectangle 2"/>
          <p:cNvSpPr>
            <a:spLocks noGrp="1" noChangeArrowheads="1"/>
          </p:cNvSpPr>
          <p:nvPr>
            <p:ph type="title"/>
          </p:nvPr>
        </p:nvSpPr>
        <p:spPr/>
        <p:txBody>
          <a:bodyPr/>
          <a:lstStyle/>
          <a:p>
            <a:pPr eaLnBrk="1" hangingPunct="1"/>
            <a:r>
              <a:rPr lang="en-US" smtClean="0"/>
              <a:t>What must the agency provide OIRA - III</a:t>
            </a:r>
          </a:p>
        </p:txBody>
      </p:sp>
      <p:sp>
        <p:nvSpPr>
          <p:cNvPr id="12292" name="Rectangle 3"/>
          <p:cNvSpPr>
            <a:spLocks noGrp="1" noChangeArrowheads="1"/>
          </p:cNvSpPr>
          <p:nvPr>
            <p:ph type="body" idx="1"/>
          </p:nvPr>
        </p:nvSpPr>
        <p:spPr/>
        <p:txBody>
          <a:bodyPr/>
          <a:lstStyle/>
          <a:p>
            <a:pPr eaLnBrk="1" hangingPunct="1"/>
            <a:r>
              <a:rPr lang="en-US" smtClean="0"/>
              <a:t>An assessment, including the underlying analysis, of costs and benefits of potentially effective and reasonably feasible alternatives to the planned regulation, identified by the agencies or the public (including improving the current regulation and reasonably viable nonregulatory actions), and an explanation why the planned regulatory action is preferable to the identified potential alternatives.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37B12A-34C4-4CC9-9DC0-C77F9BAB50F4}" type="slidenum">
              <a:rPr lang="en-US" smtClean="0"/>
              <a:pPr/>
              <a:t>25</a:t>
            </a:fld>
            <a:endParaRPr lang="en-US" smtClean="0"/>
          </a:p>
        </p:txBody>
      </p:sp>
      <p:sp>
        <p:nvSpPr>
          <p:cNvPr id="13315" name="Rectangle 2"/>
          <p:cNvSpPr>
            <a:spLocks noGrp="1" noChangeArrowheads="1"/>
          </p:cNvSpPr>
          <p:nvPr>
            <p:ph type="title"/>
          </p:nvPr>
        </p:nvSpPr>
        <p:spPr/>
        <p:txBody>
          <a:bodyPr/>
          <a:lstStyle/>
          <a:p>
            <a:pPr eaLnBrk="1" hangingPunct="1"/>
            <a:r>
              <a:rPr lang="en-US" smtClean="0"/>
              <a:t>12866 and Rulemaking</a:t>
            </a:r>
          </a:p>
        </p:txBody>
      </p:sp>
      <p:sp>
        <p:nvSpPr>
          <p:cNvPr id="13316" name="Rectangle 3"/>
          <p:cNvSpPr>
            <a:spLocks noGrp="1" noChangeArrowheads="1"/>
          </p:cNvSpPr>
          <p:nvPr>
            <p:ph type="body" idx="1"/>
          </p:nvPr>
        </p:nvSpPr>
        <p:spPr/>
        <p:txBody>
          <a:bodyPr/>
          <a:lstStyle/>
          <a:p>
            <a:pPr eaLnBrk="1" hangingPunct="1"/>
            <a:r>
              <a:rPr lang="en-US" sz="3600" smtClean="0"/>
              <a:t>What if the statute says no CBA - can the president impose it anyway?</a:t>
            </a:r>
          </a:p>
          <a:p>
            <a:pPr eaLnBrk="1" hangingPunct="1"/>
            <a:r>
              <a:rPr lang="en-US" sz="3600" smtClean="0"/>
              <a:t>Why is there a special provision for analyzing impact on small businesses?</a:t>
            </a:r>
          </a:p>
          <a:p>
            <a:pPr eaLnBrk="1" hangingPunct="1"/>
            <a:r>
              <a:rPr lang="en-US" sz="3600" smtClean="0"/>
              <a:t>Does an executive order create private rights, i.e., can you challenge an agency's OIRA showing?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15E750-8E69-434D-9DE7-555B21AE894B}" type="slidenum">
              <a:rPr lang="en-US" smtClean="0"/>
              <a:pPr/>
              <a:t>26</a:t>
            </a:fld>
            <a:endParaRPr lang="en-US" smtClean="0"/>
          </a:p>
        </p:txBody>
      </p:sp>
      <p:sp>
        <p:nvSpPr>
          <p:cNvPr id="14339" name="Rectangle 2"/>
          <p:cNvSpPr>
            <a:spLocks noGrp="1" noChangeArrowheads="1"/>
          </p:cNvSpPr>
          <p:nvPr>
            <p:ph type="title"/>
          </p:nvPr>
        </p:nvSpPr>
        <p:spPr/>
        <p:txBody>
          <a:bodyPr/>
          <a:lstStyle/>
          <a:p>
            <a:pPr eaLnBrk="1" hangingPunct="1"/>
            <a:r>
              <a:rPr lang="en-US" smtClean="0"/>
              <a:t>Statutory Requirements</a:t>
            </a:r>
          </a:p>
        </p:txBody>
      </p:sp>
      <p:sp>
        <p:nvSpPr>
          <p:cNvPr id="14340" name="Rectangle 3"/>
          <p:cNvSpPr>
            <a:spLocks noGrp="1" noChangeArrowheads="1"/>
          </p:cNvSpPr>
          <p:nvPr>
            <p:ph type="body" idx="1"/>
          </p:nvPr>
        </p:nvSpPr>
        <p:spPr/>
        <p:txBody>
          <a:bodyPr/>
          <a:lstStyle/>
          <a:p>
            <a:pPr eaLnBrk="1" hangingPunct="1">
              <a:lnSpc>
                <a:spcPct val="90000"/>
              </a:lnSpc>
            </a:pPr>
            <a:r>
              <a:rPr lang="en-US" sz="2400" smtClean="0"/>
              <a:t>National Environmental Policy Act imposes requirements if the rule affects the environment</a:t>
            </a:r>
          </a:p>
          <a:p>
            <a:pPr eaLnBrk="1" hangingPunct="1">
              <a:lnSpc>
                <a:spcPct val="90000"/>
              </a:lnSpc>
            </a:pPr>
            <a:r>
              <a:rPr lang="en-US" sz="2400" smtClean="0"/>
              <a:t>Regulatory Flexibility Act - small business</a:t>
            </a:r>
          </a:p>
          <a:p>
            <a:pPr lvl="1" eaLnBrk="1" hangingPunct="1">
              <a:lnSpc>
                <a:spcPct val="90000"/>
              </a:lnSpc>
            </a:pPr>
            <a:r>
              <a:rPr lang="en-US" sz="2400" smtClean="0"/>
              <a:t>Only direct effect on small business</a:t>
            </a:r>
          </a:p>
          <a:p>
            <a:pPr lvl="1" eaLnBrk="1" hangingPunct="1">
              <a:lnSpc>
                <a:spcPct val="90000"/>
              </a:lnSpc>
            </a:pPr>
            <a:r>
              <a:rPr lang="en-US" sz="2400" smtClean="0"/>
              <a:t>Rules on small truck standards might affect small business owners, but since it is directed at manufacturers, small business owners do not have standing</a:t>
            </a:r>
          </a:p>
          <a:p>
            <a:pPr eaLnBrk="1" hangingPunct="1">
              <a:lnSpc>
                <a:spcPct val="90000"/>
              </a:lnSpc>
            </a:pPr>
            <a:r>
              <a:rPr lang="en-US" sz="2400" smtClean="0"/>
              <a:t>Paperwork Reduction act - every rule that requires reporting must be reviewed</a:t>
            </a:r>
          </a:p>
          <a:p>
            <a:pPr lvl="1" eaLnBrk="1" hangingPunct="1">
              <a:lnSpc>
                <a:spcPct val="90000"/>
              </a:lnSpc>
            </a:pPr>
            <a:r>
              <a:rPr lang="en-US" sz="2400" smtClean="0"/>
              <a:t>CDC newsletter cannot ask for reader feedback</a:t>
            </a:r>
          </a:p>
          <a:p>
            <a:pPr eaLnBrk="1" hangingPunct="1">
              <a:lnSpc>
                <a:spcPct val="90000"/>
              </a:lnSpc>
            </a:pPr>
            <a:r>
              <a:rPr lang="en-US" sz="2400" smtClean="0"/>
              <a:t>Statutory requirements can create private rights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2595A98-FD92-4915-82DB-FB84264382B7}" type="slidenum">
              <a:rPr lang="en-US" smtClean="0"/>
              <a:pPr/>
              <a:t>27</a:t>
            </a:fld>
            <a:endParaRPr lang="en-US" smtClean="0"/>
          </a:p>
        </p:txBody>
      </p:sp>
      <p:sp>
        <p:nvSpPr>
          <p:cNvPr id="15363" name="Rectangle 2"/>
          <p:cNvSpPr>
            <a:spLocks noGrp="1" noChangeArrowheads="1"/>
          </p:cNvSpPr>
          <p:nvPr>
            <p:ph type="title"/>
          </p:nvPr>
        </p:nvSpPr>
        <p:spPr/>
        <p:txBody>
          <a:bodyPr/>
          <a:lstStyle/>
          <a:p>
            <a:pPr eaLnBrk="1" hangingPunct="1"/>
            <a:r>
              <a:rPr lang="en-US" smtClean="0"/>
              <a:t>Congressional Review</a:t>
            </a:r>
          </a:p>
        </p:txBody>
      </p:sp>
      <p:sp>
        <p:nvSpPr>
          <p:cNvPr id="15364" name="Rectangle 3"/>
          <p:cNvSpPr>
            <a:spLocks noGrp="1" noChangeArrowheads="1"/>
          </p:cNvSpPr>
          <p:nvPr>
            <p:ph type="body" idx="1"/>
          </p:nvPr>
        </p:nvSpPr>
        <p:spPr/>
        <p:txBody>
          <a:bodyPr/>
          <a:lstStyle/>
          <a:p>
            <a:pPr eaLnBrk="1" hangingPunct="1"/>
            <a:r>
              <a:rPr lang="en-US" sz="2800" smtClean="0"/>
              <a:t>Most rules, including those exempt from notice and comment, must be reported to Congress, which has 60 days to review them</a:t>
            </a:r>
          </a:p>
          <a:p>
            <a:pPr lvl="1" eaLnBrk="1" hangingPunct="1"/>
            <a:r>
              <a:rPr lang="en-US" sz="2800" smtClean="0"/>
              <a:t>There is a provision for emergency rules</a:t>
            </a:r>
          </a:p>
          <a:p>
            <a:pPr eaLnBrk="1" hangingPunct="1"/>
            <a:r>
              <a:rPr lang="en-US" sz="2800" smtClean="0"/>
              <a:t>What can Congress do if it does not like the rule?</a:t>
            </a:r>
          </a:p>
          <a:p>
            <a:pPr lvl="1" eaLnBrk="1" hangingPunct="1"/>
            <a:r>
              <a:rPr lang="en-US" sz="2800" smtClean="0"/>
              <a:t>When is this likely to happen?</a:t>
            </a:r>
          </a:p>
          <a:p>
            <a:pPr lvl="1" eaLnBrk="1" hangingPunct="1"/>
            <a:r>
              <a:rPr lang="en-US" sz="2800" smtClean="0"/>
              <a:t>What about independent agencies?</a:t>
            </a:r>
          </a:p>
          <a:p>
            <a:pPr eaLnBrk="1" hangingPunct="1"/>
            <a:r>
              <a:rPr lang="en-US" sz="2800" smtClean="0"/>
              <a:t>Why does this law not violate separation of powers?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D97300-8E6E-4483-9840-9632430C7297}" type="slidenum">
              <a:rPr lang="en-US" smtClean="0"/>
              <a:pPr/>
              <a:t>28</a:t>
            </a:fld>
            <a:endParaRPr lang="en-US" smtClean="0"/>
          </a:p>
        </p:txBody>
      </p:sp>
      <p:sp>
        <p:nvSpPr>
          <p:cNvPr id="16387" name="Rectangle 2"/>
          <p:cNvSpPr>
            <a:spLocks noGrp="1" noChangeArrowheads="1"/>
          </p:cNvSpPr>
          <p:nvPr>
            <p:ph type="title"/>
          </p:nvPr>
        </p:nvSpPr>
        <p:spPr/>
        <p:txBody>
          <a:bodyPr/>
          <a:lstStyle/>
          <a:p>
            <a:pPr eaLnBrk="1" hangingPunct="1"/>
            <a:r>
              <a:rPr lang="en-US" smtClean="0"/>
              <a:t>Information Quality Act </a:t>
            </a:r>
          </a:p>
        </p:txBody>
      </p:sp>
      <p:sp>
        <p:nvSpPr>
          <p:cNvPr id="16388" name="Rectangle 3"/>
          <p:cNvSpPr>
            <a:spLocks noGrp="1" noChangeArrowheads="1"/>
          </p:cNvSpPr>
          <p:nvPr>
            <p:ph type="body" idx="1"/>
          </p:nvPr>
        </p:nvSpPr>
        <p:spPr/>
        <p:txBody>
          <a:bodyPr/>
          <a:lstStyle/>
          <a:p>
            <a:pPr eaLnBrk="1" hangingPunct="1"/>
            <a:r>
              <a:rPr lang="en-US" smtClean="0"/>
              <a:t>Requires OMB to adopt guidelines ensuring and maximizing the quality, objectivity, utility, and integrity of information (including statistical information) disseminated by Federal agencies </a:t>
            </a:r>
          </a:p>
          <a:p>
            <a:pPr eaLnBrk="1" hangingPunct="1"/>
            <a:r>
              <a:rPr lang="en-US" smtClean="0"/>
              <a:t>Why is this a redundant requirement?</a:t>
            </a:r>
          </a:p>
          <a:p>
            <a:pPr eaLnBrk="1" hangingPunct="1"/>
            <a:r>
              <a:rPr lang="en-US" smtClean="0"/>
              <a:t>What could be the purpose of this requirement?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CA6D95F-9565-48E3-846F-D712377FA2C8}" type="slidenum">
              <a:rPr lang="en-US" smtClean="0"/>
              <a:pPr/>
              <a:t>29</a:t>
            </a:fld>
            <a:endParaRPr lang="en-US" smtClean="0"/>
          </a:p>
        </p:txBody>
      </p:sp>
      <p:sp>
        <p:nvSpPr>
          <p:cNvPr id="17411" name="Rectangle 2"/>
          <p:cNvSpPr>
            <a:spLocks noGrp="1" noChangeArrowheads="1"/>
          </p:cNvSpPr>
          <p:nvPr>
            <p:ph type="title"/>
          </p:nvPr>
        </p:nvSpPr>
        <p:spPr/>
        <p:txBody>
          <a:bodyPr/>
          <a:lstStyle/>
          <a:p>
            <a:pPr eaLnBrk="1" hangingPunct="1"/>
            <a:r>
              <a:rPr lang="en-US" smtClean="0"/>
              <a:t>Unfunded Mandates</a:t>
            </a:r>
          </a:p>
        </p:txBody>
      </p:sp>
      <p:sp>
        <p:nvSpPr>
          <p:cNvPr id="17412" name="Rectangle 3"/>
          <p:cNvSpPr>
            <a:spLocks noGrp="1" noChangeArrowheads="1"/>
          </p:cNvSpPr>
          <p:nvPr>
            <p:ph type="body" idx="1"/>
          </p:nvPr>
        </p:nvSpPr>
        <p:spPr/>
        <p:txBody>
          <a:bodyPr/>
          <a:lstStyle/>
          <a:p>
            <a:pPr eaLnBrk="1" hangingPunct="1"/>
            <a:r>
              <a:rPr lang="en-US" smtClean="0"/>
              <a:t>What is an unfunded mandate?</a:t>
            </a:r>
          </a:p>
          <a:p>
            <a:pPr lvl="1" eaLnBrk="1" hangingPunct="1"/>
            <a:r>
              <a:rPr lang="en-US" smtClean="0"/>
              <a:t>How is this stealth regulatory reform?</a:t>
            </a:r>
          </a:p>
          <a:p>
            <a:pPr lvl="1" eaLnBrk="1" hangingPunct="1"/>
            <a:r>
              <a:rPr lang="en-US" smtClean="0"/>
              <a:t>Unfunded Mandates Act of 1995 - Agency must do a CBA if the costs exceed 100M</a:t>
            </a:r>
          </a:p>
          <a:p>
            <a:pPr eaLnBrk="1" hangingPunct="1"/>
            <a:r>
              <a:rPr lang="en-US" smtClean="0"/>
              <a:t>What would be the impact of banning unfunded mandates?</a:t>
            </a:r>
          </a:p>
          <a:p>
            <a:pPr eaLnBrk="1" hangingPunct="1"/>
            <a:r>
              <a:rPr lang="en-US" smtClean="0"/>
              <a:t>What are the types and impact of unfunded mandates on public schools?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E9FB2C-36F8-4FA0-BFD4-580A7B826AAE}" type="slidenum">
              <a:rPr lang="en-US" smtClean="0"/>
              <a:pPr/>
              <a:t>3</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What about Technical Information Underlying the Rule? (not in book)</a:t>
            </a:r>
          </a:p>
        </p:txBody>
      </p:sp>
      <p:sp>
        <p:nvSpPr>
          <p:cNvPr id="38916" name="Rectangle 3"/>
          <p:cNvSpPr>
            <a:spLocks noGrp="1" noChangeArrowheads="1"/>
          </p:cNvSpPr>
          <p:nvPr>
            <p:ph type="body" idx="1"/>
          </p:nvPr>
        </p:nvSpPr>
        <p:spPr/>
        <p:txBody>
          <a:bodyPr/>
          <a:lstStyle/>
          <a:p>
            <a:pPr eaLnBrk="1" hangingPunct="1">
              <a:lnSpc>
                <a:spcPct val="90000"/>
              </a:lnSpc>
            </a:pPr>
            <a:r>
              <a:rPr lang="en-US" sz="2800" smtClean="0"/>
              <a:t>Portland Cement v. Ruckelshaus, 486 F2d 375 (1973)</a:t>
            </a:r>
          </a:p>
          <a:p>
            <a:pPr lvl="1" eaLnBrk="1" hangingPunct="1">
              <a:lnSpc>
                <a:spcPct val="90000"/>
              </a:lnSpc>
            </a:pPr>
            <a:r>
              <a:rPr lang="en-US" sz="2800" smtClean="0"/>
              <a:t>The agency must disclose the factual basis for the proposed rule, if it relied on scientific studies or other collections of information </a:t>
            </a:r>
          </a:p>
          <a:p>
            <a:pPr eaLnBrk="1" hangingPunct="1">
              <a:lnSpc>
                <a:spcPct val="90000"/>
              </a:lnSpc>
            </a:pPr>
            <a:r>
              <a:rPr lang="en-US" sz="2800" smtClean="0"/>
              <a:t>Connecticut Light and Power v. NRC, 673 F2d 525 (1982)?</a:t>
            </a:r>
          </a:p>
          <a:p>
            <a:pPr lvl="1" eaLnBrk="1" hangingPunct="1">
              <a:lnSpc>
                <a:spcPct val="90000"/>
              </a:lnSpc>
            </a:pPr>
            <a:r>
              <a:rPr lang="en-US" sz="2800" smtClean="0"/>
              <a:t>The agency cannot  hide technical information.</a:t>
            </a:r>
          </a:p>
          <a:p>
            <a:pPr eaLnBrk="1" hangingPunct="1">
              <a:lnSpc>
                <a:spcPct val="90000"/>
              </a:lnSpc>
            </a:pPr>
            <a:r>
              <a:rPr lang="en-US" sz="2800" smtClean="0"/>
              <a:t>Why is this a big deal in environmental regs?</a:t>
            </a:r>
          </a:p>
          <a:p>
            <a:pPr eaLnBrk="1" hangingPunct="1">
              <a:lnSpc>
                <a:spcPct val="90000"/>
              </a:lnSpc>
            </a:pPr>
            <a:r>
              <a:rPr lang="en-US" sz="2800" smtClean="0"/>
              <a:t>What are the potential downsides of this policy?</a:t>
            </a:r>
          </a:p>
        </p:txBody>
      </p:sp>
    </p:spTree>
    <p:extLst>
      <p:ext uri="{BB962C8B-B14F-4D97-AF65-F5344CB8AC3E}">
        <p14:creationId xmlns:p14="http://schemas.microsoft.com/office/powerpoint/2010/main" val="38502809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BE3E2D-0A8F-48B6-B11A-2C285B026D2D}" type="slidenum">
              <a:rPr lang="en-US" smtClean="0"/>
              <a:pPr/>
              <a:t>30</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How do these CBA and Review Requirements Affect Agencies?</a:t>
            </a:r>
            <a:endParaRPr lang="en-US" dirty="0" smtClean="0"/>
          </a:p>
        </p:txBody>
      </p:sp>
      <p:sp>
        <p:nvSpPr>
          <p:cNvPr id="18436" name="Rectangle 3"/>
          <p:cNvSpPr>
            <a:spLocks noGrp="1" noChangeArrowheads="1"/>
          </p:cNvSpPr>
          <p:nvPr>
            <p:ph type="body" idx="1"/>
          </p:nvPr>
        </p:nvSpPr>
        <p:spPr/>
        <p:txBody>
          <a:bodyPr/>
          <a:lstStyle/>
          <a:p>
            <a:pPr eaLnBrk="1" hangingPunct="1">
              <a:lnSpc>
                <a:spcPct val="90000"/>
              </a:lnSpc>
            </a:pPr>
            <a:r>
              <a:rPr lang="en-US" dirty="0" smtClean="0"/>
              <a:t>Who benefits?</a:t>
            </a:r>
          </a:p>
          <a:p>
            <a:pPr eaLnBrk="1" hangingPunct="1">
              <a:lnSpc>
                <a:spcPct val="90000"/>
              </a:lnSpc>
            </a:pPr>
            <a:r>
              <a:rPr lang="en-US" dirty="0" smtClean="0"/>
              <a:t>Who loses?</a:t>
            </a:r>
          </a:p>
          <a:p>
            <a:pPr eaLnBrk="1" hangingPunct="1">
              <a:lnSpc>
                <a:spcPct val="90000"/>
              </a:lnSpc>
            </a:pPr>
            <a:r>
              <a:rPr lang="en-US" dirty="0" smtClean="0"/>
              <a:t>What is the financial impact?</a:t>
            </a:r>
          </a:p>
          <a:p>
            <a:pPr eaLnBrk="1" hangingPunct="1">
              <a:lnSpc>
                <a:spcPct val="90000"/>
              </a:lnSpc>
            </a:pPr>
            <a:r>
              <a:rPr lang="en-US" dirty="0" smtClean="0"/>
              <a:t>Remember the rules:</a:t>
            </a:r>
          </a:p>
          <a:p>
            <a:pPr lvl="1" eaLnBrk="1" hangingPunct="1">
              <a:lnSpc>
                <a:spcPct val="90000"/>
              </a:lnSpc>
            </a:pPr>
            <a:r>
              <a:rPr lang="en-US" dirty="0" smtClean="0"/>
              <a:t>Cost effective</a:t>
            </a:r>
          </a:p>
          <a:p>
            <a:pPr lvl="1" eaLnBrk="1" hangingPunct="1">
              <a:lnSpc>
                <a:spcPct val="90000"/>
              </a:lnSpc>
            </a:pPr>
            <a:r>
              <a:rPr lang="en-US" dirty="0" smtClean="0"/>
              <a:t>Effective regulation</a:t>
            </a:r>
          </a:p>
          <a:p>
            <a:pPr lvl="1" eaLnBrk="1" hangingPunct="1">
              <a:lnSpc>
                <a:spcPct val="90000"/>
              </a:lnSpc>
            </a:pPr>
            <a:r>
              <a:rPr lang="en-US" dirty="0" smtClean="0"/>
              <a:t>Due process and fairness to regulated parties</a:t>
            </a:r>
          </a:p>
          <a:p>
            <a:pPr eaLnBrk="1" hangingPunct="1">
              <a:lnSpc>
                <a:spcPct val="90000"/>
              </a:lnSpc>
            </a:pPr>
            <a:r>
              <a:rPr lang="en-US" dirty="0" smtClean="0"/>
              <a:t>Pick two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7EC82A1-F19F-4684-B310-72595612F6B8}" type="slidenum">
              <a:rPr lang="en-US" smtClean="0"/>
              <a:pPr/>
              <a:t>4</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t>Shelby Amendments to the Freedom of Information Act (not in book)</a:t>
            </a:r>
          </a:p>
        </p:txBody>
      </p:sp>
      <p:sp>
        <p:nvSpPr>
          <p:cNvPr id="39940" name="Rectangle 3"/>
          <p:cNvSpPr>
            <a:spLocks noGrp="1" noChangeArrowheads="1"/>
          </p:cNvSpPr>
          <p:nvPr>
            <p:ph type="body" idx="1"/>
          </p:nvPr>
        </p:nvSpPr>
        <p:spPr/>
        <p:txBody>
          <a:bodyPr/>
          <a:lstStyle/>
          <a:p>
            <a:pPr eaLnBrk="1" hangingPunct="1"/>
            <a:r>
              <a:rPr lang="en-US" sz="2800" smtClean="0"/>
              <a:t>As we will learn later, the FOIA traditionally applied only to information in possession of government agencies</a:t>
            </a:r>
          </a:p>
          <a:p>
            <a:pPr lvl="1" eaLnBrk="1" hangingPunct="1"/>
            <a:r>
              <a:rPr lang="en-US" sz="2800" smtClean="0"/>
              <a:t>Senator Shelby, at the urging of several business lobbies, successfully extended FOIA to information produced by federally funded research and in the hands of universities</a:t>
            </a:r>
          </a:p>
          <a:p>
            <a:pPr eaLnBrk="1" hangingPunct="1"/>
            <a:r>
              <a:rPr lang="en-US" sz="2800" smtClean="0"/>
              <a:t>Why would business lobbies want access to this information, esp. in environmental rulemakings?</a:t>
            </a:r>
          </a:p>
          <a:p>
            <a:pPr eaLnBrk="1" hangingPunct="1"/>
            <a:r>
              <a:rPr lang="en-US" sz="2800" smtClean="0"/>
              <a:t>Why might such access be a problem for professors?</a:t>
            </a:r>
          </a:p>
        </p:txBody>
      </p:sp>
    </p:spTree>
    <p:extLst>
      <p:ext uri="{BB962C8B-B14F-4D97-AF65-F5344CB8AC3E}">
        <p14:creationId xmlns:p14="http://schemas.microsoft.com/office/powerpoint/2010/main" val="1950549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46CA8E4-6A44-47B9-B474-8503F6714280}" type="slidenum">
              <a:rPr lang="en-US" smtClean="0"/>
              <a:pPr/>
              <a:t>5</a:t>
            </a:fld>
            <a:endParaRPr lang="en-US" smtClean="0"/>
          </a:p>
        </p:txBody>
      </p:sp>
      <p:sp>
        <p:nvSpPr>
          <p:cNvPr id="40963" name="Rectangle 2"/>
          <p:cNvSpPr>
            <a:spLocks noGrp="1" noChangeArrowheads="1"/>
          </p:cNvSpPr>
          <p:nvPr>
            <p:ph type="title"/>
          </p:nvPr>
        </p:nvSpPr>
        <p:spPr/>
        <p:txBody>
          <a:bodyPr/>
          <a:lstStyle/>
          <a:p>
            <a:pPr eaLnBrk="1" hangingPunct="1"/>
            <a:r>
              <a:rPr lang="en-US" dirty="0" smtClean="0"/>
              <a:t>Additions to the Published Record (not in book)</a:t>
            </a:r>
          </a:p>
        </p:txBody>
      </p:sp>
      <p:sp>
        <p:nvSpPr>
          <p:cNvPr id="40964" name="Rectangle 3"/>
          <p:cNvSpPr>
            <a:spLocks noGrp="1" noChangeArrowheads="1"/>
          </p:cNvSpPr>
          <p:nvPr>
            <p:ph type="body" idx="1"/>
          </p:nvPr>
        </p:nvSpPr>
        <p:spPr/>
        <p:txBody>
          <a:bodyPr/>
          <a:lstStyle/>
          <a:p>
            <a:pPr eaLnBrk="1" hangingPunct="1">
              <a:lnSpc>
                <a:spcPct val="80000"/>
              </a:lnSpc>
            </a:pPr>
            <a:r>
              <a:rPr lang="en-US" sz="2800" smtClean="0"/>
              <a:t>Rybachek v EPA</a:t>
            </a:r>
          </a:p>
          <a:p>
            <a:pPr lvl="1" eaLnBrk="1" hangingPunct="1">
              <a:lnSpc>
                <a:spcPct val="80000"/>
              </a:lnSpc>
            </a:pPr>
            <a:r>
              <a:rPr lang="en-US" sz="2800" smtClean="0"/>
              <a:t>EPA added 6000 pages of supporting info when responding to comments</a:t>
            </a:r>
          </a:p>
          <a:p>
            <a:pPr lvl="1" eaLnBrk="1" hangingPunct="1">
              <a:lnSpc>
                <a:spcPct val="80000"/>
              </a:lnSpc>
            </a:pPr>
            <a:r>
              <a:rPr lang="en-US" sz="2800" smtClean="0"/>
              <a:t>Court said the agency may supplement the rulemaking record in response to comments asking for explanation</a:t>
            </a:r>
          </a:p>
          <a:p>
            <a:pPr eaLnBrk="1" hangingPunct="1">
              <a:lnSpc>
                <a:spcPct val="80000"/>
              </a:lnSpc>
            </a:pPr>
            <a:r>
              <a:rPr lang="en-US" sz="2800" smtClean="0"/>
              <a:t>Idaho Farm</a:t>
            </a:r>
          </a:p>
          <a:p>
            <a:pPr lvl="1" eaLnBrk="1" hangingPunct="1">
              <a:lnSpc>
                <a:spcPct val="80000"/>
              </a:lnSpc>
            </a:pPr>
            <a:r>
              <a:rPr lang="en-US" sz="2800" smtClean="0"/>
              <a:t>Agency added a report to the record, then relied on it in the final rule.</a:t>
            </a:r>
          </a:p>
          <a:p>
            <a:pPr lvl="1" eaLnBrk="1" hangingPunct="1">
              <a:lnSpc>
                <a:spcPct val="80000"/>
              </a:lnSpc>
            </a:pPr>
            <a:r>
              <a:rPr lang="en-US" sz="2800" smtClean="0"/>
              <a:t>The agency may not add new material and then rely on it without given an opportunity to comment on it.</a:t>
            </a:r>
          </a:p>
        </p:txBody>
      </p:sp>
    </p:spTree>
    <p:extLst>
      <p:ext uri="{BB962C8B-B14F-4D97-AF65-F5344CB8AC3E}">
        <p14:creationId xmlns:p14="http://schemas.microsoft.com/office/powerpoint/2010/main" val="3617722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7B4316-7A28-48DD-BF0F-5401EEA1E50F}" type="slidenum">
              <a:rPr lang="en-US" smtClean="0"/>
              <a:pPr/>
              <a:t>6</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Negotiated Rulemaking </a:t>
            </a:r>
          </a:p>
        </p:txBody>
      </p:sp>
      <p:sp>
        <p:nvSpPr>
          <p:cNvPr id="41988" name="Rectangle 3"/>
          <p:cNvSpPr>
            <a:spLocks noGrp="1" noChangeArrowheads="1"/>
          </p:cNvSpPr>
          <p:nvPr>
            <p:ph type="body" idx="1"/>
          </p:nvPr>
        </p:nvSpPr>
        <p:spPr/>
        <p:txBody>
          <a:bodyPr/>
          <a:lstStyle/>
          <a:p>
            <a:pPr eaLnBrk="1" hangingPunct="1"/>
            <a:r>
              <a:rPr lang="en-US" smtClean="0"/>
              <a:t>What is this?</a:t>
            </a:r>
          </a:p>
          <a:p>
            <a:pPr eaLnBrk="1" hangingPunct="1"/>
            <a:r>
              <a:rPr lang="en-US" smtClean="0"/>
              <a:t>Why is often used in environmental rulemaking?</a:t>
            </a:r>
          </a:p>
          <a:p>
            <a:pPr eaLnBrk="1" hangingPunct="1"/>
            <a:r>
              <a:rPr lang="en-US" smtClean="0"/>
              <a:t>What are the advantages?</a:t>
            </a:r>
          </a:p>
          <a:p>
            <a:pPr eaLnBrk="1" hangingPunct="1"/>
            <a:r>
              <a:rPr lang="en-US" smtClean="0"/>
              <a:t>What are the public participation issues?</a:t>
            </a:r>
          </a:p>
        </p:txBody>
      </p:sp>
    </p:spTree>
    <p:extLst>
      <p:ext uri="{BB962C8B-B14F-4D97-AF65-F5344CB8AC3E}">
        <p14:creationId xmlns:p14="http://schemas.microsoft.com/office/powerpoint/2010/main" val="1363548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eaLnBrk="1" hangingPunct="1"/>
            <a:r>
              <a:rPr lang="en-US" smtClean="0"/>
              <a:t>Ex Parte Communications</a:t>
            </a:r>
          </a:p>
        </p:txBody>
      </p:sp>
      <p:sp>
        <p:nvSpPr>
          <p:cNvPr id="43011"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4168361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862F87-DDF0-4920-8EE6-EFAE5959DFC7}" type="slidenum">
              <a:rPr lang="en-US" smtClean="0"/>
              <a:pPr/>
              <a:t>8</a:t>
            </a:fld>
            <a:endParaRPr lang="en-US" smtClean="0"/>
          </a:p>
        </p:txBody>
      </p:sp>
      <p:sp>
        <p:nvSpPr>
          <p:cNvPr id="44035" name="Rectangle 2"/>
          <p:cNvSpPr>
            <a:spLocks noGrp="1" noChangeArrowheads="1"/>
          </p:cNvSpPr>
          <p:nvPr>
            <p:ph type="title"/>
          </p:nvPr>
        </p:nvSpPr>
        <p:spPr/>
        <p:txBody>
          <a:bodyPr/>
          <a:lstStyle/>
          <a:p>
            <a:pPr eaLnBrk="1" hangingPunct="1"/>
            <a:r>
              <a:rPr lang="en-US" smtClean="0"/>
              <a:t>Rulemaking</a:t>
            </a:r>
          </a:p>
        </p:txBody>
      </p:sp>
      <p:sp>
        <p:nvSpPr>
          <p:cNvPr id="44036" name="Rectangle 3"/>
          <p:cNvSpPr>
            <a:spLocks noGrp="1" noChangeArrowheads="1"/>
          </p:cNvSpPr>
          <p:nvPr>
            <p:ph type="body" idx="1"/>
          </p:nvPr>
        </p:nvSpPr>
        <p:spPr/>
        <p:txBody>
          <a:bodyPr/>
          <a:lstStyle/>
          <a:p>
            <a:pPr eaLnBrk="1" hangingPunct="1"/>
            <a:r>
              <a:rPr lang="en-US" smtClean="0"/>
              <a:t>How does the notice provision in rulemaking change the issues in ex parte communications?</a:t>
            </a:r>
          </a:p>
          <a:p>
            <a:pPr lvl="1" eaLnBrk="1" hangingPunct="1"/>
            <a:r>
              <a:rPr lang="en-US" smtClean="0"/>
              <a:t>How does the notice requirement eliminate the ex parte communications issues for communications before the promulgation of the rule?</a:t>
            </a:r>
          </a:p>
          <a:p>
            <a:pPr eaLnBrk="1" hangingPunct="1"/>
            <a:r>
              <a:rPr lang="en-US" smtClean="0"/>
              <a:t>When are ex parte communications an issue?</a:t>
            </a:r>
          </a:p>
          <a:p>
            <a:pPr lvl="1" eaLnBrk="1" hangingPunct="1"/>
            <a:r>
              <a:rPr lang="en-US" smtClean="0"/>
              <a:t>How can you cure this?	</a:t>
            </a:r>
          </a:p>
        </p:txBody>
      </p:sp>
    </p:spTree>
    <p:extLst>
      <p:ext uri="{BB962C8B-B14F-4D97-AF65-F5344CB8AC3E}">
        <p14:creationId xmlns:p14="http://schemas.microsoft.com/office/powerpoint/2010/main" val="821280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A1915F-A512-4FC1-9CD8-2EC2459CA143}" type="slidenum">
              <a:rPr lang="en-US" smtClean="0"/>
              <a:pPr/>
              <a:t>9</a:t>
            </a:fld>
            <a:endParaRPr lang="en-US" smtClean="0"/>
          </a:p>
        </p:txBody>
      </p:sp>
      <p:sp>
        <p:nvSpPr>
          <p:cNvPr id="45059" name="Rectangle 2"/>
          <p:cNvSpPr>
            <a:spLocks noGrp="1" noChangeArrowheads="1"/>
          </p:cNvSpPr>
          <p:nvPr>
            <p:ph type="title"/>
          </p:nvPr>
        </p:nvSpPr>
        <p:spPr/>
        <p:txBody>
          <a:bodyPr/>
          <a:lstStyle/>
          <a:p>
            <a:pPr eaLnBrk="1" hangingPunct="1"/>
            <a:r>
              <a:rPr lang="en-US" smtClean="0"/>
              <a:t>Bias and Prejudice</a:t>
            </a:r>
          </a:p>
        </p:txBody>
      </p:sp>
      <p:sp>
        <p:nvSpPr>
          <p:cNvPr id="45060" name="Rectangle 3"/>
          <p:cNvSpPr>
            <a:spLocks noGrp="1" noChangeArrowheads="1"/>
          </p:cNvSpPr>
          <p:nvPr>
            <p:ph type="body" idx="1"/>
          </p:nvPr>
        </p:nvSpPr>
        <p:spPr/>
        <p:txBody>
          <a:bodyPr/>
          <a:lstStyle/>
          <a:p>
            <a:pPr eaLnBrk="1" hangingPunct="1"/>
            <a:r>
              <a:rPr lang="en-US" smtClean="0"/>
              <a:t>Remember the cases on bias of decisionmakers in adjudications?</a:t>
            </a:r>
          </a:p>
          <a:p>
            <a:pPr eaLnBrk="1" hangingPunct="1"/>
            <a:r>
              <a:rPr lang="en-US" smtClean="0"/>
              <a:t>Should these also apply to rulemaking?</a:t>
            </a:r>
          </a:p>
          <a:p>
            <a:pPr eaLnBrk="1" hangingPunct="1"/>
            <a:r>
              <a:rPr lang="en-US" smtClean="0"/>
              <a:t>How does notice and comment change the situation?</a:t>
            </a:r>
          </a:p>
        </p:txBody>
      </p:sp>
    </p:spTree>
    <p:extLst>
      <p:ext uri="{BB962C8B-B14F-4D97-AF65-F5344CB8AC3E}">
        <p14:creationId xmlns:p14="http://schemas.microsoft.com/office/powerpoint/2010/main" val="597147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927</TotalTime>
  <Words>1875</Words>
  <Application>Microsoft Office PowerPoint</Application>
  <PresentationFormat>On-screen Show (4:3)</PresentationFormat>
  <Paragraphs>174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1_Blends</vt:lpstr>
      <vt:lpstr>Rulemaking</vt:lpstr>
      <vt:lpstr>Limits on Logical Outgrowth - Arizona Public Service Co. v. E.P.A. </vt:lpstr>
      <vt:lpstr>What about Technical Information Underlying the Rule? (not in book)</vt:lpstr>
      <vt:lpstr>Shelby Amendments to the Freedom of Information Act (not in book)</vt:lpstr>
      <vt:lpstr>Additions to the Published Record (not in book)</vt:lpstr>
      <vt:lpstr>Negotiated Rulemaking </vt:lpstr>
      <vt:lpstr>Ex Parte Communications</vt:lpstr>
      <vt:lpstr>Rulemaking</vt:lpstr>
      <vt:lpstr>Bias and Prejudice</vt:lpstr>
      <vt:lpstr>Association of National Advertisers , Inc. v. FTC</vt:lpstr>
      <vt:lpstr>DC Federation of Civic Associations v. Volpe, 459 F.2d 1231 (D.C. Cir. 1971) </vt:lpstr>
      <vt:lpstr>Sierra Club v. Costle, 657 F.2d 298 (D.C. Cir. 1981) </vt:lpstr>
      <vt:lpstr>What is the president's role in rulemaking?</vt:lpstr>
      <vt:lpstr>Should State Rules Differ from Federal Rules on Notice and Comment?</vt:lpstr>
      <vt:lpstr>Congressional Mandates (Hybrid Rulemaking) at the FTC</vt:lpstr>
      <vt:lpstr>Executive Orders Regulating Rulemaking</vt:lpstr>
      <vt:lpstr>Acronyms</vt:lpstr>
      <vt:lpstr>Executive Order 12866</vt:lpstr>
      <vt:lpstr>The Regulatory Philosophy</vt:lpstr>
      <vt:lpstr> CBA under 12866</vt:lpstr>
      <vt:lpstr>Choosing Among Alternatives</vt:lpstr>
      <vt:lpstr>What must the agency provide OIRA - I</vt:lpstr>
      <vt:lpstr>What must the agency provide OIRA - II</vt:lpstr>
      <vt:lpstr>What must the agency provide OIRA - III</vt:lpstr>
      <vt:lpstr>12866 and Rulemaking</vt:lpstr>
      <vt:lpstr>Statutory Requirements</vt:lpstr>
      <vt:lpstr>Congressional Review</vt:lpstr>
      <vt:lpstr>Information Quality Act </vt:lpstr>
      <vt:lpstr>Unfunded Mandates</vt:lpstr>
      <vt:lpstr>How do these CBA and Review Requirements Affect Agencies?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279</cp:revision>
  <dcterms:created xsi:type="dcterms:W3CDTF">2003-02-18T14:06:11Z</dcterms:created>
  <dcterms:modified xsi:type="dcterms:W3CDTF">2012-02-23T14:13:41Z</dcterms:modified>
</cp:coreProperties>
</file>