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32"/>
  </p:notesMasterIdLst>
  <p:sldIdLst>
    <p:sldId id="720" r:id="rId2"/>
    <p:sldId id="723" r:id="rId3"/>
    <p:sldId id="743" r:id="rId4"/>
    <p:sldId id="744" r:id="rId5"/>
    <p:sldId id="745" r:id="rId6"/>
    <p:sldId id="746" r:id="rId7"/>
    <p:sldId id="748" r:id="rId8"/>
    <p:sldId id="756" r:id="rId9"/>
    <p:sldId id="749" r:id="rId10"/>
    <p:sldId id="775" r:id="rId11"/>
    <p:sldId id="724" r:id="rId12"/>
    <p:sldId id="755" r:id="rId13"/>
    <p:sldId id="681" r:id="rId14"/>
    <p:sldId id="757" r:id="rId15"/>
    <p:sldId id="759" r:id="rId16"/>
    <p:sldId id="760" r:id="rId17"/>
    <p:sldId id="761" r:id="rId18"/>
    <p:sldId id="762" r:id="rId19"/>
    <p:sldId id="763" r:id="rId20"/>
    <p:sldId id="764" r:id="rId21"/>
    <p:sldId id="765" r:id="rId22"/>
    <p:sldId id="766" r:id="rId23"/>
    <p:sldId id="767" r:id="rId24"/>
    <p:sldId id="768" r:id="rId25"/>
    <p:sldId id="769" r:id="rId26"/>
    <p:sldId id="774" r:id="rId27"/>
    <p:sldId id="770" r:id="rId28"/>
    <p:sldId id="771" r:id="rId29"/>
    <p:sldId id="772" r:id="rId30"/>
    <p:sldId id="773" r:id="rId31"/>
  </p:sldIdLst>
  <p:sldSz cx="9144000" cy="6858000" type="screen4x3"/>
  <p:notesSz cx="6858000" cy="9144000"/>
  <p:embeddedFontLst>
    <p:embeddedFont>
      <p:font typeface="Tahoma" pitchFamily="34" charset="0"/>
      <p:regular r:id="rId33"/>
      <p:bold r:id="rId34"/>
    </p:embeddedFont>
    <p:embeddedFont>
      <p:font typeface="Arial Narrow" pitchFamily="34" charset="0"/>
      <p:regular r:id="rId35"/>
      <p:bold r:id="rId36"/>
      <p:italic r:id="rId37"/>
      <p:boldItalic r:id="rId38"/>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2" autoAdjust="0"/>
    <p:restoredTop sz="86399" autoAdjust="0"/>
  </p:normalViewPr>
  <p:slideViewPr>
    <p:cSldViewPr>
      <p:cViewPr varScale="1">
        <p:scale>
          <a:sx n="68" d="100"/>
          <a:sy n="68" d="100"/>
        </p:scale>
        <p:origin x="-546" y="-96"/>
      </p:cViewPr>
      <p:guideLst>
        <p:guide orient="horz" pos="2160"/>
        <p:guide pos="2880"/>
      </p:guideLst>
    </p:cSldViewPr>
  </p:slideViewPr>
  <p:outlineViewPr>
    <p:cViewPr>
      <p:scale>
        <a:sx n="33" d="100"/>
        <a:sy n="33" d="100"/>
      </p:scale>
      <p:origin x="0" y="9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6.xml"/><Relationship Id="rId18" Type="http://schemas.openxmlformats.org/officeDocument/2006/relationships/slide" Target="slides/slide22.xml"/><Relationship Id="rId3" Type="http://schemas.openxmlformats.org/officeDocument/2006/relationships/slide" Target="slides/slide4.xml"/><Relationship Id="rId21" Type="http://schemas.openxmlformats.org/officeDocument/2006/relationships/slide" Target="slides/slide25.xml"/><Relationship Id="rId7" Type="http://schemas.openxmlformats.org/officeDocument/2006/relationships/slide" Target="slides/slide8.xml"/><Relationship Id="rId12" Type="http://schemas.openxmlformats.org/officeDocument/2006/relationships/slide" Target="slides/slide15.xml"/><Relationship Id="rId17" Type="http://schemas.openxmlformats.org/officeDocument/2006/relationships/slide" Target="slides/slide20.xml"/><Relationship Id="rId25" Type="http://schemas.openxmlformats.org/officeDocument/2006/relationships/slide" Target="slides/slide30.xml"/><Relationship Id="rId2" Type="http://schemas.openxmlformats.org/officeDocument/2006/relationships/slide" Target="slides/slide2.xml"/><Relationship Id="rId16" Type="http://schemas.openxmlformats.org/officeDocument/2006/relationships/slide" Target="slides/slide19.xml"/><Relationship Id="rId20" Type="http://schemas.openxmlformats.org/officeDocument/2006/relationships/slide" Target="slides/slide24.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4.xml"/><Relationship Id="rId24" Type="http://schemas.openxmlformats.org/officeDocument/2006/relationships/slide" Target="slides/slide29.xml"/><Relationship Id="rId5" Type="http://schemas.openxmlformats.org/officeDocument/2006/relationships/slide" Target="slides/slide6.xml"/><Relationship Id="rId15" Type="http://schemas.openxmlformats.org/officeDocument/2006/relationships/slide" Target="slides/slide18.xml"/><Relationship Id="rId23" Type="http://schemas.openxmlformats.org/officeDocument/2006/relationships/slide" Target="slides/slide28.xml"/><Relationship Id="rId10" Type="http://schemas.openxmlformats.org/officeDocument/2006/relationships/slide" Target="slides/slide13.xml"/><Relationship Id="rId19" Type="http://schemas.openxmlformats.org/officeDocument/2006/relationships/slide" Target="slides/slide23.xml"/><Relationship Id="rId4" Type="http://schemas.openxmlformats.org/officeDocument/2006/relationships/slide" Target="slides/slide5.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53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3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3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53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698C4EB-29BA-45D2-B60F-6EB7B1CD66E4}" type="slidenum">
              <a:rPr lang="en-US"/>
              <a:pPr>
                <a:defRPr/>
              </a:pPr>
              <a:t>‹#›</a:t>
            </a:fld>
            <a:endParaRPr lang="en-US"/>
          </a:p>
        </p:txBody>
      </p:sp>
    </p:spTree>
    <p:extLst>
      <p:ext uri="{BB962C8B-B14F-4D97-AF65-F5344CB8AC3E}">
        <p14:creationId xmlns:p14="http://schemas.microsoft.com/office/powerpoint/2010/main" val="3485679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30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35814FE-B2CD-466E-82EA-9E9CAFE6190B}" type="slidenum">
              <a:rPr lang="en-US"/>
              <a:pPr>
                <a:defRPr/>
              </a:pPr>
              <a:t>‹#›</a:t>
            </a:fld>
            <a:endParaRPr lang="en-US"/>
          </a:p>
        </p:txBody>
      </p:sp>
    </p:spTree>
    <p:extLst>
      <p:ext uri="{BB962C8B-B14F-4D97-AF65-F5344CB8AC3E}">
        <p14:creationId xmlns:p14="http://schemas.microsoft.com/office/powerpoint/2010/main" val="283517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97F3846-9BC3-48EC-B3BC-C11F6D95783C}" type="slidenum">
              <a:rPr lang="en-US"/>
              <a:pPr>
                <a:defRPr/>
              </a:pPr>
              <a:t>‹#›</a:t>
            </a:fld>
            <a:endParaRPr lang="en-US"/>
          </a:p>
        </p:txBody>
      </p:sp>
    </p:spTree>
    <p:extLst>
      <p:ext uri="{BB962C8B-B14F-4D97-AF65-F5344CB8AC3E}">
        <p14:creationId xmlns:p14="http://schemas.microsoft.com/office/powerpoint/2010/main" val="104354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2A9A33-E99E-437A-A863-7F4B4A8D58F0}" type="slidenum">
              <a:rPr lang="en-US"/>
              <a:pPr>
                <a:defRPr/>
              </a:pPr>
              <a:t>‹#›</a:t>
            </a:fld>
            <a:endParaRPr lang="en-US"/>
          </a:p>
        </p:txBody>
      </p:sp>
    </p:spTree>
    <p:extLst>
      <p:ext uri="{BB962C8B-B14F-4D97-AF65-F5344CB8AC3E}">
        <p14:creationId xmlns:p14="http://schemas.microsoft.com/office/powerpoint/2010/main" val="371143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4A27F5-BCF1-4841-900C-71AF8D9072A5}" type="slidenum">
              <a:rPr lang="en-US"/>
              <a:pPr>
                <a:defRPr/>
              </a:pPr>
              <a:t>‹#›</a:t>
            </a:fld>
            <a:endParaRPr lang="en-US"/>
          </a:p>
        </p:txBody>
      </p:sp>
    </p:spTree>
    <p:extLst>
      <p:ext uri="{BB962C8B-B14F-4D97-AF65-F5344CB8AC3E}">
        <p14:creationId xmlns:p14="http://schemas.microsoft.com/office/powerpoint/2010/main" val="19864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0791872-4D59-418E-82A6-226866D7AA5A}" type="slidenum">
              <a:rPr lang="en-US"/>
              <a:pPr>
                <a:defRPr/>
              </a:pPr>
              <a:t>‹#›</a:t>
            </a:fld>
            <a:endParaRPr lang="en-US"/>
          </a:p>
        </p:txBody>
      </p:sp>
    </p:spTree>
    <p:extLst>
      <p:ext uri="{BB962C8B-B14F-4D97-AF65-F5344CB8AC3E}">
        <p14:creationId xmlns:p14="http://schemas.microsoft.com/office/powerpoint/2010/main" val="337894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FBF78A5-095C-4507-8A1F-B71243E8147D}" type="slidenum">
              <a:rPr lang="en-US"/>
              <a:pPr>
                <a:defRPr/>
              </a:pPr>
              <a:t>‹#›</a:t>
            </a:fld>
            <a:endParaRPr lang="en-US"/>
          </a:p>
        </p:txBody>
      </p:sp>
    </p:spTree>
    <p:extLst>
      <p:ext uri="{BB962C8B-B14F-4D97-AF65-F5344CB8AC3E}">
        <p14:creationId xmlns:p14="http://schemas.microsoft.com/office/powerpoint/2010/main" val="339325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EDF0296-0E07-4B7E-915B-635B7DC09254}" type="slidenum">
              <a:rPr lang="en-US"/>
              <a:pPr>
                <a:defRPr/>
              </a:pPr>
              <a:t>‹#›</a:t>
            </a:fld>
            <a:endParaRPr lang="en-US"/>
          </a:p>
        </p:txBody>
      </p:sp>
    </p:spTree>
    <p:extLst>
      <p:ext uri="{BB962C8B-B14F-4D97-AF65-F5344CB8AC3E}">
        <p14:creationId xmlns:p14="http://schemas.microsoft.com/office/powerpoint/2010/main" val="51509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F022C19-BCFC-494A-BC74-E30A2FF78C0A}" type="slidenum">
              <a:rPr lang="en-US"/>
              <a:pPr>
                <a:defRPr/>
              </a:pPr>
              <a:t>‹#›</a:t>
            </a:fld>
            <a:endParaRPr lang="en-US"/>
          </a:p>
        </p:txBody>
      </p:sp>
    </p:spTree>
    <p:extLst>
      <p:ext uri="{BB962C8B-B14F-4D97-AF65-F5344CB8AC3E}">
        <p14:creationId xmlns:p14="http://schemas.microsoft.com/office/powerpoint/2010/main" val="344651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69937E7-3BDD-46EE-8FD5-B18781A25CBA}" type="slidenum">
              <a:rPr lang="en-US"/>
              <a:pPr>
                <a:defRPr/>
              </a:pPr>
              <a:t>‹#›</a:t>
            </a:fld>
            <a:endParaRPr lang="en-US"/>
          </a:p>
        </p:txBody>
      </p:sp>
    </p:spTree>
    <p:extLst>
      <p:ext uri="{BB962C8B-B14F-4D97-AF65-F5344CB8AC3E}">
        <p14:creationId xmlns:p14="http://schemas.microsoft.com/office/powerpoint/2010/main" val="7064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627CB47-4A0D-4337-B868-F2C44C92084D}" type="slidenum">
              <a:rPr lang="en-US"/>
              <a:pPr>
                <a:defRPr/>
              </a:pPr>
              <a:t>‹#›</a:t>
            </a:fld>
            <a:endParaRPr lang="en-US"/>
          </a:p>
        </p:txBody>
      </p:sp>
    </p:spTree>
    <p:extLst>
      <p:ext uri="{BB962C8B-B14F-4D97-AF65-F5344CB8AC3E}">
        <p14:creationId xmlns:p14="http://schemas.microsoft.com/office/powerpoint/2010/main" val="193617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4800CD-0221-4893-9191-7D92F4C011A2}" type="slidenum">
              <a:rPr lang="en-US"/>
              <a:pPr>
                <a:defRPr/>
              </a:pPr>
              <a:t>‹#›</a:t>
            </a:fld>
            <a:endParaRPr lang="en-US"/>
          </a:p>
        </p:txBody>
      </p:sp>
    </p:spTree>
    <p:extLst>
      <p:ext uri="{BB962C8B-B14F-4D97-AF65-F5344CB8AC3E}">
        <p14:creationId xmlns:p14="http://schemas.microsoft.com/office/powerpoint/2010/main" val="374241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206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206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03E853F-D1D4-4399-A465-6FB3A2F2D6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otech.law.lsu.edu/cases/nat-sec/hamdi.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undancereflections.com/images/foghorncel.jpg" TargetMode="External"/><Relationship Id="rId2" Type="http://schemas.openxmlformats.org/officeDocument/2006/relationships/hyperlink" Target="http://biotech.law.lsu.edu/cases/adlaw/Pillsbury.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sa.gov/policy/docs/chartbooks/disability_trends/overview.html"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54DBBC7-570C-45A9-9E93-9D991BB76BCC}"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4</a:t>
            </a:r>
          </a:p>
        </p:txBody>
      </p:sp>
      <p:sp>
        <p:nvSpPr>
          <p:cNvPr id="3076"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r>
              <a:rPr lang="en-US" baseline="0" dirty="0" smtClean="0"/>
              <a:t> these Factors to the Case</a:t>
            </a:r>
            <a:endParaRPr lang="en-US" dirty="0"/>
          </a:p>
        </p:txBody>
      </p:sp>
      <p:sp>
        <p:nvSpPr>
          <p:cNvPr id="3" name="Content Placeholder 2"/>
          <p:cNvSpPr>
            <a:spLocks noGrp="1"/>
          </p:cNvSpPr>
          <p:nvPr>
            <p:ph idx="1"/>
          </p:nvPr>
        </p:nvSpPr>
        <p:spPr/>
        <p:txBody>
          <a:bodyPr/>
          <a:lstStyle/>
          <a:p>
            <a:pPr eaLnBrk="1" hangingPunct="1"/>
            <a:r>
              <a:rPr lang="en-US" smtClean="0"/>
              <a:t>How would you apply these factors to the Matthews case?</a:t>
            </a:r>
          </a:p>
          <a:p>
            <a:pPr lvl="1" eaLnBrk="1" hangingPunct="1"/>
            <a:r>
              <a:rPr lang="en-US" smtClean="0"/>
              <a:t>Does plaintiff get his pre-termination hearing?</a:t>
            </a:r>
            <a:endParaRPr lang="en-US"/>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10</a:t>
            </a:fld>
            <a:endParaRPr lang="en-US"/>
          </a:p>
        </p:txBody>
      </p:sp>
    </p:spTree>
    <p:extLst>
      <p:ext uri="{BB962C8B-B14F-4D97-AF65-F5344CB8AC3E}">
        <p14:creationId xmlns:p14="http://schemas.microsoft.com/office/powerpoint/2010/main" val="112676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BF48496-77D0-4309-8D7D-BD99BCFE7F06}"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De </a:t>
            </a:r>
            <a:r>
              <a:rPr lang="en-US" dirty="0" err="1" smtClean="0"/>
              <a:t>minimis</a:t>
            </a:r>
            <a:r>
              <a:rPr lang="en-US" dirty="0" smtClean="0"/>
              <a:t> Test</a:t>
            </a:r>
          </a:p>
        </p:txBody>
      </p:sp>
      <p:sp>
        <p:nvSpPr>
          <p:cNvPr id="12292" name="Rectangle 3"/>
          <p:cNvSpPr>
            <a:spLocks noGrp="1" noChangeArrowheads="1"/>
          </p:cNvSpPr>
          <p:nvPr>
            <p:ph type="body" idx="1"/>
          </p:nvPr>
        </p:nvSpPr>
        <p:spPr/>
        <p:txBody>
          <a:bodyPr/>
          <a:lstStyle/>
          <a:p>
            <a:pPr eaLnBrk="1" hangingPunct="1"/>
            <a:r>
              <a:rPr lang="en-US" smtClean="0"/>
              <a:t>Some deprivations are too insignificant to trigger a right to a hearing</a:t>
            </a:r>
          </a:p>
          <a:p>
            <a:pPr lvl="1" eaLnBrk="1" hangingPunct="1"/>
            <a:r>
              <a:rPr lang="en-US" smtClean="0"/>
              <a:t>Putting a cop on paid sick leave did not trigger due process</a:t>
            </a:r>
          </a:p>
          <a:p>
            <a:pPr lvl="1" eaLnBrk="1" hangingPunct="1"/>
            <a:r>
              <a:rPr lang="en-US" smtClean="0"/>
              <a:t>Otherwise the courts will be in every employment action</a:t>
            </a:r>
          </a:p>
          <a:p>
            <a:pPr eaLnBrk="1" hangingPunct="1"/>
            <a:r>
              <a:rPr lang="en-US" smtClean="0"/>
              <a:t>This is key issue in 1983 actions - how hard/often can the prison guard hit the prisoner?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7CF2B25-C762-43D6-A3DF-C9C5328751D1}"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mtClean="0"/>
              <a:t>Matthews as a the End of the Warren Court</a:t>
            </a:r>
          </a:p>
        </p:txBody>
      </p:sp>
      <p:sp>
        <p:nvSpPr>
          <p:cNvPr id="13316" name="Rectangle 3"/>
          <p:cNvSpPr>
            <a:spLocks noGrp="1" noChangeArrowheads="1"/>
          </p:cNvSpPr>
          <p:nvPr>
            <p:ph type="body" idx="1"/>
          </p:nvPr>
        </p:nvSpPr>
        <p:spPr/>
        <p:txBody>
          <a:bodyPr>
            <a:normAutofit lnSpcReduction="10000"/>
          </a:bodyPr>
          <a:lstStyle/>
          <a:p>
            <a:pPr eaLnBrk="1" hangingPunct="1">
              <a:defRPr/>
            </a:pPr>
            <a:r>
              <a:rPr lang="en-US" dirty="0" smtClean="0"/>
              <a:t>How is Matthews different from the ideal of due process in Goldberg?</a:t>
            </a:r>
          </a:p>
          <a:p>
            <a:pPr eaLnBrk="1" hangingPunct="1">
              <a:defRPr/>
            </a:pPr>
            <a:r>
              <a:rPr lang="en-US" dirty="0" smtClean="0"/>
              <a:t>How does it differ from the notion that every one gets criminal due process rights, including counsel?</a:t>
            </a:r>
          </a:p>
          <a:p>
            <a:pPr eaLnBrk="1" hangingPunct="1">
              <a:defRPr/>
            </a:pPr>
            <a:r>
              <a:rPr lang="en-US" dirty="0" smtClean="0"/>
              <a:t>Would we do better in criminal law if we were forced to recognize costs and benefits?</a:t>
            </a:r>
          </a:p>
          <a:p>
            <a:pPr lvl="1" eaLnBrk="1" hangingPunct="1">
              <a:defRPr/>
            </a:pPr>
            <a:r>
              <a:rPr lang="en-US" dirty="0" smtClean="0"/>
              <a:t>Could the LA public defender system meet the Matthews test?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CC9962E-2698-41F1-9B99-BE9A51CA66C6}"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Alternative Remedies</a:t>
            </a:r>
          </a:p>
        </p:txBody>
      </p:sp>
      <p:sp>
        <p:nvSpPr>
          <p:cNvPr id="15364" name="Rectangle 3"/>
          <p:cNvSpPr>
            <a:spLocks noGrp="1" noChangeArrowheads="1"/>
          </p:cNvSpPr>
          <p:nvPr>
            <p:ph type="body" idx="1"/>
          </p:nvPr>
        </p:nvSpPr>
        <p:spPr>
          <a:xfrm>
            <a:off x="381000" y="2057400"/>
            <a:ext cx="8382000" cy="4535488"/>
          </a:xfrm>
        </p:spPr>
        <p:txBody>
          <a:bodyPr>
            <a:normAutofit lnSpcReduction="10000"/>
          </a:bodyPr>
          <a:lstStyle/>
          <a:p>
            <a:pPr eaLnBrk="1" hangingPunct="1">
              <a:lnSpc>
                <a:spcPct val="90000"/>
              </a:lnSpc>
            </a:pPr>
            <a:r>
              <a:rPr lang="en-US" sz="2800" dirty="0" smtClean="0"/>
              <a:t>Due process is not the only remedy for many actions</a:t>
            </a:r>
          </a:p>
          <a:p>
            <a:pPr eaLnBrk="1" hangingPunct="1">
              <a:lnSpc>
                <a:spcPct val="90000"/>
              </a:lnSpc>
            </a:pPr>
            <a:r>
              <a:rPr lang="en-US" sz="2800" dirty="0" smtClean="0"/>
              <a:t>Contracts with the government are not property but are agreements governed by contract law.</a:t>
            </a:r>
          </a:p>
          <a:p>
            <a:pPr lvl="1" eaLnBrk="1" hangingPunct="1">
              <a:lnSpc>
                <a:spcPct val="90000"/>
              </a:lnSpc>
            </a:pPr>
            <a:r>
              <a:rPr lang="en-US" sz="2800" dirty="0" smtClean="0"/>
              <a:t>The Court of Claims system deals with these.</a:t>
            </a:r>
          </a:p>
          <a:p>
            <a:pPr eaLnBrk="1" hangingPunct="1">
              <a:lnSpc>
                <a:spcPct val="90000"/>
              </a:lnSpc>
            </a:pPr>
            <a:r>
              <a:rPr lang="en-US" sz="2800" dirty="0" smtClean="0"/>
              <a:t>Unger v. National Residents Matching Program</a:t>
            </a:r>
          </a:p>
          <a:p>
            <a:pPr lvl="1" eaLnBrk="1" hangingPunct="1">
              <a:lnSpc>
                <a:spcPct val="90000"/>
              </a:lnSpc>
            </a:pPr>
            <a:r>
              <a:rPr lang="en-US" sz="2800" dirty="0" smtClean="0"/>
              <a:t>Failing to admit resident after signing the match contract did not trigger a hearing, but would support a breach of contract action.</a:t>
            </a:r>
          </a:p>
          <a:p>
            <a:pPr eaLnBrk="1" hangingPunct="1">
              <a:lnSpc>
                <a:spcPct val="90000"/>
              </a:lnSpc>
            </a:pPr>
            <a:r>
              <a:rPr lang="en-US" sz="2800" dirty="0" smtClean="0"/>
              <a:t>Does you client really need a hearing, or do you have a contract action?</a:t>
            </a:r>
          </a:p>
          <a:p>
            <a:pPr eaLnBrk="1" hangingPunct="1">
              <a:lnSpc>
                <a:spcPct val="90000"/>
              </a:lnSpc>
            </a:pPr>
            <a:r>
              <a:rPr lang="en-US" sz="2800" dirty="0" smtClean="0"/>
              <a:t>Which is better?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F1F8C39-0568-4E7E-8444-0F3508C3DEDE}"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Any Pre-Action Hearing Rights after Matthews?</a:t>
            </a:r>
          </a:p>
        </p:txBody>
      </p:sp>
      <p:sp>
        <p:nvSpPr>
          <p:cNvPr id="16388" name="Rectangle 3"/>
          <p:cNvSpPr>
            <a:spLocks noGrp="1" noChangeArrowheads="1"/>
          </p:cNvSpPr>
          <p:nvPr>
            <p:ph type="body" idx="1"/>
          </p:nvPr>
        </p:nvSpPr>
        <p:spPr/>
        <p:txBody>
          <a:bodyPr/>
          <a:lstStyle/>
          <a:p>
            <a:pPr eaLnBrk="1" hangingPunct="1">
              <a:lnSpc>
                <a:spcPct val="90000"/>
              </a:lnSpc>
            </a:pPr>
            <a:r>
              <a:rPr lang="en-US" smtClean="0"/>
              <a:t>Cleveland Board of Education v. Loudermill, 470 U.S. 532 (1985)</a:t>
            </a:r>
          </a:p>
          <a:p>
            <a:pPr lvl="1" eaLnBrk="1" hangingPunct="1">
              <a:lnSpc>
                <a:spcPct val="90000"/>
              </a:lnSpc>
            </a:pPr>
            <a:r>
              <a:rPr lang="en-US" smtClean="0"/>
              <a:t>Firing a teacher</a:t>
            </a:r>
          </a:p>
          <a:p>
            <a:pPr eaLnBrk="1" hangingPunct="1">
              <a:lnSpc>
                <a:spcPct val="90000"/>
              </a:lnSpc>
            </a:pPr>
            <a:r>
              <a:rPr lang="en-US" smtClean="0"/>
              <a:t>Applying the Matthews factors, how do you argue that an informal pre-termination hearing is required</a:t>
            </a:r>
          </a:p>
          <a:p>
            <a:pPr lvl="1" eaLnBrk="1" hangingPunct="1">
              <a:lnSpc>
                <a:spcPct val="90000"/>
              </a:lnSpc>
            </a:pPr>
            <a:r>
              <a:rPr lang="en-US" smtClean="0"/>
              <a:t>How is this different from Matthews itself as regards to the ability to cure problems with a post-termination hearing?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87F85F-6800-4A2A-8E35-75DD38771C63}"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i="1" smtClean="0"/>
              <a:t>Gilbert v. Homar</a:t>
            </a:r>
            <a:r>
              <a:rPr lang="en-US" smtClean="0"/>
              <a:t>, 520 U.S. 924 (1997) </a:t>
            </a:r>
          </a:p>
        </p:txBody>
      </p:sp>
      <p:sp>
        <p:nvSpPr>
          <p:cNvPr id="17412" name="Rectangle 3"/>
          <p:cNvSpPr>
            <a:spLocks noGrp="1" noChangeArrowheads="1"/>
          </p:cNvSpPr>
          <p:nvPr>
            <p:ph type="body" idx="1"/>
          </p:nvPr>
        </p:nvSpPr>
        <p:spPr/>
        <p:txBody>
          <a:bodyPr/>
          <a:lstStyle/>
          <a:p>
            <a:pPr eaLnBrk="1" hangingPunct="1"/>
            <a:r>
              <a:rPr lang="en-US" sz="2800" smtClean="0"/>
              <a:t>Who did the guard work for?</a:t>
            </a:r>
          </a:p>
          <a:p>
            <a:pPr lvl="1" eaLnBrk="1" hangingPunct="1"/>
            <a:r>
              <a:rPr lang="en-US" sz="2800" smtClean="0"/>
              <a:t>Why did this make his arrest for marijuana possession a particular problem?</a:t>
            </a:r>
          </a:p>
          <a:p>
            <a:pPr eaLnBrk="1" hangingPunct="1"/>
            <a:r>
              <a:rPr lang="en-US" sz="2800" smtClean="0"/>
              <a:t>Did he get any due process prior to this suspension from the workplace?</a:t>
            </a:r>
          </a:p>
          <a:p>
            <a:pPr lvl="1" eaLnBrk="1" hangingPunct="1"/>
            <a:r>
              <a:rPr lang="en-US" sz="2800" smtClean="0"/>
              <a:t>What was the importance of the decision by an "independent body" and what was the body?</a:t>
            </a:r>
          </a:p>
          <a:p>
            <a:pPr lvl="1" eaLnBrk="1" hangingPunct="1"/>
            <a:r>
              <a:rPr lang="en-US" sz="2800" smtClean="0"/>
              <a:t>What are the limits of this opinion?</a:t>
            </a:r>
          </a:p>
          <a:p>
            <a:pPr eaLnBrk="1" hangingPunct="1"/>
            <a:r>
              <a:rPr lang="en-US" sz="2800" smtClean="0"/>
              <a:t>Why does this being a temporary suspension matter?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ED9199-8E82-4E7B-83D3-748A169BCCF9}"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i="1" smtClean="0"/>
              <a:t>Goss v. Lopez</a:t>
            </a:r>
            <a:r>
              <a:rPr lang="en-US" smtClean="0"/>
              <a:t>, 419 U.S. 565 (1975) </a:t>
            </a:r>
          </a:p>
        </p:txBody>
      </p:sp>
      <p:sp>
        <p:nvSpPr>
          <p:cNvPr id="18436" name="Rectangle 3"/>
          <p:cNvSpPr>
            <a:spLocks noGrp="1" noChangeArrowheads="1"/>
          </p:cNvSpPr>
          <p:nvPr>
            <p:ph type="body" idx="1"/>
          </p:nvPr>
        </p:nvSpPr>
        <p:spPr/>
        <p:txBody>
          <a:bodyPr/>
          <a:lstStyle/>
          <a:p>
            <a:pPr eaLnBrk="1" hangingPunct="1"/>
            <a:r>
              <a:rPr lang="en-US" smtClean="0"/>
              <a:t>High school student suspended from school</a:t>
            </a:r>
          </a:p>
          <a:p>
            <a:pPr eaLnBrk="1" hangingPunct="1"/>
            <a:r>
              <a:rPr lang="en-US" smtClean="0"/>
              <a:t>What due process did the court require?</a:t>
            </a:r>
          </a:p>
          <a:p>
            <a:pPr eaLnBrk="1" hangingPunct="1"/>
            <a:r>
              <a:rPr lang="en-US" smtClean="0"/>
              <a:t>What was the Mathews analysis?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CCA913-281B-4900-8E84-C212AB649AED}"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i="1" smtClean="0"/>
              <a:t>Ingraham v. Wright</a:t>
            </a:r>
            <a:r>
              <a:rPr lang="en-US" smtClean="0"/>
              <a:t>, 430 U.S. 651 (1977)</a:t>
            </a:r>
          </a:p>
        </p:txBody>
      </p:sp>
      <p:sp>
        <p:nvSpPr>
          <p:cNvPr id="19460" name="Rectangle 3"/>
          <p:cNvSpPr>
            <a:spLocks noGrp="1" noChangeArrowheads="1"/>
          </p:cNvSpPr>
          <p:nvPr>
            <p:ph type="body" idx="1"/>
          </p:nvPr>
        </p:nvSpPr>
        <p:spPr/>
        <p:txBody>
          <a:bodyPr/>
          <a:lstStyle/>
          <a:p>
            <a:pPr eaLnBrk="1" hangingPunct="1"/>
            <a:r>
              <a:rPr lang="en-US" sz="2800" smtClean="0"/>
              <a:t>School paddling case</a:t>
            </a:r>
          </a:p>
          <a:p>
            <a:pPr eaLnBrk="1" hangingPunct="1"/>
            <a:r>
              <a:rPr lang="en-US" sz="2800" smtClean="0"/>
              <a:t>What due process did the court require?</a:t>
            </a:r>
          </a:p>
          <a:p>
            <a:pPr eaLnBrk="1" hangingPunct="1"/>
            <a:r>
              <a:rPr lang="en-US" sz="2800" smtClean="0"/>
              <a:t>What was the Mathews analysis?</a:t>
            </a:r>
          </a:p>
          <a:p>
            <a:pPr eaLnBrk="1" hangingPunct="1"/>
            <a:r>
              <a:rPr lang="en-US" sz="2800" smtClean="0"/>
              <a:t>How does the analysis differ from </a:t>
            </a:r>
            <a:r>
              <a:rPr lang="en-US" sz="2800" i="1" smtClean="0"/>
              <a:t>Goss</a:t>
            </a:r>
            <a:r>
              <a:rPr lang="en-US" sz="2800" smtClean="0"/>
              <a:t>?</a:t>
            </a:r>
          </a:p>
          <a:p>
            <a:pPr lvl="1" eaLnBrk="1" hangingPunct="1"/>
            <a:r>
              <a:rPr lang="en-US" sz="2800" smtClean="0"/>
              <a:t>Why?</a:t>
            </a:r>
          </a:p>
          <a:p>
            <a:pPr eaLnBrk="1" hangingPunct="1"/>
            <a:r>
              <a:rPr lang="en-US" sz="2800" smtClean="0"/>
              <a:t>Do we still paddle students?</a:t>
            </a:r>
          </a:p>
          <a:p>
            <a:pPr lvl="1" eaLnBrk="1" hangingPunct="1"/>
            <a:r>
              <a:rPr lang="en-US" sz="2800" smtClean="0"/>
              <a:t>Why not?</a:t>
            </a:r>
          </a:p>
          <a:p>
            <a:pPr eaLnBrk="1" hangingPunct="1"/>
            <a:r>
              <a:rPr lang="en-US" sz="2800" smtClean="0"/>
              <a:t>Is hauling them to jail more protective of their rights?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9575104-EEEF-4968-BDB3-32EA1A32C473}"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i="1" smtClean="0"/>
              <a:t>Board of Curators of the Univ. of Missouri v. Horowitz</a:t>
            </a:r>
            <a:r>
              <a:rPr lang="en-US" smtClean="0"/>
              <a:t>, 435 U.S. 78 (1978) </a:t>
            </a:r>
          </a:p>
        </p:txBody>
      </p:sp>
      <p:sp>
        <p:nvSpPr>
          <p:cNvPr id="20484" name="Rectangle 3"/>
          <p:cNvSpPr>
            <a:spLocks noGrp="1" noChangeArrowheads="1"/>
          </p:cNvSpPr>
          <p:nvPr>
            <p:ph type="body" idx="1"/>
          </p:nvPr>
        </p:nvSpPr>
        <p:spPr/>
        <p:txBody>
          <a:bodyPr/>
          <a:lstStyle/>
          <a:p>
            <a:pPr eaLnBrk="1" hangingPunct="1"/>
            <a:r>
              <a:rPr lang="en-US" smtClean="0"/>
              <a:t>Academic suspension case for a medical student</a:t>
            </a:r>
          </a:p>
          <a:p>
            <a:pPr eaLnBrk="1" hangingPunct="1"/>
            <a:r>
              <a:rPr lang="en-US" smtClean="0"/>
              <a:t>What due process did the court require?</a:t>
            </a:r>
          </a:p>
          <a:p>
            <a:pPr eaLnBrk="1" hangingPunct="1"/>
            <a:r>
              <a:rPr lang="en-US" smtClean="0"/>
              <a:t>What was the Mathews analysis?</a:t>
            </a:r>
          </a:p>
          <a:p>
            <a:pPr eaLnBrk="1" hangingPunct="1"/>
            <a:r>
              <a:rPr lang="en-US" smtClean="0"/>
              <a:t>Would this analysis differ if this had been a disciplinary suspension?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DE31D9C-81C0-4DEA-85EA-B8B30B740EDB}"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Law School Disciple and Due Process</a:t>
            </a:r>
          </a:p>
        </p:txBody>
      </p:sp>
      <p:sp>
        <p:nvSpPr>
          <p:cNvPr id="21508" name="Rectangle 3"/>
          <p:cNvSpPr>
            <a:spLocks noGrp="1" noChangeArrowheads="1"/>
          </p:cNvSpPr>
          <p:nvPr>
            <p:ph type="body" idx="1"/>
          </p:nvPr>
        </p:nvSpPr>
        <p:spPr/>
        <p:txBody>
          <a:bodyPr/>
          <a:lstStyle/>
          <a:p>
            <a:pPr eaLnBrk="1" hangingPunct="1"/>
            <a:r>
              <a:rPr lang="en-US" sz="2800" smtClean="0"/>
              <a:t>In Mathews terms, what are the issues in providing due process for academic issues?</a:t>
            </a:r>
          </a:p>
          <a:p>
            <a:pPr eaLnBrk="1" hangingPunct="1"/>
            <a:r>
              <a:rPr lang="en-US" sz="2800" smtClean="0"/>
              <a:t>How does this differ for a disciplinary suspension?</a:t>
            </a:r>
          </a:p>
          <a:p>
            <a:pPr lvl="1" eaLnBrk="1" hangingPunct="1"/>
            <a:r>
              <a:rPr lang="en-US" sz="2800" smtClean="0"/>
              <a:t>How do we tell whether it is an academic or disciplinary issue?</a:t>
            </a:r>
          </a:p>
          <a:p>
            <a:pPr lvl="1" eaLnBrk="1" hangingPunct="1"/>
            <a:r>
              <a:rPr lang="en-US" sz="2800" smtClean="0"/>
              <a:t>What about plagiarism? Cheating?</a:t>
            </a:r>
          </a:p>
          <a:p>
            <a:pPr eaLnBrk="1" hangingPunct="1"/>
            <a:r>
              <a:rPr lang="en-US" sz="2800" smtClean="0"/>
              <a:t>Why is the Mathews basis for treating academic and disciplinary issues differently?</a:t>
            </a:r>
          </a:p>
          <a:p>
            <a:pPr lvl="1" eaLnBrk="1" hangingPunct="1"/>
            <a:r>
              <a:rPr lang="en-US" sz="2800" smtClean="0"/>
              <a:t>What is the role of special expertise and deference?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142B9F2-A90E-4FC8-A809-1F2547B01DD2}"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If you are Entitled to a Hearing:</a:t>
            </a:r>
            <a:br>
              <a:rPr lang="en-US" smtClean="0"/>
            </a:br>
            <a:r>
              <a:rPr lang="en-US" smtClean="0"/>
              <a:t>How Much Process is Due?</a:t>
            </a:r>
          </a:p>
        </p:txBody>
      </p:sp>
      <p:sp>
        <p:nvSpPr>
          <p:cNvPr id="4100" name="Rectangle 3"/>
          <p:cNvSpPr>
            <a:spLocks noGrp="1" noChangeArrowheads="1"/>
          </p:cNvSpPr>
          <p:nvPr>
            <p:ph type="body" idx="1"/>
          </p:nvPr>
        </p:nvSpPr>
        <p:spPr/>
        <p:txBody>
          <a:bodyPr/>
          <a:lstStyle/>
          <a:p>
            <a:pPr eaLnBrk="1" hangingPunct="1"/>
            <a:r>
              <a:rPr lang="en-US" sz="2800" dirty="0" smtClean="0"/>
              <a:t>Old days - Not much</a:t>
            </a:r>
          </a:p>
          <a:p>
            <a:pPr eaLnBrk="1" hangingPunct="1"/>
            <a:r>
              <a:rPr lang="en-US" sz="2800" dirty="0" smtClean="0"/>
              <a:t>APA - 1945 - Strong bias in favor of hearings</a:t>
            </a:r>
          </a:p>
          <a:p>
            <a:pPr eaLnBrk="1" hangingPunct="1"/>
            <a:r>
              <a:rPr lang="en-US" sz="2800" dirty="0" smtClean="0"/>
              <a:t>1955 (Warren Court) - hearing required before deportation</a:t>
            </a:r>
          </a:p>
          <a:p>
            <a:pPr lvl="1" eaLnBrk="1" hangingPunct="1"/>
            <a:r>
              <a:rPr lang="en-US" sz="2800" dirty="0" smtClean="0"/>
              <a:t>Congress changes that by statute (not a constitutional issue)</a:t>
            </a:r>
          </a:p>
          <a:p>
            <a:pPr eaLnBrk="1" hangingPunct="1"/>
            <a:r>
              <a:rPr lang="en-US" sz="2800" dirty="0" smtClean="0"/>
              <a:t>1970 Goldberg</a:t>
            </a:r>
          </a:p>
          <a:p>
            <a:pPr lvl="1" eaLnBrk="1" hangingPunct="1"/>
            <a:r>
              <a:rPr lang="en-US" sz="2800" dirty="0" smtClean="0"/>
              <a:t>Notion of a constitutionally required hearing before a benefit is terminated</a:t>
            </a:r>
          </a:p>
          <a:p>
            <a:pPr lvl="1" eaLnBrk="1" hangingPunct="1"/>
            <a:r>
              <a:rPr lang="en-US" sz="2800" dirty="0" smtClean="0"/>
              <a:t>Oral hearing, but no appointed counsel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01FC86-EA11-4953-9E6B-C73CDA946C13}"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How Far Does Matthews Go:</a:t>
            </a:r>
            <a:br>
              <a:rPr lang="en-US" smtClean="0"/>
            </a:br>
            <a:r>
              <a:rPr lang="en-US" smtClean="0"/>
              <a:t>Hamdi v. Rumsfeld, 124 S.Ct. 2633 (2004) </a:t>
            </a:r>
          </a:p>
        </p:txBody>
      </p:sp>
      <p:sp>
        <p:nvSpPr>
          <p:cNvPr id="22532" name="Rectangle 3"/>
          <p:cNvSpPr>
            <a:spLocks noGrp="1" noChangeArrowheads="1"/>
          </p:cNvSpPr>
          <p:nvPr>
            <p:ph type="body" idx="1"/>
          </p:nvPr>
        </p:nvSpPr>
        <p:spPr/>
        <p:txBody>
          <a:bodyPr/>
          <a:lstStyle/>
          <a:p>
            <a:pPr eaLnBrk="1" hangingPunct="1">
              <a:lnSpc>
                <a:spcPct val="80000"/>
              </a:lnSpc>
            </a:pPr>
            <a:r>
              <a:rPr lang="en-US" sz="2400" smtClean="0"/>
              <a:t>The ordinary mechanism that we use for balancing such serious competing interests, and for determining the procedures that are necessary to ensure that a citizen is not "deprived of life, liberty, or property, without due process of law," U. S. Const., Amdt. 5, is the test that we articulated in Mathews v. Eldridge. Mathews dictates that the process due in any given instance is determined by weighing "the private interest that will be affected by the official action" against the Government's asserted interest, "including the function involved" and the burdens the Government would face in providing greater process. The Mathews calculus then contemplates a judicious balancing of these concerns, through an analysis of "the risk of an erroneous deprivation" of the private interest if the process were reduced and the "probable value, if any, of additional or substitute safeguards. </a:t>
            </a:r>
            <a:r>
              <a:rPr lang="en-US" sz="2400" smtClean="0">
                <a:hlinkClick r:id="rId2"/>
              </a:rPr>
              <a:t>http://biotech.law.lsu.edu/cases/nat-sec/hamdi.htm</a:t>
            </a:r>
            <a:r>
              <a:rPr lang="en-US" sz="2400" smtClean="0"/>
              <a:t> (at 65)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F98488-C1C7-4BE0-80D8-CA77834671D4}" type="slidenum">
              <a:rPr lang="en-US" smtClean="0">
                <a:solidFill>
                  <a:schemeClr val="bg2"/>
                </a:solidFill>
              </a:rPr>
              <a:pPr/>
              <a:t>21</a:t>
            </a:fld>
            <a:endParaRPr lang="en-US" smtClean="0">
              <a:solidFill>
                <a:schemeClr val="bg2"/>
              </a:solidFill>
            </a:endParaRPr>
          </a:p>
        </p:txBody>
      </p:sp>
      <p:sp>
        <p:nvSpPr>
          <p:cNvPr id="23555" name="Rectangle 2"/>
          <p:cNvSpPr>
            <a:spLocks noGrp="1" noChangeArrowheads="1"/>
          </p:cNvSpPr>
          <p:nvPr>
            <p:ph type="ctrTitle"/>
          </p:nvPr>
        </p:nvSpPr>
        <p:spPr/>
        <p:txBody>
          <a:bodyPr/>
          <a:lstStyle/>
          <a:p>
            <a:pPr eaLnBrk="1" hangingPunct="1"/>
            <a:r>
              <a:rPr lang="en-US" smtClean="0"/>
              <a:t>Bias in Administrative Hearings</a:t>
            </a:r>
          </a:p>
        </p:txBody>
      </p:sp>
      <p:sp>
        <p:nvSpPr>
          <p:cNvPr id="2355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839F09-BAEB-47E9-963D-AB5E803060AB}"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What does a Right to an Impartial Judge Mean?</a:t>
            </a:r>
          </a:p>
        </p:txBody>
      </p:sp>
      <p:sp>
        <p:nvSpPr>
          <p:cNvPr id="24580" name="Rectangle 3"/>
          <p:cNvSpPr>
            <a:spLocks noGrp="1" noChangeArrowheads="1"/>
          </p:cNvSpPr>
          <p:nvPr>
            <p:ph type="body" idx="1"/>
          </p:nvPr>
        </p:nvSpPr>
        <p:spPr/>
        <p:txBody>
          <a:bodyPr/>
          <a:lstStyle/>
          <a:p>
            <a:pPr eaLnBrk="1" hangingPunct="1"/>
            <a:r>
              <a:rPr lang="en-US" smtClean="0"/>
              <a:t>What are sources of bias?</a:t>
            </a:r>
          </a:p>
          <a:p>
            <a:pPr lvl="1" eaLnBrk="1" hangingPunct="1"/>
            <a:r>
              <a:rPr lang="en-US" smtClean="0"/>
              <a:t>How is the analysis different for agencies than for Article III courts?</a:t>
            </a:r>
          </a:p>
          <a:p>
            <a:pPr eaLnBrk="1" hangingPunct="1"/>
            <a:r>
              <a:rPr lang="en-US" smtClean="0"/>
              <a:t>What is separation of functions?</a:t>
            </a:r>
          </a:p>
          <a:p>
            <a:pPr lvl="1" eaLnBrk="1" hangingPunct="1"/>
            <a:r>
              <a:rPr lang="en-US" smtClean="0"/>
              <a:t>How does it reduce potential bias?</a:t>
            </a:r>
          </a:p>
          <a:p>
            <a:pPr lvl="1" eaLnBrk="1" hangingPunct="1"/>
            <a:r>
              <a:rPr lang="en-US" smtClean="0"/>
              <a:t>This argument lead to the  central panel of ALJs in LA.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1A3FE86-86CB-4E91-9560-131C6C7F7F9D}"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mtClean="0"/>
              <a:t>The Problem of Proof of Bias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We will see more about this in the chapter on judicial review</a:t>
            </a:r>
          </a:p>
          <a:p>
            <a:pPr eaLnBrk="1" hangingPunct="1">
              <a:lnSpc>
                <a:spcPct val="90000"/>
              </a:lnSpc>
            </a:pPr>
            <a:r>
              <a:rPr lang="en-US" smtClean="0"/>
              <a:t>The core problem is that you cannot judge bias by only looking at the record, but the courts are unwilling to allow discovery into the motives of the judges</a:t>
            </a:r>
          </a:p>
          <a:p>
            <a:pPr eaLnBrk="1" hangingPunct="1">
              <a:lnSpc>
                <a:spcPct val="90000"/>
              </a:lnSpc>
            </a:pPr>
            <a:r>
              <a:rPr lang="en-US" smtClean="0"/>
              <a:t>It would be like getting to depose an Article III judge as part of the appeal of a summary judgment.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04F623-F748-4851-B170-8EB936B043AC}"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z="3200" smtClean="0"/>
              <a:t>Exception to the Requirement of Separation of Functions  for the Heads of Agencies</a:t>
            </a:r>
          </a:p>
        </p:txBody>
      </p:sp>
      <p:sp>
        <p:nvSpPr>
          <p:cNvPr id="26628" name="Rectangle 3"/>
          <p:cNvSpPr>
            <a:spLocks noGrp="1" noChangeArrowheads="1"/>
          </p:cNvSpPr>
          <p:nvPr>
            <p:ph type="body" idx="1"/>
          </p:nvPr>
        </p:nvSpPr>
        <p:spPr/>
        <p:txBody>
          <a:bodyPr/>
          <a:lstStyle/>
          <a:p>
            <a:pPr eaLnBrk="1" hangingPunct="1"/>
            <a:r>
              <a:rPr lang="en-US" smtClean="0"/>
              <a:t>554(d)</a:t>
            </a:r>
          </a:p>
          <a:p>
            <a:pPr lvl="1" eaLnBrk="1" hangingPunct="1"/>
            <a:r>
              <a:rPr lang="en-US" smtClean="0"/>
              <a:t> This subsection does not apply - </a:t>
            </a:r>
          </a:p>
          <a:p>
            <a:pPr lvl="1" eaLnBrk="1" hangingPunct="1"/>
            <a:r>
              <a:rPr lang="en-US" smtClean="0"/>
              <a:t>...</a:t>
            </a:r>
          </a:p>
          <a:p>
            <a:pPr lvl="1" eaLnBrk="1" hangingPunct="1"/>
            <a:r>
              <a:rPr lang="en-US" smtClean="0"/>
              <a:t>(C) to the agency or a member or members of the body comprising the agency.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ACD4C4D-8D67-4591-B3A0-B0418264490C}" type="slidenum">
              <a:rPr lang="en-US" smtClean="0"/>
              <a:pPr/>
              <a:t>25</a:t>
            </a:fld>
            <a:endParaRPr lang="en-US" smtClean="0"/>
          </a:p>
        </p:txBody>
      </p:sp>
      <p:sp>
        <p:nvSpPr>
          <p:cNvPr id="27651" name="Rectangle 2"/>
          <p:cNvSpPr>
            <a:spLocks noGrp="1" noChangeArrowheads="1"/>
          </p:cNvSpPr>
          <p:nvPr>
            <p:ph type="title"/>
          </p:nvPr>
        </p:nvSpPr>
        <p:spPr/>
        <p:txBody>
          <a:bodyPr/>
          <a:lstStyle/>
          <a:p>
            <a:pPr eaLnBrk="1" hangingPunct="1"/>
            <a:r>
              <a:rPr lang="en-US" smtClean="0"/>
              <a:t>Withrow v. Larkin, 421 U.S. 35 (1975)</a:t>
            </a:r>
          </a:p>
        </p:txBody>
      </p:sp>
      <p:sp>
        <p:nvSpPr>
          <p:cNvPr id="27652" name="Rectangle 3"/>
          <p:cNvSpPr>
            <a:spLocks noGrp="1" noChangeArrowheads="1"/>
          </p:cNvSpPr>
          <p:nvPr>
            <p:ph type="body" idx="1"/>
          </p:nvPr>
        </p:nvSpPr>
        <p:spPr/>
        <p:txBody>
          <a:bodyPr/>
          <a:lstStyle/>
          <a:p>
            <a:pPr eaLnBrk="1" hangingPunct="1">
              <a:lnSpc>
                <a:spcPct val="90000"/>
              </a:lnSpc>
            </a:pPr>
            <a:r>
              <a:rPr lang="en-US" sz="2400" smtClean="0"/>
              <a:t>State medical licensing board</a:t>
            </a:r>
          </a:p>
          <a:p>
            <a:pPr eaLnBrk="1" hangingPunct="1">
              <a:lnSpc>
                <a:spcPct val="90000"/>
              </a:lnSpc>
            </a:pPr>
            <a:r>
              <a:rPr lang="en-US" sz="2400" smtClean="0"/>
              <a:t>What were the functions?</a:t>
            </a:r>
          </a:p>
          <a:p>
            <a:pPr eaLnBrk="1" hangingPunct="1">
              <a:lnSpc>
                <a:spcPct val="90000"/>
              </a:lnSpc>
            </a:pPr>
            <a:r>
              <a:rPr lang="en-US" sz="2400" smtClean="0"/>
              <a:t>What did the doc request?</a:t>
            </a:r>
          </a:p>
          <a:p>
            <a:pPr eaLnBrk="1" hangingPunct="1">
              <a:lnSpc>
                <a:spcPct val="90000"/>
              </a:lnSpc>
            </a:pPr>
            <a:r>
              <a:rPr lang="en-US" sz="2400" smtClean="0"/>
              <a:t>Why did the court find that it was not necessary to separate them?</a:t>
            </a:r>
          </a:p>
          <a:p>
            <a:pPr lvl="1" eaLnBrk="1" hangingPunct="1">
              <a:lnSpc>
                <a:spcPct val="90000"/>
              </a:lnSpc>
            </a:pPr>
            <a:r>
              <a:rPr lang="en-US" sz="2400" smtClean="0"/>
              <a:t>The Supreme Court reiterated the fundamental importance of the need for an unbiased decision maker, but it found that the mere combination of investigatory, prosecutorial, and adjudicatory functions in the same entity did not necessarily make the entity biased in adjudicating. </a:t>
            </a:r>
          </a:p>
          <a:p>
            <a:pPr lvl="1" eaLnBrk="1" hangingPunct="1">
              <a:lnSpc>
                <a:spcPct val="90000"/>
              </a:lnSpc>
            </a:pPr>
            <a:r>
              <a:rPr lang="en-US" sz="2400" smtClean="0"/>
              <a:t>Why is the record so important in these cases?</a:t>
            </a:r>
          </a:p>
          <a:p>
            <a:pPr eaLnBrk="1" hangingPunct="1">
              <a:lnSpc>
                <a:spcPct val="90000"/>
              </a:lnSpc>
            </a:pPr>
            <a:r>
              <a:rPr lang="en-US" sz="2400" smtClean="0"/>
              <a:t>Why would an independent ALJ be a particular problem for these cases?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26</a:t>
            </a:fld>
            <a:endParaRPr lang="en-US"/>
          </a:p>
        </p:txBody>
      </p:sp>
    </p:spTree>
    <p:extLst>
      <p:ext uri="{BB962C8B-B14F-4D97-AF65-F5344CB8AC3E}">
        <p14:creationId xmlns:p14="http://schemas.microsoft.com/office/powerpoint/2010/main" val="4231553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E28CDAA-8F37-4A4E-9797-C6FC1F0E5A76}" type="slidenum">
              <a:rPr lang="en-US" smtClean="0"/>
              <a:pPr/>
              <a:t>27</a:t>
            </a:fld>
            <a:endParaRPr lang="en-US" smtClean="0"/>
          </a:p>
        </p:txBody>
      </p:sp>
      <p:sp>
        <p:nvSpPr>
          <p:cNvPr id="28675" name="Rectangle 2"/>
          <p:cNvSpPr>
            <a:spLocks noGrp="1" noChangeArrowheads="1"/>
          </p:cNvSpPr>
          <p:nvPr>
            <p:ph type="title"/>
          </p:nvPr>
        </p:nvSpPr>
        <p:spPr/>
        <p:txBody>
          <a:bodyPr/>
          <a:lstStyle/>
          <a:p>
            <a:pPr eaLnBrk="1" hangingPunct="1"/>
            <a:r>
              <a:rPr lang="en-US" smtClean="0"/>
              <a:t>Disqualifying an Administrative Law Decisionmaker for Bias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smtClean="0"/>
              <a:t>What is the United States Supreme Court standard?</a:t>
            </a:r>
          </a:p>
          <a:p>
            <a:pPr lvl="1" eaLnBrk="1" hangingPunct="1">
              <a:lnSpc>
                <a:spcPct val="90000"/>
              </a:lnSpc>
            </a:pPr>
            <a:r>
              <a:rPr lang="en-US" sz="2800" smtClean="0"/>
              <a:t> “irrevocably closed mind” </a:t>
            </a:r>
          </a:p>
          <a:p>
            <a:pPr eaLnBrk="1" hangingPunct="1">
              <a:lnSpc>
                <a:spcPct val="90000"/>
              </a:lnSpc>
            </a:pPr>
            <a:r>
              <a:rPr lang="en-US" sz="2800" smtClean="0"/>
              <a:t>What does it take to show this?</a:t>
            </a:r>
          </a:p>
          <a:p>
            <a:pPr lvl="1" eaLnBrk="1" hangingPunct="1">
              <a:lnSpc>
                <a:spcPct val="90000"/>
              </a:lnSpc>
            </a:pPr>
            <a:r>
              <a:rPr lang="en-US" sz="2800" smtClean="0"/>
              <a:t>What happened in Texaco, Inc. v. FTC, 336 F.2d 754 (D.C. Cir. 1964)?</a:t>
            </a:r>
          </a:p>
          <a:p>
            <a:pPr lvl="1" eaLnBrk="1" hangingPunct="1">
              <a:lnSpc>
                <a:spcPct val="90000"/>
              </a:lnSpc>
            </a:pPr>
            <a:r>
              <a:rPr lang="en-US" sz="2800" smtClean="0"/>
              <a:t>Why does mean that the head of the EPA needs to be circumspect in comments about BP?</a:t>
            </a:r>
          </a:p>
          <a:p>
            <a:pPr lvl="1" eaLnBrk="1" hangingPunct="1">
              <a:lnSpc>
                <a:spcPct val="90000"/>
              </a:lnSpc>
            </a:pPr>
            <a:r>
              <a:rPr lang="en-US" sz="2800" smtClean="0"/>
              <a:t>Would generalized statements, such as the FCC chair deploring advertising to children, meet the standard?</a:t>
            </a:r>
          </a:p>
          <a:p>
            <a:pPr eaLnBrk="1" hangingPunct="1">
              <a:lnSpc>
                <a:spcPct val="90000"/>
              </a:lnSpc>
            </a:pPr>
            <a:r>
              <a:rPr lang="en-US" sz="2800" smtClean="0"/>
              <a:t>What is the Doctrine of Necessity?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347609E-A9D3-4D45-BE82-7F8B61D940CF}" type="slidenum">
              <a:rPr lang="en-US" smtClean="0"/>
              <a:pPr/>
              <a:t>28</a:t>
            </a:fld>
            <a:endParaRPr lang="en-US" smtClean="0"/>
          </a:p>
        </p:txBody>
      </p:sp>
      <p:sp>
        <p:nvSpPr>
          <p:cNvPr id="29699" name="Rectangle 2"/>
          <p:cNvSpPr>
            <a:spLocks noGrp="1" noChangeArrowheads="1"/>
          </p:cNvSpPr>
          <p:nvPr>
            <p:ph type="title"/>
          </p:nvPr>
        </p:nvSpPr>
        <p:spPr/>
        <p:txBody>
          <a:bodyPr/>
          <a:lstStyle/>
          <a:p>
            <a:pPr eaLnBrk="1" hangingPunct="1"/>
            <a:r>
              <a:rPr lang="en-US" i="1" smtClean="0"/>
              <a:t>Kennecott Copper Corp. v. FTC</a:t>
            </a:r>
            <a:r>
              <a:rPr lang="en-US" smtClean="0"/>
              <a:t>, 467 F.2d 67 (10th Cir. 1972) </a:t>
            </a:r>
          </a:p>
        </p:txBody>
      </p:sp>
      <p:sp>
        <p:nvSpPr>
          <p:cNvPr id="29700" name="Rectangle 3"/>
          <p:cNvSpPr>
            <a:spLocks noGrp="1" noChangeArrowheads="1"/>
          </p:cNvSpPr>
          <p:nvPr>
            <p:ph type="body" idx="1"/>
          </p:nvPr>
        </p:nvSpPr>
        <p:spPr/>
        <p:txBody>
          <a:bodyPr/>
          <a:lstStyle/>
          <a:p>
            <a:pPr eaLnBrk="1" hangingPunct="1">
              <a:lnSpc>
                <a:spcPct val="90000"/>
              </a:lnSpc>
            </a:pPr>
            <a:r>
              <a:rPr lang="en-US" smtClean="0"/>
              <a:t>Kennecott owned a small coal company, then bought a big one - Peabody</a:t>
            </a:r>
          </a:p>
          <a:p>
            <a:pPr eaLnBrk="1" hangingPunct="1">
              <a:lnSpc>
                <a:spcPct val="90000"/>
              </a:lnSpc>
            </a:pPr>
            <a:r>
              <a:rPr lang="en-US" smtClean="0"/>
              <a:t>FTC investigated this as an antitrust violation</a:t>
            </a:r>
          </a:p>
          <a:p>
            <a:pPr lvl="1" eaLnBrk="1" hangingPunct="1">
              <a:lnSpc>
                <a:spcPct val="90000"/>
              </a:lnSpc>
            </a:pPr>
            <a:r>
              <a:rPr lang="en-US" smtClean="0"/>
              <a:t>A commissioner gave an interview and explained that the agency saw Kennecott  as removing itself as a competitor.</a:t>
            </a:r>
          </a:p>
          <a:p>
            <a:pPr lvl="1" eaLnBrk="1" hangingPunct="1">
              <a:lnSpc>
                <a:spcPct val="90000"/>
              </a:lnSpc>
            </a:pPr>
            <a:r>
              <a:rPr lang="en-US" smtClean="0"/>
              <a:t>Kennecott claimed this showed bias</a:t>
            </a:r>
          </a:p>
          <a:p>
            <a:pPr eaLnBrk="1" hangingPunct="1">
              <a:lnSpc>
                <a:spcPct val="90000"/>
              </a:lnSpc>
            </a:pPr>
            <a:r>
              <a:rPr lang="en-US" smtClean="0"/>
              <a:t>The court said no, but warned the agency to be more careful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A77B55-7258-47CB-8D37-B33C888A1A3B}" type="slidenum">
              <a:rPr lang="en-US" smtClean="0"/>
              <a:pPr/>
              <a:t>29</a:t>
            </a:fld>
            <a:endParaRPr lang="en-US" smtClean="0"/>
          </a:p>
        </p:txBody>
      </p:sp>
      <p:sp>
        <p:nvSpPr>
          <p:cNvPr id="30723" name="Rectangle 2"/>
          <p:cNvSpPr>
            <a:spLocks noGrp="1" noChangeArrowheads="1"/>
          </p:cNvSpPr>
          <p:nvPr>
            <p:ph type="title"/>
          </p:nvPr>
        </p:nvSpPr>
        <p:spPr/>
        <p:txBody>
          <a:bodyPr/>
          <a:lstStyle/>
          <a:p>
            <a:pPr eaLnBrk="1" hangingPunct="1"/>
            <a:r>
              <a:rPr lang="en-US" i="1" smtClean="0"/>
              <a:t>Pillsbury Co. v. FTC</a:t>
            </a:r>
            <a:r>
              <a:rPr lang="en-US" smtClean="0"/>
              <a:t>, 354 F.2d 952 (5th Cir. 1966)</a:t>
            </a:r>
          </a:p>
        </p:txBody>
      </p:sp>
      <p:sp>
        <p:nvSpPr>
          <p:cNvPr id="29700"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Who was meddling in the FTC case?</a:t>
            </a:r>
          </a:p>
          <a:p>
            <a:pPr lvl="1" eaLnBrk="1" hangingPunct="1">
              <a:lnSpc>
                <a:spcPct val="90000"/>
              </a:lnSpc>
              <a:defRPr/>
            </a:pPr>
            <a:r>
              <a:rPr lang="en-US" dirty="0" smtClean="0">
                <a:hlinkClick r:id="rId2"/>
              </a:rPr>
              <a:t>What did Senator Kefauver say?</a:t>
            </a:r>
            <a:endParaRPr lang="en-US" dirty="0" smtClean="0"/>
          </a:p>
          <a:p>
            <a:pPr lvl="1" eaLnBrk="1" hangingPunct="1">
              <a:lnSpc>
                <a:spcPct val="90000"/>
              </a:lnSpc>
              <a:defRPr/>
            </a:pPr>
            <a:r>
              <a:rPr lang="en-US" dirty="0" smtClean="0">
                <a:hlinkClick r:id="rId3"/>
              </a:rPr>
              <a:t>Did the Senator have an alter-ego?</a:t>
            </a:r>
            <a:endParaRPr lang="en-US" dirty="0" smtClean="0"/>
          </a:p>
          <a:p>
            <a:pPr eaLnBrk="1" hangingPunct="1">
              <a:lnSpc>
                <a:spcPct val="90000"/>
              </a:lnSpc>
              <a:defRPr/>
            </a:pPr>
            <a:r>
              <a:rPr lang="en-US" dirty="0" smtClean="0"/>
              <a:t>What did the court find?</a:t>
            </a:r>
          </a:p>
          <a:p>
            <a:pPr eaLnBrk="1" hangingPunct="1">
              <a:lnSpc>
                <a:spcPct val="90000"/>
              </a:lnSpc>
              <a:defRPr/>
            </a:pPr>
            <a:r>
              <a:rPr lang="en-US" dirty="0" smtClean="0"/>
              <a:t>What is allowed for pending cases?</a:t>
            </a:r>
          </a:p>
          <a:p>
            <a:pPr lvl="1" eaLnBrk="1" hangingPunct="1">
              <a:lnSpc>
                <a:spcPct val="90000"/>
              </a:lnSpc>
              <a:defRPr/>
            </a:pPr>
            <a:r>
              <a:rPr lang="en-US" dirty="0" smtClean="0"/>
              <a:t>Congressional case work</a:t>
            </a:r>
          </a:p>
          <a:p>
            <a:pPr eaLnBrk="1" hangingPunct="1">
              <a:lnSpc>
                <a:spcPct val="90000"/>
              </a:lnSpc>
              <a:defRPr/>
            </a:pPr>
            <a:r>
              <a:rPr lang="en-US" dirty="0" smtClean="0"/>
              <a:t>What is the analysis if it had been the president?</a:t>
            </a:r>
          </a:p>
          <a:p>
            <a:pPr lvl="1" eaLnBrk="1" hangingPunct="1">
              <a:lnSpc>
                <a:spcPct val="90000"/>
              </a:lnSpc>
              <a:defRPr/>
            </a:pPr>
            <a:r>
              <a:rPr lang="en-US" dirty="0" smtClean="0"/>
              <a:t>How does this change the issues?</a:t>
            </a:r>
          </a:p>
          <a:p>
            <a:pPr lvl="1" eaLnBrk="1" hangingPunct="1">
              <a:lnSpc>
                <a:spcPct val="90000"/>
              </a:lnSpc>
              <a:defRPr/>
            </a:pPr>
            <a:r>
              <a:rPr lang="en-US" dirty="0" smtClean="0"/>
              <a:t>Is he the decider?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0246DE-7E5E-40E8-9EDA-D5E8F1625887}" type="slidenum">
              <a:rPr lang="en-US" smtClean="0">
                <a:solidFill>
                  <a:schemeClr val="bg2"/>
                </a:solidFill>
              </a:rPr>
              <a:pPr/>
              <a:t>3</a:t>
            </a:fld>
            <a:endParaRPr lang="en-US" smtClean="0">
              <a:solidFill>
                <a:schemeClr val="bg2"/>
              </a:solidFill>
            </a:endParaRPr>
          </a:p>
        </p:txBody>
      </p:sp>
      <p:sp>
        <p:nvSpPr>
          <p:cNvPr id="5123" name="Rectangle 2"/>
          <p:cNvSpPr>
            <a:spLocks noGrp="1" noChangeArrowheads="1"/>
          </p:cNvSpPr>
          <p:nvPr>
            <p:ph type="ctrTitle"/>
          </p:nvPr>
        </p:nvSpPr>
        <p:spPr/>
        <p:txBody>
          <a:bodyPr/>
          <a:lstStyle/>
          <a:p>
            <a:pPr eaLnBrk="1" hangingPunct="1"/>
            <a:r>
              <a:rPr lang="en-US" smtClean="0"/>
              <a:t>Matthews v. Eldridge (1976)</a:t>
            </a:r>
          </a:p>
        </p:txBody>
      </p:sp>
      <p:sp>
        <p:nvSpPr>
          <p:cNvPr id="5124" name="Rectangle 3"/>
          <p:cNvSpPr>
            <a:spLocks noGrp="1" noChangeArrowheads="1"/>
          </p:cNvSpPr>
          <p:nvPr>
            <p:ph type="subTitle" idx="1"/>
          </p:nvPr>
        </p:nvSpPr>
        <p:spPr/>
        <p:txBody>
          <a:bodyPr/>
          <a:lstStyle/>
          <a:p>
            <a:pPr eaLnBrk="1" hangingPunct="1"/>
            <a:r>
              <a:rPr lang="en-US" dirty="0">
                <a:hlinkClick r:id="rId2"/>
              </a:rPr>
              <a:t>http://www.ssa.gov/policy/docs/chartbooks/disability_trends/overview.html</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90EED91-69DE-48D0-8D75-362D08024245}" type="slidenum">
              <a:rPr lang="en-US" smtClean="0"/>
              <a:pPr/>
              <a:t>30</a:t>
            </a:fld>
            <a:endParaRPr lang="en-US" smtClean="0"/>
          </a:p>
        </p:txBody>
      </p:sp>
      <p:sp>
        <p:nvSpPr>
          <p:cNvPr id="31747" name="Rectangle 2"/>
          <p:cNvSpPr>
            <a:spLocks noGrp="1" noChangeArrowheads="1"/>
          </p:cNvSpPr>
          <p:nvPr>
            <p:ph type="title"/>
          </p:nvPr>
        </p:nvSpPr>
        <p:spPr/>
        <p:txBody>
          <a:bodyPr/>
          <a:lstStyle/>
          <a:p>
            <a:pPr eaLnBrk="1" hangingPunct="1"/>
            <a:r>
              <a:rPr lang="en-US" smtClean="0"/>
              <a:t>Ex Parte Communication Review</a:t>
            </a:r>
          </a:p>
        </p:txBody>
      </p:sp>
      <p:sp>
        <p:nvSpPr>
          <p:cNvPr id="31748" name="Rectangle 3"/>
          <p:cNvSpPr>
            <a:spLocks noGrp="1" noChangeArrowheads="1"/>
          </p:cNvSpPr>
          <p:nvPr>
            <p:ph type="body" idx="1"/>
          </p:nvPr>
        </p:nvSpPr>
        <p:spPr/>
        <p:txBody>
          <a:bodyPr/>
          <a:lstStyle/>
          <a:p>
            <a:pPr eaLnBrk="1" hangingPunct="1"/>
            <a:r>
              <a:rPr lang="en-US" smtClean="0"/>
              <a:t>Why do ex parte communications impinge the rights of the regulated party?</a:t>
            </a:r>
          </a:p>
          <a:p>
            <a:pPr lvl="1" eaLnBrk="1" hangingPunct="1"/>
            <a:r>
              <a:rPr lang="en-US" smtClean="0"/>
              <a:t>Does it matter whether they come from inside or outside the agency?</a:t>
            </a:r>
          </a:p>
          <a:p>
            <a:pPr eaLnBrk="1" hangingPunct="1"/>
            <a:r>
              <a:rPr lang="en-US" smtClean="0"/>
              <a:t>How can the harm be cured?</a:t>
            </a:r>
          </a:p>
          <a:p>
            <a:pPr lvl="1" eaLnBrk="1" hangingPunct="1"/>
            <a:r>
              <a:rPr lang="en-US" smtClean="0"/>
              <a:t>5 U.S.C. 557(d) — placing the ex parte communication in the record and affording the parties a chance to respond to it.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2C292-76FB-427C-8EEF-5A5EDC84A5FF}"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Social Security Disability</a:t>
            </a:r>
            <a:br>
              <a:rPr lang="en-US" smtClean="0"/>
            </a:br>
            <a:r>
              <a:rPr lang="en-US" smtClean="0"/>
              <a:t>Basic Procedure Drill - I</a:t>
            </a:r>
          </a:p>
        </p:txBody>
      </p:sp>
      <p:sp>
        <p:nvSpPr>
          <p:cNvPr id="6148" name="Rectangle 3"/>
          <p:cNvSpPr>
            <a:spLocks noGrp="1" noChangeArrowheads="1"/>
          </p:cNvSpPr>
          <p:nvPr>
            <p:ph type="body" idx="1"/>
          </p:nvPr>
        </p:nvSpPr>
        <p:spPr/>
        <p:txBody>
          <a:bodyPr/>
          <a:lstStyle/>
          <a:p>
            <a:pPr eaLnBrk="1" hangingPunct="1">
              <a:lnSpc>
                <a:spcPct val="90000"/>
              </a:lnSpc>
            </a:pPr>
            <a:r>
              <a:rPr lang="en-US" sz="2800" smtClean="0"/>
              <a:t>Get a form the Social Security office</a:t>
            </a:r>
          </a:p>
          <a:p>
            <a:pPr eaLnBrk="1" hangingPunct="1">
              <a:lnSpc>
                <a:spcPct val="90000"/>
              </a:lnSpc>
            </a:pPr>
            <a:r>
              <a:rPr lang="en-US" sz="2800" smtClean="0"/>
              <a:t>What is the illness, the work history, the doc?</a:t>
            </a:r>
          </a:p>
          <a:p>
            <a:pPr eaLnBrk="1" hangingPunct="1">
              <a:lnSpc>
                <a:spcPct val="90000"/>
              </a:lnSpc>
            </a:pPr>
            <a:r>
              <a:rPr lang="en-US" sz="2800" smtClean="0"/>
              <a:t>SSI orders records</a:t>
            </a:r>
          </a:p>
          <a:p>
            <a:pPr eaLnBrk="1" hangingPunct="1">
              <a:lnSpc>
                <a:spcPct val="90000"/>
              </a:lnSpc>
            </a:pPr>
            <a:r>
              <a:rPr lang="en-US" sz="2800" smtClean="0"/>
              <a:t>A doc at SSI at Disability Determination Service - run by state as contractor - makes a determination</a:t>
            </a:r>
          </a:p>
          <a:p>
            <a:pPr eaLnBrk="1" hangingPunct="1">
              <a:lnSpc>
                <a:spcPct val="90000"/>
              </a:lnSpc>
            </a:pPr>
            <a:r>
              <a:rPr lang="en-US" sz="2800" smtClean="0"/>
              <a:t>Sends to regional office</a:t>
            </a:r>
          </a:p>
          <a:p>
            <a:pPr eaLnBrk="1" hangingPunct="1">
              <a:lnSpc>
                <a:spcPct val="90000"/>
              </a:lnSpc>
            </a:pPr>
            <a:r>
              <a:rPr lang="en-US" sz="2800" smtClean="0"/>
              <a:t>Regional office pays, QA, or denies</a:t>
            </a:r>
          </a:p>
          <a:p>
            <a:pPr eaLnBrk="1" hangingPunct="1">
              <a:lnSpc>
                <a:spcPct val="90000"/>
              </a:lnSpc>
            </a:pPr>
            <a:r>
              <a:rPr lang="en-US" sz="2800" smtClean="0"/>
              <a:t>Ask for reconsideration</a:t>
            </a:r>
          </a:p>
          <a:p>
            <a:pPr eaLnBrk="1" hangingPunct="1">
              <a:lnSpc>
                <a:spcPct val="90000"/>
              </a:lnSpc>
            </a:pPr>
            <a:r>
              <a:rPr lang="en-US" sz="2800" smtClean="0"/>
              <a:t>This is all done with records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4ACF629-A824-402E-9AFF-EE1AB91D128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Social Security Disability</a:t>
            </a:r>
            <a:br>
              <a:rPr lang="en-US" smtClean="0"/>
            </a:br>
            <a:r>
              <a:rPr lang="en-US" smtClean="0"/>
              <a:t>Basic Procedure drill - II</a:t>
            </a:r>
          </a:p>
        </p:txBody>
      </p:sp>
      <p:sp>
        <p:nvSpPr>
          <p:cNvPr id="7172" name="Rectangle 3"/>
          <p:cNvSpPr>
            <a:spLocks noGrp="1" noChangeArrowheads="1"/>
          </p:cNvSpPr>
          <p:nvPr>
            <p:ph type="body" idx="1"/>
          </p:nvPr>
        </p:nvSpPr>
        <p:spPr>
          <a:xfrm>
            <a:off x="457200" y="2133600"/>
            <a:ext cx="8534400" cy="4343400"/>
          </a:xfrm>
        </p:spPr>
        <p:txBody>
          <a:bodyPr/>
          <a:lstStyle/>
          <a:p>
            <a:pPr eaLnBrk="1" hangingPunct="1">
              <a:lnSpc>
                <a:spcPct val="80000"/>
              </a:lnSpc>
            </a:pPr>
            <a:r>
              <a:rPr lang="en-US" sz="2400" dirty="0" smtClean="0"/>
              <a:t>At the state level, the examiner can call the patient's doc</a:t>
            </a:r>
          </a:p>
          <a:p>
            <a:pPr eaLnBrk="1" hangingPunct="1">
              <a:lnSpc>
                <a:spcPct val="80000"/>
              </a:lnSpc>
            </a:pPr>
            <a:r>
              <a:rPr lang="en-US" sz="2400" dirty="0" smtClean="0"/>
              <a:t>At the fed level, the expert is bound by the patient's doc</a:t>
            </a:r>
          </a:p>
          <a:p>
            <a:pPr eaLnBrk="1" hangingPunct="1">
              <a:lnSpc>
                <a:spcPct val="80000"/>
              </a:lnSpc>
            </a:pPr>
            <a:r>
              <a:rPr lang="en-US" sz="2400" dirty="0" smtClean="0"/>
              <a:t>Most problems arise because of poor documentation</a:t>
            </a:r>
          </a:p>
          <a:p>
            <a:pPr eaLnBrk="1" hangingPunct="1">
              <a:lnSpc>
                <a:spcPct val="80000"/>
              </a:lnSpc>
            </a:pPr>
            <a:r>
              <a:rPr lang="en-US" sz="2400" dirty="0" smtClean="0"/>
              <a:t>Applicants can submit new info and get a new evaluation</a:t>
            </a:r>
          </a:p>
          <a:p>
            <a:pPr eaLnBrk="1" hangingPunct="1">
              <a:lnSpc>
                <a:spcPct val="80000"/>
              </a:lnSpc>
            </a:pPr>
            <a:r>
              <a:rPr lang="en-US" sz="2400" dirty="0" smtClean="0"/>
              <a:t>After denial, you can ask for a hearing before ALJ</a:t>
            </a:r>
          </a:p>
          <a:p>
            <a:pPr eaLnBrk="1" hangingPunct="1">
              <a:lnSpc>
                <a:spcPct val="80000"/>
              </a:lnSpc>
            </a:pPr>
            <a:r>
              <a:rPr lang="en-US" sz="2400" dirty="0" smtClean="0"/>
              <a:t>At the hearing stage, you ask for an expedited review if the case is clear</a:t>
            </a:r>
          </a:p>
          <a:p>
            <a:pPr eaLnBrk="1" hangingPunct="1">
              <a:lnSpc>
                <a:spcPct val="80000"/>
              </a:lnSpc>
            </a:pPr>
            <a:r>
              <a:rPr lang="en-US" sz="2400" dirty="0" smtClean="0"/>
              <a:t>ALJ's decision is final</a:t>
            </a:r>
          </a:p>
          <a:p>
            <a:pPr lvl="1" eaLnBrk="1" hangingPunct="1">
              <a:lnSpc>
                <a:spcPct val="80000"/>
              </a:lnSpc>
            </a:pPr>
            <a:r>
              <a:rPr lang="en-US" sz="2400" dirty="0" smtClean="0"/>
              <a:t>At this point you can appeal to the federal courts </a:t>
            </a:r>
          </a:p>
          <a:p>
            <a:pPr eaLnBrk="1" hangingPunct="1">
              <a:lnSpc>
                <a:spcPct val="80000"/>
              </a:lnSpc>
            </a:pPr>
            <a:r>
              <a:rPr lang="en-US" sz="2400" dirty="0" smtClean="0"/>
              <a:t>Positive decisions are retroactive - critical DP point</a:t>
            </a:r>
          </a:p>
          <a:p>
            <a:pPr lvl="1" eaLnBrk="1" hangingPunct="1">
              <a:lnSpc>
                <a:spcPct val="80000"/>
              </a:lnSpc>
            </a:pPr>
            <a:r>
              <a:rPr lang="en-US" sz="2400" dirty="0" smtClean="0"/>
              <a:t>Generates the money to pay the attorney as well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56E0CE4-158E-4F8D-AFCF-406A6BE2D97D}"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Volume of Claims</a:t>
            </a:r>
          </a:p>
        </p:txBody>
      </p:sp>
      <p:sp>
        <p:nvSpPr>
          <p:cNvPr id="8196" name="Rectangle 3"/>
          <p:cNvSpPr>
            <a:spLocks noGrp="1" noChangeArrowheads="1"/>
          </p:cNvSpPr>
          <p:nvPr>
            <p:ph type="body" idx="1"/>
          </p:nvPr>
        </p:nvSpPr>
        <p:spPr/>
        <p:txBody>
          <a:bodyPr/>
          <a:lstStyle/>
          <a:p>
            <a:pPr eaLnBrk="1" hangingPunct="1">
              <a:lnSpc>
                <a:spcPct val="90000"/>
              </a:lnSpc>
            </a:pPr>
            <a:r>
              <a:rPr lang="en-US" smtClean="0"/>
              <a:t>How many claims does SSA decide every year?</a:t>
            </a:r>
          </a:p>
          <a:p>
            <a:pPr lvl="1" eaLnBrk="1" hangingPunct="1">
              <a:lnSpc>
                <a:spcPct val="90000"/>
              </a:lnSpc>
            </a:pPr>
            <a:r>
              <a:rPr lang="en-US" smtClean="0"/>
              <a:t>How big is the disability system (SSD)?</a:t>
            </a:r>
          </a:p>
          <a:p>
            <a:pPr lvl="1" eaLnBrk="1" hangingPunct="1">
              <a:lnSpc>
                <a:spcPct val="90000"/>
              </a:lnSpc>
            </a:pPr>
            <a:r>
              <a:rPr lang="en-US" smtClean="0"/>
              <a:t>Why is this important background for Matthews v. Eldridge?</a:t>
            </a:r>
          </a:p>
          <a:p>
            <a:pPr eaLnBrk="1" hangingPunct="1">
              <a:lnSpc>
                <a:spcPct val="90000"/>
              </a:lnSpc>
            </a:pPr>
            <a:r>
              <a:rPr lang="en-US" smtClean="0"/>
              <a:t>Think about what this process looks like from the perspective of a disabled person tying to get benefits, or trying to avoid having benefits cancelled</a:t>
            </a:r>
          </a:p>
          <a:p>
            <a:pPr lvl="1" eaLnBrk="1" hangingPunct="1">
              <a:lnSpc>
                <a:spcPct val="90000"/>
              </a:lnSpc>
            </a:pPr>
            <a:r>
              <a:rPr lang="en-US" smtClean="0"/>
              <a:t>Will they usually have benefit of counsel?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F01ECF-CDEB-4B86-8E97-66F4AF5FB0FB}"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 What does plaintiff want?</a:t>
            </a:r>
          </a:p>
        </p:txBody>
      </p:sp>
      <p:sp>
        <p:nvSpPr>
          <p:cNvPr id="9220" name="Rectangle 3"/>
          <p:cNvSpPr>
            <a:spLocks noGrp="1" noChangeArrowheads="1"/>
          </p:cNvSpPr>
          <p:nvPr>
            <p:ph type="body" idx="1"/>
          </p:nvPr>
        </p:nvSpPr>
        <p:spPr/>
        <p:txBody>
          <a:bodyPr/>
          <a:lstStyle/>
          <a:p>
            <a:pPr eaLnBrk="1" hangingPunct="1"/>
            <a:r>
              <a:rPr lang="en-US" sz="2800" smtClean="0"/>
              <a:t>What data is used for making disability determinations?</a:t>
            </a:r>
          </a:p>
          <a:p>
            <a:pPr eaLnBrk="1" hangingPunct="1"/>
            <a:r>
              <a:rPr lang="en-US" sz="2800" smtClean="0"/>
              <a:t>Who would be the witnesses and how is their information collected?</a:t>
            </a:r>
          </a:p>
          <a:p>
            <a:pPr eaLnBrk="1" hangingPunct="1"/>
            <a:r>
              <a:rPr lang="en-US" sz="2800" smtClean="0"/>
              <a:t>Does the claimant's testimony matter?</a:t>
            </a:r>
          </a:p>
          <a:p>
            <a:pPr eaLnBrk="1" hangingPunct="1"/>
            <a:r>
              <a:rPr lang="en-US" sz="2800" smtClean="0"/>
              <a:t>How does this change the equities of Goldberg?</a:t>
            </a:r>
          </a:p>
          <a:p>
            <a:pPr eaLnBrk="1" hangingPunct="1"/>
            <a:r>
              <a:rPr lang="en-US" sz="2800" smtClean="0"/>
              <a:t>Why is the administrative decisionmaker less prone to make errors in this case than in Goldberg?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5763CC2-6CE8-4A1F-A172-A838C00A53C2}"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The Mathews Factors</a:t>
            </a:r>
          </a:p>
        </p:txBody>
      </p:sp>
      <p:sp>
        <p:nvSpPr>
          <p:cNvPr id="10244" name="Rectangle 3"/>
          <p:cNvSpPr>
            <a:spLocks noGrp="1" noChangeArrowheads="1"/>
          </p:cNvSpPr>
          <p:nvPr>
            <p:ph type="body" idx="1"/>
          </p:nvPr>
        </p:nvSpPr>
        <p:spPr/>
        <p:txBody>
          <a:bodyPr/>
          <a:lstStyle/>
          <a:p>
            <a:pPr eaLnBrk="1" hangingPunct="1"/>
            <a:r>
              <a:rPr lang="en-US" sz="2800" smtClean="0"/>
              <a:t>First, one must consider the private interest that will be affected by the official action and cost of an error. (V)</a:t>
            </a:r>
          </a:p>
          <a:p>
            <a:pPr eaLnBrk="1" hangingPunct="1"/>
            <a:r>
              <a:rPr lang="en-US" sz="2800" smtClean="0"/>
              <a:t>Second, one must consider the risk of an erroneous deprivation of that interest under the required procedures and the likely reduction of that risk by requiring more or different procedures. (P)</a:t>
            </a:r>
          </a:p>
          <a:p>
            <a:pPr eaLnBrk="1" hangingPunct="1"/>
            <a:r>
              <a:rPr lang="en-US" sz="2800" smtClean="0"/>
              <a:t>Third, one must consider the government's interest in using the required procedures, as opposed to more or different procedures. (C)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1022D9D-B9E2-4E4C-B53B-82F38E438377}"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Mathews Factors as a Cost Benefit Analysis</a:t>
            </a:r>
          </a:p>
        </p:txBody>
      </p:sp>
      <p:sp>
        <p:nvSpPr>
          <p:cNvPr id="11268" name="Rectangle 3"/>
          <p:cNvSpPr>
            <a:spLocks noGrp="1" noChangeArrowheads="1"/>
          </p:cNvSpPr>
          <p:nvPr>
            <p:ph type="body" idx="1"/>
          </p:nvPr>
        </p:nvSpPr>
        <p:spPr/>
        <p:txBody>
          <a:bodyPr>
            <a:normAutofit fontScale="92500" lnSpcReduction="10000"/>
          </a:bodyPr>
          <a:lstStyle/>
          <a:p>
            <a:pPr eaLnBrk="1" hangingPunct="1"/>
            <a:r>
              <a:rPr lang="en-US" dirty="0" smtClean="0"/>
              <a:t>What is the relationship between C and (P x V)</a:t>
            </a:r>
          </a:p>
          <a:p>
            <a:pPr lvl="1" eaLnBrk="1" hangingPunct="1"/>
            <a:r>
              <a:rPr lang="en-US" dirty="0" smtClean="0"/>
              <a:t>(C)</a:t>
            </a:r>
            <a:r>
              <a:rPr lang="en-US" dirty="0" err="1" smtClean="0"/>
              <a:t>ost</a:t>
            </a:r>
            <a:r>
              <a:rPr lang="en-US" dirty="0" smtClean="0"/>
              <a:t> of added </a:t>
            </a:r>
            <a:r>
              <a:rPr lang="en-US" dirty="0" smtClean="0"/>
              <a:t>process</a:t>
            </a:r>
          </a:p>
          <a:p>
            <a:pPr lvl="1" eaLnBrk="1" hangingPunct="1"/>
            <a:r>
              <a:rPr lang="en-US" dirty="0" smtClean="0"/>
              <a:t>(</a:t>
            </a:r>
            <a:r>
              <a:rPr lang="en-US" dirty="0" smtClean="0"/>
              <a:t>P)</a:t>
            </a:r>
            <a:r>
              <a:rPr lang="en-US" dirty="0" err="1" smtClean="0"/>
              <a:t>robability</a:t>
            </a:r>
            <a:r>
              <a:rPr lang="en-US" dirty="0" smtClean="0"/>
              <a:t> of increased </a:t>
            </a:r>
            <a:r>
              <a:rPr lang="en-US" dirty="0" smtClean="0"/>
              <a:t>accuracy</a:t>
            </a:r>
          </a:p>
          <a:p>
            <a:pPr lvl="1" eaLnBrk="1" hangingPunct="1"/>
            <a:r>
              <a:rPr lang="en-US" dirty="0" smtClean="0"/>
              <a:t>(</a:t>
            </a:r>
            <a:r>
              <a:rPr lang="en-US" dirty="0" smtClean="0"/>
              <a:t>V)</a:t>
            </a:r>
            <a:r>
              <a:rPr lang="en-US" dirty="0" err="1" smtClean="0"/>
              <a:t>alue</a:t>
            </a:r>
            <a:r>
              <a:rPr lang="en-US" dirty="0" smtClean="0"/>
              <a:t> of the benefit and cost of errors.</a:t>
            </a:r>
          </a:p>
          <a:p>
            <a:pPr lvl="1" eaLnBrk="1" hangingPunct="1"/>
            <a:r>
              <a:rPr lang="en-US" dirty="0" smtClean="0"/>
              <a:t>C &lt; P x </a:t>
            </a:r>
            <a:r>
              <a:rPr lang="en-US" dirty="0" smtClean="0"/>
              <a:t>V</a:t>
            </a:r>
          </a:p>
          <a:p>
            <a:pPr eaLnBrk="1" hangingPunct="1"/>
            <a:r>
              <a:rPr lang="en-US" dirty="0" smtClean="0"/>
              <a:t>What is the key to convincing the court that your client should get more process?</a:t>
            </a:r>
          </a:p>
          <a:p>
            <a:pPr lvl="1" eaLnBrk="1" hangingPunct="1"/>
            <a:r>
              <a:rPr lang="en-US" dirty="0" smtClean="0"/>
              <a:t>How does this transform the notion of fairness?</a:t>
            </a:r>
          </a:p>
          <a:p>
            <a:pPr lvl="1" eaLnBrk="1" hangingPunct="1"/>
            <a:r>
              <a:rPr lang="en-US" dirty="0" smtClean="0"/>
              <a:t>Is due process a good on its own?</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832</TotalTime>
  <Words>1905</Words>
  <Application>Microsoft Office PowerPoint</Application>
  <PresentationFormat>On-screen Show (4:3)</PresentationFormat>
  <Paragraphs>201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Wingdings</vt:lpstr>
      <vt:lpstr>Tahoma</vt:lpstr>
      <vt:lpstr>Arial Narrow</vt:lpstr>
      <vt:lpstr>Blends</vt:lpstr>
      <vt:lpstr>Chapter 4</vt:lpstr>
      <vt:lpstr>If you are Entitled to a Hearing: How Much Process is Due?</vt:lpstr>
      <vt:lpstr>Matthews v. Eldridge (1976)</vt:lpstr>
      <vt:lpstr>Social Security Disability Basic Procedure Drill - I</vt:lpstr>
      <vt:lpstr>Social Security Disability Basic Procedure drill - II</vt:lpstr>
      <vt:lpstr>Volume of Claims</vt:lpstr>
      <vt:lpstr> What does plaintiff want?</vt:lpstr>
      <vt:lpstr>The Mathews Factors</vt:lpstr>
      <vt:lpstr>The Mathews Factors as a Cost Benefit Analysis</vt:lpstr>
      <vt:lpstr>Apply these Factors to the Case</vt:lpstr>
      <vt:lpstr>De minimis Test</vt:lpstr>
      <vt:lpstr>Matthews as a the End of the Warren Court</vt:lpstr>
      <vt:lpstr>Alternative Remedies</vt:lpstr>
      <vt:lpstr>Any Pre-Action Hearing Rights after Matthews?</vt:lpstr>
      <vt:lpstr>Gilbert v. Homar, 520 U.S. 924 (1997) </vt:lpstr>
      <vt:lpstr>Goss v. Lopez, 419 U.S. 565 (1975) </vt:lpstr>
      <vt:lpstr>Ingraham v. Wright, 430 U.S. 651 (1977)</vt:lpstr>
      <vt:lpstr>Board of Curators of the Univ. of Missouri v. Horowitz, 435 U.S. 78 (1978) </vt:lpstr>
      <vt:lpstr>Law School Disciple and Due Process</vt:lpstr>
      <vt:lpstr>How Far Does Matthews Go: Hamdi v. Rumsfeld, 124 S.Ct. 2633 (2004) </vt:lpstr>
      <vt:lpstr>Bias in Administrative Hearings</vt:lpstr>
      <vt:lpstr>What does a Right to an Impartial Judge Mean?</vt:lpstr>
      <vt:lpstr>The Problem of Proof of Bias</vt:lpstr>
      <vt:lpstr>Exception to the Requirement of Separation of Functions  for the Heads of Agencies</vt:lpstr>
      <vt:lpstr>Withrow v. Larkin, 421 U.S. 35 (1975)</vt:lpstr>
      <vt:lpstr>Stopped here</vt:lpstr>
      <vt:lpstr>Disqualifying an Administrative Law Decisionmaker for Bias</vt:lpstr>
      <vt:lpstr>Kennecott Copper Corp. v. FTC, 467 F.2d 67 (10th Cir. 1972) </vt:lpstr>
      <vt:lpstr>Pillsbury Co. v. FTC, 354 F.2d 952 (5th Cir. 1966)</vt:lpstr>
      <vt:lpstr>Ex Parte Communication Review</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 Fall 2005</dc:title>
  <dc:creator>Edward P Richards</dc:creator>
  <cp:lastModifiedBy>Edward P Richards</cp:lastModifiedBy>
  <cp:revision>178</cp:revision>
  <dcterms:created xsi:type="dcterms:W3CDTF">2005-08-16T18:23:17Z</dcterms:created>
  <dcterms:modified xsi:type="dcterms:W3CDTF">2012-05-07T14:34:50Z</dcterms:modified>
</cp:coreProperties>
</file>