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handoutMasterIdLst>
    <p:handoutMasterId r:id="rId29"/>
  </p:handoutMasterIdLst>
  <p:sldIdLst>
    <p:sldId id="256" r:id="rId2"/>
    <p:sldId id="308" r:id="rId3"/>
    <p:sldId id="262" r:id="rId4"/>
    <p:sldId id="291" r:id="rId5"/>
    <p:sldId id="263" r:id="rId6"/>
    <p:sldId id="303" r:id="rId7"/>
    <p:sldId id="323" r:id="rId8"/>
    <p:sldId id="306" r:id="rId9"/>
    <p:sldId id="304" r:id="rId10"/>
    <p:sldId id="329" r:id="rId11"/>
    <p:sldId id="309" r:id="rId12"/>
    <p:sldId id="310" r:id="rId13"/>
    <p:sldId id="311" r:id="rId14"/>
    <p:sldId id="312" r:id="rId15"/>
    <p:sldId id="281" r:id="rId16"/>
    <p:sldId id="282" r:id="rId17"/>
    <p:sldId id="315" r:id="rId18"/>
    <p:sldId id="317" r:id="rId19"/>
    <p:sldId id="325" r:id="rId20"/>
    <p:sldId id="326" r:id="rId21"/>
    <p:sldId id="327" r:id="rId22"/>
    <p:sldId id="287" r:id="rId23"/>
    <p:sldId id="288" r:id="rId24"/>
    <p:sldId id="286" r:id="rId25"/>
    <p:sldId id="328" r:id="rId26"/>
    <p:sldId id="330" r:id="rId27"/>
    <p:sldId id="269" r:id="rId2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2" autoAdjust="0"/>
    <p:restoredTop sz="94679" autoAdjust="0"/>
  </p:normalViewPr>
  <p:slideViewPr>
    <p:cSldViewPr>
      <p:cViewPr varScale="1">
        <p:scale>
          <a:sx n="104" d="100"/>
          <a:sy n="104" d="100"/>
        </p:scale>
        <p:origin x="-174" y="-90"/>
      </p:cViewPr>
      <p:guideLst>
        <p:guide orient="horz" pos="2160"/>
        <p:guide pos="2880"/>
      </p:guideLst>
    </p:cSldViewPr>
  </p:slideViewPr>
  <p:outlineViewPr>
    <p:cViewPr>
      <p:scale>
        <a:sx n="33" d="100"/>
        <a:sy n="33" d="100"/>
      </p:scale>
      <p:origin x="0" y="632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1D8DD24-5A0B-47B9-BA9E-9E2D8A446222}" type="datetimeFigureOut">
              <a:rPr lang="en-US" smtClean="0"/>
              <a:pPr/>
              <a:t>3/2/2012</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7CA32C23-5281-4D6E-891E-F369F9821DAC}"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11266"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endParaRPr lang="en-US" dirty="0"/>
          </a:p>
        </p:txBody>
      </p:sp>
      <p:sp>
        <p:nvSpPr>
          <p:cNvPr id="11267"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11268"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11269" name="Rectangle 5"/>
          <p:cNvSpPr>
            <a:spLocks noGrp="1" noChangeArrowheads="1"/>
          </p:cNvSpPr>
          <p:nvPr>
            <p:ph type="dt" sz="half" idx="2"/>
          </p:nvPr>
        </p:nvSpPr>
        <p:spPr/>
        <p:txBody>
          <a:bodyPr/>
          <a:lstStyle>
            <a:lvl1pPr>
              <a:defRPr/>
            </a:lvl1pPr>
          </a:lstStyle>
          <a:p>
            <a:endParaRPr lang="en-US" altLang="en-US" dirty="0"/>
          </a:p>
        </p:txBody>
      </p:sp>
      <p:sp>
        <p:nvSpPr>
          <p:cNvPr id="11270" name="Rectangle 6"/>
          <p:cNvSpPr>
            <a:spLocks noGrp="1" noChangeArrowheads="1"/>
          </p:cNvSpPr>
          <p:nvPr>
            <p:ph type="ftr" sz="quarter" idx="3"/>
          </p:nvPr>
        </p:nvSpPr>
        <p:spPr/>
        <p:txBody>
          <a:bodyPr/>
          <a:lstStyle>
            <a:lvl1pPr>
              <a:defRPr/>
            </a:lvl1pPr>
          </a:lstStyle>
          <a:p>
            <a:endParaRPr lang="en-US" altLang="en-US" dirty="0"/>
          </a:p>
        </p:txBody>
      </p:sp>
      <p:sp>
        <p:nvSpPr>
          <p:cNvPr id="11271" name="Rectangle 7"/>
          <p:cNvSpPr>
            <a:spLocks noGrp="1" noChangeArrowheads="1"/>
          </p:cNvSpPr>
          <p:nvPr>
            <p:ph type="sldNum" sz="quarter" idx="4"/>
          </p:nvPr>
        </p:nvSpPr>
        <p:spPr/>
        <p:txBody>
          <a:bodyPr/>
          <a:lstStyle>
            <a:lvl1pPr>
              <a:defRPr/>
            </a:lvl1pPr>
          </a:lstStyle>
          <a:p>
            <a:fld id="{46C9583E-E09F-4279-A57D-81E83C6D0A12}" type="slidenum">
              <a:rPr lang="en-US" altLang="en-US"/>
              <a:pPr/>
              <a:t>‹#›</a:t>
            </a:fld>
            <a:endParaRPr lang="en-US" altLang="en-US" dirty="0"/>
          </a:p>
        </p:txBody>
      </p:sp>
      <p:grpSp>
        <p:nvGrpSpPr>
          <p:cNvPr id="11272" name="Group 8"/>
          <p:cNvGrpSpPr>
            <a:grpSpLocks/>
          </p:cNvGrpSpPr>
          <p:nvPr/>
        </p:nvGrpSpPr>
        <p:grpSpPr bwMode="auto">
          <a:xfrm>
            <a:off x="7493000" y="2992438"/>
            <a:ext cx="1338263" cy="2189162"/>
            <a:chOff x="4704" y="1885"/>
            <a:chExt cx="843" cy="1379"/>
          </a:xfrm>
        </p:grpSpPr>
        <p:sp>
          <p:nvSpPr>
            <p:cNvPr id="11273"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endParaRPr lang="en-US" dirty="0"/>
            </a:p>
          </p:txBody>
        </p:sp>
        <p:sp>
          <p:nvSpPr>
            <p:cNvPr id="11274"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endParaRPr lang="en-US" dirty="0"/>
            </a:p>
          </p:txBody>
        </p:sp>
        <p:sp>
          <p:nvSpPr>
            <p:cNvPr id="11275"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endParaRPr lang="en-US" dirty="0"/>
            </a:p>
          </p:txBody>
        </p:sp>
        <p:sp>
          <p:nvSpPr>
            <p:cNvPr id="11276"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endParaRPr lang="en-US" dirty="0"/>
            </a:p>
          </p:txBody>
        </p:sp>
        <p:sp>
          <p:nvSpPr>
            <p:cNvPr id="11277"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endParaRPr lang="en-US" dirty="0"/>
            </a:p>
          </p:txBody>
        </p:sp>
        <p:sp>
          <p:nvSpPr>
            <p:cNvPr id="11278"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endParaRPr lang="en-US" dirty="0"/>
            </a:p>
          </p:txBody>
        </p:sp>
        <p:sp>
          <p:nvSpPr>
            <p:cNvPr id="11279"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endParaRPr lang="en-US" dirty="0"/>
            </a:p>
          </p:txBody>
        </p:sp>
        <p:sp>
          <p:nvSpPr>
            <p:cNvPr id="11280"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endParaRPr lang="en-US" dirty="0"/>
            </a:p>
          </p:txBody>
        </p:sp>
        <p:sp>
          <p:nvSpPr>
            <p:cNvPr id="11281"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endParaRPr lang="en-US" dirty="0"/>
            </a:p>
          </p:txBody>
        </p:sp>
        <p:sp>
          <p:nvSpPr>
            <p:cNvPr id="11282"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endParaRPr lang="en-US" dirty="0"/>
            </a:p>
          </p:txBody>
        </p:sp>
        <p:sp>
          <p:nvSpPr>
            <p:cNvPr id="11283"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endParaRPr lang="en-US" dirty="0"/>
            </a:p>
          </p:txBody>
        </p:sp>
        <p:sp>
          <p:nvSpPr>
            <p:cNvPr id="11284"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endParaRPr lang="en-US" dirty="0"/>
            </a:p>
          </p:txBody>
        </p:sp>
        <p:sp>
          <p:nvSpPr>
            <p:cNvPr id="11285"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endParaRPr lang="en-US" dirty="0"/>
            </a:p>
          </p:txBody>
        </p:sp>
        <p:sp>
          <p:nvSpPr>
            <p:cNvPr id="11286"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endParaRPr lang="en-US" dirty="0"/>
            </a:p>
          </p:txBody>
        </p:sp>
        <p:sp>
          <p:nvSpPr>
            <p:cNvPr id="11287"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endParaRPr lang="en-US" dirty="0"/>
            </a:p>
          </p:txBody>
        </p:sp>
        <p:sp>
          <p:nvSpPr>
            <p:cNvPr id="11288"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endParaRPr lang="en-US" dirty="0"/>
            </a:p>
          </p:txBody>
        </p:sp>
        <p:sp>
          <p:nvSpPr>
            <p:cNvPr id="11289"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endParaRPr lang="en-US" dirty="0"/>
            </a:p>
          </p:txBody>
        </p:sp>
        <p:sp>
          <p:nvSpPr>
            <p:cNvPr id="11290"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endParaRPr lang="en-US" dirty="0"/>
            </a:p>
          </p:txBody>
        </p:sp>
        <p:sp>
          <p:nvSpPr>
            <p:cNvPr id="11291"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endParaRPr lang="en-US" dirty="0"/>
            </a:p>
          </p:txBody>
        </p:sp>
        <p:sp>
          <p:nvSpPr>
            <p:cNvPr id="11292"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endParaRPr lang="en-US" dirty="0"/>
            </a:p>
          </p:txBody>
        </p:sp>
        <p:sp>
          <p:nvSpPr>
            <p:cNvPr id="11293"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endParaRPr lang="en-US" dirty="0"/>
            </a:p>
          </p:txBody>
        </p:sp>
        <p:sp>
          <p:nvSpPr>
            <p:cNvPr id="11294"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endParaRPr lang="en-US" dirty="0"/>
            </a:p>
          </p:txBody>
        </p:sp>
        <p:sp>
          <p:nvSpPr>
            <p:cNvPr id="11295"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endParaRPr lang="en-US" dirty="0"/>
            </a:p>
          </p:txBody>
        </p:sp>
        <p:sp>
          <p:nvSpPr>
            <p:cNvPr id="11296"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endParaRPr lang="en-US" dirty="0"/>
            </a:p>
          </p:txBody>
        </p:sp>
        <p:sp>
          <p:nvSpPr>
            <p:cNvPr id="11297"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endParaRPr lang="en-US" dirty="0"/>
            </a:p>
          </p:txBody>
        </p:sp>
        <p:sp>
          <p:nvSpPr>
            <p:cNvPr id="11298"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endParaRPr lang="en-US" dirty="0"/>
            </a:p>
          </p:txBody>
        </p:sp>
        <p:sp>
          <p:nvSpPr>
            <p:cNvPr id="11299"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endParaRPr lang="en-US" dirty="0"/>
            </a:p>
          </p:txBody>
        </p:sp>
        <p:sp>
          <p:nvSpPr>
            <p:cNvPr id="11300"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endParaRPr lang="en-US" dirty="0"/>
            </a:p>
          </p:txBody>
        </p:sp>
        <p:sp>
          <p:nvSpPr>
            <p:cNvPr id="11301"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endParaRPr lang="en-US" dirty="0"/>
            </a:p>
          </p:txBody>
        </p:sp>
        <p:sp>
          <p:nvSpPr>
            <p:cNvPr id="11302"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endParaRPr lang="en-US" dirty="0"/>
            </a:p>
          </p:txBody>
        </p:sp>
        <p:sp>
          <p:nvSpPr>
            <p:cNvPr id="11303"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endParaRPr lang="en-US" dirty="0"/>
            </a:p>
          </p:txBody>
        </p:sp>
      </p:grpSp>
      <p:sp>
        <p:nvSpPr>
          <p:cNvPr id="11304"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build="p">
        <p:tmplLst>
          <p:tmpl lvl="1">
            <p:tnLst>
              <p:par>
                <p:cTn presetID="1" presetClass="entr" presetSubtype="0" fill="hold" nodeType="clickEffect">
                  <p:stCondLst>
                    <p:cond delay="0"/>
                  </p:stCondLst>
                  <p:childTnLst>
                    <p:set>
                      <p:cBhvr>
                        <p:cTn dur="1" fill="hold">
                          <p:stCondLst>
                            <p:cond delay="0"/>
                          </p:stCondLst>
                        </p:cTn>
                        <p:tgtEl>
                          <p:spTgt spid="11268"/>
                        </p:tgtEl>
                        <p:attrNameLst>
                          <p:attrName>style.visibility</p:attrName>
                        </p:attrNameLst>
                      </p:cBhvr>
                      <p:to>
                        <p:strVal val="visible"/>
                      </p:to>
                    </p:se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F1BFF2E9-0D12-494B-9FD9-F4B34C02879F}" type="slidenum">
              <a:rPr lang="en-US" altLang="en-US"/>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CE617F6F-10FA-4DA5-A8A9-11AD6E137E7C}" type="slidenum">
              <a:rPr lang="en-US" altLang="en-US"/>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48F05334-5D93-422E-BB0F-1482581A17F9}" type="slidenum">
              <a:rPr lang="en-US" altLang="en-US"/>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5B038F24-31F6-4F71-9E3C-84E592CE2826}" type="slidenum">
              <a:rPr lang="en-US" altLang="en-US"/>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425D2393-43FC-4A80-A0FA-57F2B002044A}" type="slidenum">
              <a:rPr lang="en-US" altLang="en-US"/>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dirty="0"/>
          </a:p>
        </p:txBody>
      </p:sp>
      <p:sp>
        <p:nvSpPr>
          <p:cNvPr id="8" name="Footer Placeholder 7"/>
          <p:cNvSpPr>
            <a:spLocks noGrp="1"/>
          </p:cNvSpPr>
          <p:nvPr>
            <p:ph type="ftr" sz="quarter" idx="11"/>
          </p:nvPr>
        </p:nvSpPr>
        <p:spPr/>
        <p:txBody>
          <a:bodyPr/>
          <a:lstStyle>
            <a:lvl1pPr>
              <a:defRPr/>
            </a:lvl1pPr>
          </a:lstStyle>
          <a:p>
            <a:endParaRPr lang="en-US" altLang="en-US" dirty="0"/>
          </a:p>
        </p:txBody>
      </p:sp>
      <p:sp>
        <p:nvSpPr>
          <p:cNvPr id="9" name="Slide Number Placeholder 8"/>
          <p:cNvSpPr>
            <a:spLocks noGrp="1"/>
          </p:cNvSpPr>
          <p:nvPr>
            <p:ph type="sldNum" sz="quarter" idx="12"/>
          </p:nvPr>
        </p:nvSpPr>
        <p:spPr/>
        <p:txBody>
          <a:bodyPr/>
          <a:lstStyle>
            <a:lvl1pPr>
              <a:defRPr/>
            </a:lvl1pPr>
          </a:lstStyle>
          <a:p>
            <a:fld id="{E39CCD72-D9B0-4F20-84C3-401CA2A928CB}" type="slidenum">
              <a:rPr lang="en-US" altLang="en-US"/>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dirty="0"/>
          </a:p>
        </p:txBody>
      </p:sp>
      <p:sp>
        <p:nvSpPr>
          <p:cNvPr id="4" name="Footer Placeholder 3"/>
          <p:cNvSpPr>
            <a:spLocks noGrp="1"/>
          </p:cNvSpPr>
          <p:nvPr>
            <p:ph type="ftr" sz="quarter" idx="11"/>
          </p:nvPr>
        </p:nvSpPr>
        <p:spPr/>
        <p:txBody>
          <a:bodyPr/>
          <a:lstStyle>
            <a:lvl1pPr>
              <a:defRPr/>
            </a:lvl1pPr>
          </a:lstStyle>
          <a:p>
            <a:endParaRPr lang="en-US" altLang="en-US" dirty="0"/>
          </a:p>
        </p:txBody>
      </p:sp>
      <p:sp>
        <p:nvSpPr>
          <p:cNvPr id="5" name="Slide Number Placeholder 4"/>
          <p:cNvSpPr>
            <a:spLocks noGrp="1"/>
          </p:cNvSpPr>
          <p:nvPr>
            <p:ph type="sldNum" sz="quarter" idx="12"/>
          </p:nvPr>
        </p:nvSpPr>
        <p:spPr/>
        <p:txBody>
          <a:bodyPr/>
          <a:lstStyle>
            <a:lvl1pPr>
              <a:defRPr/>
            </a:lvl1pPr>
          </a:lstStyle>
          <a:p>
            <a:fld id="{E726C133-9CE0-47BB-A982-E059332BB408}" type="slidenum">
              <a:rPr lang="en-US" altLang="en-US"/>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dirty="0"/>
          </a:p>
        </p:txBody>
      </p:sp>
      <p:sp>
        <p:nvSpPr>
          <p:cNvPr id="3" name="Footer Placeholder 2"/>
          <p:cNvSpPr>
            <a:spLocks noGrp="1"/>
          </p:cNvSpPr>
          <p:nvPr>
            <p:ph type="ftr" sz="quarter" idx="11"/>
          </p:nvPr>
        </p:nvSpPr>
        <p:spPr/>
        <p:txBody>
          <a:bodyPr/>
          <a:lstStyle>
            <a:lvl1pPr>
              <a:defRPr/>
            </a:lvl1pPr>
          </a:lstStyle>
          <a:p>
            <a:endParaRPr lang="en-US" altLang="en-US" dirty="0"/>
          </a:p>
        </p:txBody>
      </p:sp>
      <p:sp>
        <p:nvSpPr>
          <p:cNvPr id="4" name="Slide Number Placeholder 3"/>
          <p:cNvSpPr>
            <a:spLocks noGrp="1"/>
          </p:cNvSpPr>
          <p:nvPr>
            <p:ph type="sldNum" sz="quarter" idx="12"/>
          </p:nvPr>
        </p:nvSpPr>
        <p:spPr/>
        <p:txBody>
          <a:bodyPr/>
          <a:lstStyle>
            <a:lvl1pPr>
              <a:defRPr/>
            </a:lvl1pPr>
          </a:lstStyle>
          <a:p>
            <a:fld id="{A798A472-FE37-4CCE-AC6C-B8E6A650F330}" type="slidenum">
              <a:rPr lang="en-US" altLang="en-US"/>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945992D7-2FDB-434D-8A65-F73978B39C4F}" type="slidenum">
              <a:rPr lang="en-US" altLang="en-US"/>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B0FFEA23-A94D-405F-8CFA-AF83F6401481}" type="slidenum">
              <a:rPr lang="en-US" altLang="en-US"/>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endParaRPr lang="en-US" dirty="0"/>
          </a:p>
        </p:txBody>
      </p:sp>
      <p:sp>
        <p:nvSpPr>
          <p:cNvPr id="10243"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44"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45"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en-US" altLang="en-US" dirty="0"/>
          </a:p>
        </p:txBody>
      </p:sp>
      <p:sp>
        <p:nvSpPr>
          <p:cNvPr id="10246"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altLang="en-US" dirty="0"/>
          </a:p>
        </p:txBody>
      </p:sp>
      <p:sp>
        <p:nvSpPr>
          <p:cNvPr id="10247"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56A894E5-ACCD-4ADC-90A8-8276203E6F00}" type="slidenum">
              <a:rPr lang="en-US" altLang="en-US"/>
              <a:pPr/>
              <a:t>‹#›</a:t>
            </a:fld>
            <a:endParaRPr lang="en-US" altLang="en-US" dirty="0"/>
          </a:p>
        </p:txBody>
      </p:sp>
      <p:grpSp>
        <p:nvGrpSpPr>
          <p:cNvPr id="10248" name="Group 8"/>
          <p:cNvGrpSpPr>
            <a:grpSpLocks/>
          </p:cNvGrpSpPr>
          <p:nvPr/>
        </p:nvGrpSpPr>
        <p:grpSpPr bwMode="auto">
          <a:xfrm>
            <a:off x="8153400" y="152400"/>
            <a:ext cx="792163" cy="1295400"/>
            <a:chOff x="5136" y="960"/>
            <a:chExt cx="528" cy="864"/>
          </a:xfrm>
        </p:grpSpPr>
        <p:sp>
          <p:nvSpPr>
            <p:cNvPr id="10249"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endParaRPr lang="en-US" dirty="0"/>
            </a:p>
          </p:txBody>
        </p:sp>
        <p:sp>
          <p:nvSpPr>
            <p:cNvPr id="10250" name="Oval 10"/>
            <p:cNvSpPr>
              <a:spLocks noChangeArrowheads="1"/>
            </p:cNvSpPr>
            <p:nvPr/>
          </p:nvSpPr>
          <p:spPr bwMode="auto">
            <a:xfrm>
              <a:off x="5248" y="960"/>
              <a:ext cx="80" cy="80"/>
            </a:xfrm>
            <a:prstGeom prst="ellipse">
              <a:avLst/>
            </a:prstGeom>
            <a:solidFill>
              <a:schemeClr val="tx2"/>
            </a:solidFill>
            <a:ln w="9525">
              <a:noFill/>
              <a:round/>
              <a:headEnd/>
              <a:tailEnd/>
            </a:ln>
            <a:effectLst/>
          </p:spPr>
          <p:txBody>
            <a:bodyPr wrap="none" anchor="ctr"/>
            <a:lstStyle/>
            <a:p>
              <a:endParaRPr lang="en-US" dirty="0"/>
            </a:p>
          </p:txBody>
        </p:sp>
        <p:sp>
          <p:nvSpPr>
            <p:cNvPr id="10251" name="Oval 11"/>
            <p:cNvSpPr>
              <a:spLocks noChangeArrowheads="1"/>
            </p:cNvSpPr>
            <p:nvPr/>
          </p:nvSpPr>
          <p:spPr bwMode="auto">
            <a:xfrm>
              <a:off x="5360" y="960"/>
              <a:ext cx="80" cy="80"/>
            </a:xfrm>
            <a:prstGeom prst="ellipse">
              <a:avLst/>
            </a:prstGeom>
            <a:solidFill>
              <a:schemeClr val="tx2"/>
            </a:solidFill>
            <a:ln w="9525">
              <a:noFill/>
              <a:round/>
              <a:headEnd/>
              <a:tailEnd/>
            </a:ln>
            <a:effectLst/>
          </p:spPr>
          <p:txBody>
            <a:bodyPr wrap="none" anchor="ctr"/>
            <a:lstStyle/>
            <a:p>
              <a:endParaRPr lang="en-US" dirty="0"/>
            </a:p>
          </p:txBody>
        </p:sp>
        <p:sp>
          <p:nvSpPr>
            <p:cNvPr id="10252" name="Oval 12"/>
            <p:cNvSpPr>
              <a:spLocks noChangeArrowheads="1"/>
            </p:cNvSpPr>
            <p:nvPr/>
          </p:nvSpPr>
          <p:spPr bwMode="auto">
            <a:xfrm>
              <a:off x="5136" y="1072"/>
              <a:ext cx="80" cy="80"/>
            </a:xfrm>
            <a:prstGeom prst="ellipse">
              <a:avLst/>
            </a:prstGeom>
            <a:solidFill>
              <a:schemeClr val="tx2"/>
            </a:solidFill>
            <a:ln w="9525">
              <a:noFill/>
              <a:round/>
              <a:headEnd/>
              <a:tailEnd/>
            </a:ln>
            <a:effectLst/>
          </p:spPr>
          <p:txBody>
            <a:bodyPr wrap="none" anchor="ctr"/>
            <a:lstStyle/>
            <a:p>
              <a:endParaRPr lang="en-US" dirty="0"/>
            </a:p>
          </p:txBody>
        </p:sp>
        <p:sp>
          <p:nvSpPr>
            <p:cNvPr id="10253" name="Oval 13"/>
            <p:cNvSpPr>
              <a:spLocks noChangeArrowheads="1"/>
            </p:cNvSpPr>
            <p:nvPr/>
          </p:nvSpPr>
          <p:spPr bwMode="auto">
            <a:xfrm>
              <a:off x="5248" y="1072"/>
              <a:ext cx="80" cy="80"/>
            </a:xfrm>
            <a:prstGeom prst="ellipse">
              <a:avLst/>
            </a:prstGeom>
            <a:solidFill>
              <a:schemeClr val="tx2"/>
            </a:solidFill>
            <a:ln w="9525">
              <a:noFill/>
              <a:round/>
              <a:headEnd/>
              <a:tailEnd/>
            </a:ln>
            <a:effectLst/>
          </p:spPr>
          <p:txBody>
            <a:bodyPr wrap="none" anchor="ctr"/>
            <a:lstStyle/>
            <a:p>
              <a:endParaRPr lang="en-US" dirty="0"/>
            </a:p>
          </p:txBody>
        </p:sp>
        <p:sp>
          <p:nvSpPr>
            <p:cNvPr id="10254" name="Oval 14"/>
            <p:cNvSpPr>
              <a:spLocks noChangeArrowheads="1"/>
            </p:cNvSpPr>
            <p:nvPr/>
          </p:nvSpPr>
          <p:spPr bwMode="auto">
            <a:xfrm>
              <a:off x="5360" y="1072"/>
              <a:ext cx="80" cy="80"/>
            </a:xfrm>
            <a:prstGeom prst="ellipse">
              <a:avLst/>
            </a:prstGeom>
            <a:solidFill>
              <a:schemeClr val="tx2"/>
            </a:solidFill>
            <a:ln w="9525">
              <a:noFill/>
              <a:round/>
              <a:headEnd/>
              <a:tailEnd/>
            </a:ln>
            <a:effectLst/>
          </p:spPr>
          <p:txBody>
            <a:bodyPr wrap="none" anchor="ctr"/>
            <a:lstStyle/>
            <a:p>
              <a:endParaRPr lang="en-US" dirty="0"/>
            </a:p>
          </p:txBody>
        </p:sp>
        <p:sp>
          <p:nvSpPr>
            <p:cNvPr id="10255" name="Oval 15"/>
            <p:cNvSpPr>
              <a:spLocks noChangeArrowheads="1"/>
            </p:cNvSpPr>
            <p:nvPr/>
          </p:nvSpPr>
          <p:spPr bwMode="auto">
            <a:xfrm>
              <a:off x="5472" y="1072"/>
              <a:ext cx="80" cy="80"/>
            </a:xfrm>
            <a:prstGeom prst="ellipse">
              <a:avLst/>
            </a:prstGeom>
            <a:solidFill>
              <a:schemeClr val="accent2"/>
            </a:solidFill>
            <a:ln w="9525">
              <a:noFill/>
              <a:round/>
              <a:headEnd/>
              <a:tailEnd/>
            </a:ln>
            <a:effectLst/>
          </p:spPr>
          <p:txBody>
            <a:bodyPr wrap="none" anchor="ctr"/>
            <a:lstStyle/>
            <a:p>
              <a:endParaRPr lang="en-US" dirty="0"/>
            </a:p>
          </p:txBody>
        </p:sp>
        <p:sp>
          <p:nvSpPr>
            <p:cNvPr id="10256" name="Oval 16"/>
            <p:cNvSpPr>
              <a:spLocks noChangeArrowheads="1"/>
            </p:cNvSpPr>
            <p:nvPr/>
          </p:nvSpPr>
          <p:spPr bwMode="auto">
            <a:xfrm>
              <a:off x="5136" y="1184"/>
              <a:ext cx="80" cy="80"/>
            </a:xfrm>
            <a:prstGeom prst="ellipse">
              <a:avLst/>
            </a:prstGeom>
            <a:solidFill>
              <a:schemeClr val="tx2"/>
            </a:solidFill>
            <a:ln w="9525">
              <a:noFill/>
              <a:round/>
              <a:headEnd/>
              <a:tailEnd/>
            </a:ln>
            <a:effectLst/>
          </p:spPr>
          <p:txBody>
            <a:bodyPr wrap="none" anchor="ctr"/>
            <a:lstStyle/>
            <a:p>
              <a:endParaRPr lang="en-US" dirty="0"/>
            </a:p>
          </p:txBody>
        </p:sp>
        <p:sp>
          <p:nvSpPr>
            <p:cNvPr id="10257" name="Oval 17"/>
            <p:cNvSpPr>
              <a:spLocks noChangeArrowheads="1"/>
            </p:cNvSpPr>
            <p:nvPr/>
          </p:nvSpPr>
          <p:spPr bwMode="auto">
            <a:xfrm>
              <a:off x="5248" y="1184"/>
              <a:ext cx="80" cy="80"/>
            </a:xfrm>
            <a:prstGeom prst="ellipse">
              <a:avLst/>
            </a:prstGeom>
            <a:solidFill>
              <a:schemeClr val="tx2"/>
            </a:solidFill>
            <a:ln w="9525">
              <a:noFill/>
              <a:round/>
              <a:headEnd/>
              <a:tailEnd/>
            </a:ln>
            <a:effectLst/>
          </p:spPr>
          <p:txBody>
            <a:bodyPr wrap="none" anchor="ctr"/>
            <a:lstStyle/>
            <a:p>
              <a:endParaRPr lang="en-US" dirty="0"/>
            </a:p>
          </p:txBody>
        </p:sp>
        <p:sp>
          <p:nvSpPr>
            <p:cNvPr id="10258" name="Oval 18"/>
            <p:cNvSpPr>
              <a:spLocks noChangeArrowheads="1"/>
            </p:cNvSpPr>
            <p:nvPr/>
          </p:nvSpPr>
          <p:spPr bwMode="auto">
            <a:xfrm>
              <a:off x="5360" y="1184"/>
              <a:ext cx="80" cy="80"/>
            </a:xfrm>
            <a:prstGeom prst="ellipse">
              <a:avLst/>
            </a:prstGeom>
            <a:solidFill>
              <a:schemeClr val="accent2"/>
            </a:solidFill>
            <a:ln w="9525">
              <a:noFill/>
              <a:round/>
              <a:headEnd/>
              <a:tailEnd/>
            </a:ln>
            <a:effectLst/>
          </p:spPr>
          <p:txBody>
            <a:bodyPr wrap="none" anchor="ctr"/>
            <a:lstStyle/>
            <a:p>
              <a:endParaRPr lang="en-US" dirty="0"/>
            </a:p>
          </p:txBody>
        </p:sp>
        <p:sp>
          <p:nvSpPr>
            <p:cNvPr id="10259" name="Oval 19"/>
            <p:cNvSpPr>
              <a:spLocks noChangeArrowheads="1"/>
            </p:cNvSpPr>
            <p:nvPr/>
          </p:nvSpPr>
          <p:spPr bwMode="auto">
            <a:xfrm>
              <a:off x="5472" y="1184"/>
              <a:ext cx="80" cy="80"/>
            </a:xfrm>
            <a:prstGeom prst="ellipse">
              <a:avLst/>
            </a:prstGeom>
            <a:solidFill>
              <a:schemeClr val="accent2"/>
            </a:solidFill>
            <a:ln w="9525">
              <a:noFill/>
              <a:round/>
              <a:headEnd/>
              <a:tailEnd/>
            </a:ln>
            <a:effectLst/>
          </p:spPr>
          <p:txBody>
            <a:bodyPr wrap="none" anchor="ctr"/>
            <a:lstStyle/>
            <a:p>
              <a:endParaRPr lang="en-US" dirty="0"/>
            </a:p>
          </p:txBody>
        </p:sp>
        <p:sp>
          <p:nvSpPr>
            <p:cNvPr id="10260" name="Oval 20"/>
            <p:cNvSpPr>
              <a:spLocks noChangeArrowheads="1"/>
            </p:cNvSpPr>
            <p:nvPr/>
          </p:nvSpPr>
          <p:spPr bwMode="auto">
            <a:xfrm>
              <a:off x="5584" y="1184"/>
              <a:ext cx="80" cy="80"/>
            </a:xfrm>
            <a:prstGeom prst="ellipse">
              <a:avLst/>
            </a:prstGeom>
            <a:solidFill>
              <a:schemeClr val="accent1"/>
            </a:solidFill>
            <a:ln w="9525">
              <a:noFill/>
              <a:round/>
              <a:headEnd/>
              <a:tailEnd/>
            </a:ln>
            <a:effectLst/>
          </p:spPr>
          <p:txBody>
            <a:bodyPr wrap="none" anchor="ctr"/>
            <a:lstStyle/>
            <a:p>
              <a:endParaRPr lang="en-US" dirty="0"/>
            </a:p>
          </p:txBody>
        </p:sp>
        <p:sp>
          <p:nvSpPr>
            <p:cNvPr id="10261"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endParaRPr lang="en-US" dirty="0"/>
            </a:p>
          </p:txBody>
        </p:sp>
        <p:sp>
          <p:nvSpPr>
            <p:cNvPr id="10262" name="Oval 22"/>
            <p:cNvSpPr>
              <a:spLocks noChangeArrowheads="1"/>
            </p:cNvSpPr>
            <p:nvPr/>
          </p:nvSpPr>
          <p:spPr bwMode="auto">
            <a:xfrm>
              <a:off x="5248" y="1296"/>
              <a:ext cx="80" cy="80"/>
            </a:xfrm>
            <a:prstGeom prst="ellipse">
              <a:avLst/>
            </a:prstGeom>
            <a:solidFill>
              <a:schemeClr val="accent2"/>
            </a:solidFill>
            <a:ln w="9525">
              <a:noFill/>
              <a:round/>
              <a:headEnd/>
              <a:tailEnd/>
            </a:ln>
            <a:effectLst/>
          </p:spPr>
          <p:txBody>
            <a:bodyPr wrap="none" anchor="ctr"/>
            <a:lstStyle/>
            <a:p>
              <a:endParaRPr lang="en-US" dirty="0"/>
            </a:p>
          </p:txBody>
        </p:sp>
        <p:sp>
          <p:nvSpPr>
            <p:cNvPr id="10263" name="Oval 23"/>
            <p:cNvSpPr>
              <a:spLocks noChangeArrowheads="1"/>
            </p:cNvSpPr>
            <p:nvPr/>
          </p:nvSpPr>
          <p:spPr bwMode="auto">
            <a:xfrm>
              <a:off x="5360" y="1296"/>
              <a:ext cx="80" cy="80"/>
            </a:xfrm>
            <a:prstGeom prst="ellipse">
              <a:avLst/>
            </a:prstGeom>
            <a:solidFill>
              <a:schemeClr val="accent2"/>
            </a:solidFill>
            <a:ln w="9525">
              <a:noFill/>
              <a:round/>
              <a:headEnd/>
              <a:tailEnd/>
            </a:ln>
            <a:effectLst/>
          </p:spPr>
          <p:txBody>
            <a:bodyPr wrap="none" anchor="ctr"/>
            <a:lstStyle/>
            <a:p>
              <a:endParaRPr lang="en-US" dirty="0"/>
            </a:p>
          </p:txBody>
        </p:sp>
        <p:sp>
          <p:nvSpPr>
            <p:cNvPr id="10264" name="Oval 24"/>
            <p:cNvSpPr>
              <a:spLocks noChangeArrowheads="1"/>
            </p:cNvSpPr>
            <p:nvPr/>
          </p:nvSpPr>
          <p:spPr bwMode="auto">
            <a:xfrm>
              <a:off x="5472" y="1296"/>
              <a:ext cx="80" cy="80"/>
            </a:xfrm>
            <a:prstGeom prst="ellipse">
              <a:avLst/>
            </a:prstGeom>
            <a:solidFill>
              <a:schemeClr val="accent1"/>
            </a:solidFill>
            <a:ln w="9525">
              <a:noFill/>
              <a:round/>
              <a:headEnd/>
              <a:tailEnd/>
            </a:ln>
            <a:effectLst/>
          </p:spPr>
          <p:txBody>
            <a:bodyPr wrap="none" anchor="ctr"/>
            <a:lstStyle/>
            <a:p>
              <a:endParaRPr lang="en-US" dirty="0"/>
            </a:p>
          </p:txBody>
        </p:sp>
        <p:sp>
          <p:nvSpPr>
            <p:cNvPr id="10265"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endParaRPr lang="en-US" dirty="0"/>
            </a:p>
          </p:txBody>
        </p:sp>
        <p:sp>
          <p:nvSpPr>
            <p:cNvPr id="10266" name="Oval 26"/>
            <p:cNvSpPr>
              <a:spLocks noChangeArrowheads="1"/>
            </p:cNvSpPr>
            <p:nvPr/>
          </p:nvSpPr>
          <p:spPr bwMode="auto">
            <a:xfrm>
              <a:off x="5248" y="1408"/>
              <a:ext cx="80" cy="80"/>
            </a:xfrm>
            <a:prstGeom prst="ellipse">
              <a:avLst/>
            </a:prstGeom>
            <a:solidFill>
              <a:schemeClr val="accent2"/>
            </a:solidFill>
            <a:ln w="9525">
              <a:noFill/>
              <a:round/>
              <a:headEnd/>
              <a:tailEnd/>
            </a:ln>
            <a:effectLst/>
          </p:spPr>
          <p:txBody>
            <a:bodyPr wrap="none" anchor="ctr"/>
            <a:lstStyle/>
            <a:p>
              <a:endParaRPr lang="en-US" dirty="0"/>
            </a:p>
          </p:txBody>
        </p:sp>
        <p:sp>
          <p:nvSpPr>
            <p:cNvPr id="10267" name="Oval 27"/>
            <p:cNvSpPr>
              <a:spLocks noChangeArrowheads="1"/>
            </p:cNvSpPr>
            <p:nvPr/>
          </p:nvSpPr>
          <p:spPr bwMode="auto">
            <a:xfrm>
              <a:off x="5360" y="1408"/>
              <a:ext cx="80" cy="80"/>
            </a:xfrm>
            <a:prstGeom prst="ellipse">
              <a:avLst/>
            </a:prstGeom>
            <a:solidFill>
              <a:schemeClr val="accent1"/>
            </a:solidFill>
            <a:ln w="9525">
              <a:noFill/>
              <a:round/>
              <a:headEnd/>
              <a:tailEnd/>
            </a:ln>
            <a:effectLst/>
          </p:spPr>
          <p:txBody>
            <a:bodyPr wrap="none" anchor="ctr"/>
            <a:lstStyle/>
            <a:p>
              <a:endParaRPr lang="en-US" dirty="0"/>
            </a:p>
          </p:txBody>
        </p:sp>
        <p:sp>
          <p:nvSpPr>
            <p:cNvPr id="10268" name="Oval 28"/>
            <p:cNvSpPr>
              <a:spLocks noChangeArrowheads="1"/>
            </p:cNvSpPr>
            <p:nvPr/>
          </p:nvSpPr>
          <p:spPr bwMode="auto">
            <a:xfrm>
              <a:off x="5472" y="1408"/>
              <a:ext cx="80" cy="80"/>
            </a:xfrm>
            <a:prstGeom prst="ellipse">
              <a:avLst/>
            </a:prstGeom>
            <a:solidFill>
              <a:schemeClr val="accent1"/>
            </a:solidFill>
            <a:ln w="9525">
              <a:noFill/>
              <a:round/>
              <a:headEnd/>
              <a:tailEnd/>
            </a:ln>
            <a:effectLst/>
          </p:spPr>
          <p:txBody>
            <a:bodyPr wrap="none" anchor="ctr"/>
            <a:lstStyle/>
            <a:p>
              <a:endParaRPr lang="en-US" dirty="0"/>
            </a:p>
          </p:txBody>
        </p:sp>
        <p:sp>
          <p:nvSpPr>
            <p:cNvPr id="10269"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endParaRPr lang="en-US" dirty="0"/>
            </a:p>
          </p:txBody>
        </p:sp>
        <p:sp>
          <p:nvSpPr>
            <p:cNvPr id="10270" name="Oval 30"/>
            <p:cNvSpPr>
              <a:spLocks noChangeArrowheads="1"/>
            </p:cNvSpPr>
            <p:nvPr/>
          </p:nvSpPr>
          <p:spPr bwMode="auto">
            <a:xfrm>
              <a:off x="5136" y="1520"/>
              <a:ext cx="80" cy="80"/>
            </a:xfrm>
            <a:prstGeom prst="ellipse">
              <a:avLst/>
            </a:prstGeom>
            <a:solidFill>
              <a:schemeClr val="accent2"/>
            </a:solidFill>
            <a:ln w="9525">
              <a:noFill/>
              <a:round/>
              <a:headEnd/>
              <a:tailEnd/>
            </a:ln>
            <a:effectLst/>
          </p:spPr>
          <p:txBody>
            <a:bodyPr wrap="none" anchor="ctr"/>
            <a:lstStyle/>
            <a:p>
              <a:endParaRPr lang="en-US" dirty="0"/>
            </a:p>
          </p:txBody>
        </p:sp>
        <p:sp>
          <p:nvSpPr>
            <p:cNvPr id="10271" name="Oval 31"/>
            <p:cNvSpPr>
              <a:spLocks noChangeArrowheads="1"/>
            </p:cNvSpPr>
            <p:nvPr/>
          </p:nvSpPr>
          <p:spPr bwMode="auto">
            <a:xfrm>
              <a:off x="5248" y="1520"/>
              <a:ext cx="80" cy="80"/>
            </a:xfrm>
            <a:prstGeom prst="ellipse">
              <a:avLst/>
            </a:prstGeom>
            <a:solidFill>
              <a:schemeClr val="accent1"/>
            </a:solidFill>
            <a:ln w="9525">
              <a:noFill/>
              <a:round/>
              <a:headEnd/>
              <a:tailEnd/>
            </a:ln>
            <a:effectLst/>
          </p:spPr>
          <p:txBody>
            <a:bodyPr wrap="none" anchor="ctr"/>
            <a:lstStyle/>
            <a:p>
              <a:endParaRPr lang="en-US" dirty="0"/>
            </a:p>
          </p:txBody>
        </p:sp>
        <p:sp>
          <p:nvSpPr>
            <p:cNvPr id="10272" name="Oval 32"/>
            <p:cNvSpPr>
              <a:spLocks noChangeArrowheads="1"/>
            </p:cNvSpPr>
            <p:nvPr/>
          </p:nvSpPr>
          <p:spPr bwMode="auto">
            <a:xfrm>
              <a:off x="5360" y="1520"/>
              <a:ext cx="80" cy="80"/>
            </a:xfrm>
            <a:prstGeom prst="ellipse">
              <a:avLst/>
            </a:prstGeom>
            <a:solidFill>
              <a:schemeClr val="accent1"/>
            </a:solidFill>
            <a:ln w="9525">
              <a:noFill/>
              <a:round/>
              <a:headEnd/>
              <a:tailEnd/>
            </a:ln>
            <a:effectLst/>
          </p:spPr>
          <p:txBody>
            <a:bodyPr wrap="none" anchor="ctr"/>
            <a:lstStyle/>
            <a:p>
              <a:endParaRPr lang="en-US" dirty="0"/>
            </a:p>
          </p:txBody>
        </p:sp>
        <p:sp>
          <p:nvSpPr>
            <p:cNvPr id="10273" name="Oval 33"/>
            <p:cNvSpPr>
              <a:spLocks noChangeArrowheads="1"/>
            </p:cNvSpPr>
            <p:nvPr/>
          </p:nvSpPr>
          <p:spPr bwMode="auto">
            <a:xfrm>
              <a:off x="5472" y="1520"/>
              <a:ext cx="80" cy="80"/>
            </a:xfrm>
            <a:prstGeom prst="ellipse">
              <a:avLst/>
            </a:prstGeom>
            <a:solidFill>
              <a:schemeClr val="folHlink"/>
            </a:solidFill>
            <a:ln w="9525">
              <a:noFill/>
              <a:round/>
              <a:headEnd/>
              <a:tailEnd/>
            </a:ln>
            <a:effectLst/>
          </p:spPr>
          <p:txBody>
            <a:bodyPr wrap="none" anchor="ctr"/>
            <a:lstStyle/>
            <a:p>
              <a:endParaRPr lang="en-US" dirty="0"/>
            </a:p>
          </p:txBody>
        </p:sp>
        <p:sp>
          <p:nvSpPr>
            <p:cNvPr id="10274" name="Oval 34"/>
            <p:cNvSpPr>
              <a:spLocks noChangeArrowheads="1"/>
            </p:cNvSpPr>
            <p:nvPr/>
          </p:nvSpPr>
          <p:spPr bwMode="auto">
            <a:xfrm>
              <a:off x="5136" y="1632"/>
              <a:ext cx="80" cy="80"/>
            </a:xfrm>
            <a:prstGeom prst="ellipse">
              <a:avLst/>
            </a:prstGeom>
            <a:solidFill>
              <a:schemeClr val="accent1"/>
            </a:solidFill>
            <a:ln w="9525">
              <a:noFill/>
              <a:round/>
              <a:headEnd/>
              <a:tailEnd/>
            </a:ln>
            <a:effectLst/>
          </p:spPr>
          <p:txBody>
            <a:bodyPr wrap="none" anchor="ctr"/>
            <a:lstStyle/>
            <a:p>
              <a:endParaRPr lang="en-US" dirty="0"/>
            </a:p>
          </p:txBody>
        </p:sp>
        <p:sp>
          <p:nvSpPr>
            <p:cNvPr id="10275" name="Oval 35"/>
            <p:cNvSpPr>
              <a:spLocks noChangeArrowheads="1"/>
            </p:cNvSpPr>
            <p:nvPr/>
          </p:nvSpPr>
          <p:spPr bwMode="auto">
            <a:xfrm>
              <a:off x="5248" y="1632"/>
              <a:ext cx="80" cy="80"/>
            </a:xfrm>
            <a:prstGeom prst="ellipse">
              <a:avLst/>
            </a:prstGeom>
            <a:solidFill>
              <a:schemeClr val="accent1"/>
            </a:solidFill>
            <a:ln w="9525">
              <a:noFill/>
              <a:round/>
              <a:headEnd/>
              <a:tailEnd/>
            </a:ln>
            <a:effectLst/>
          </p:spPr>
          <p:txBody>
            <a:bodyPr wrap="none" anchor="ctr"/>
            <a:lstStyle/>
            <a:p>
              <a:endParaRPr lang="en-US" dirty="0"/>
            </a:p>
          </p:txBody>
        </p:sp>
        <p:sp>
          <p:nvSpPr>
            <p:cNvPr id="10276" name="Oval 36"/>
            <p:cNvSpPr>
              <a:spLocks noChangeArrowheads="1"/>
            </p:cNvSpPr>
            <p:nvPr/>
          </p:nvSpPr>
          <p:spPr bwMode="auto">
            <a:xfrm>
              <a:off x="5360" y="1632"/>
              <a:ext cx="80" cy="80"/>
            </a:xfrm>
            <a:prstGeom prst="ellipse">
              <a:avLst/>
            </a:prstGeom>
            <a:solidFill>
              <a:schemeClr val="folHlink"/>
            </a:solidFill>
            <a:ln w="9525">
              <a:noFill/>
              <a:round/>
              <a:headEnd/>
              <a:tailEnd/>
            </a:ln>
            <a:effectLst/>
          </p:spPr>
          <p:txBody>
            <a:bodyPr wrap="none" anchor="ctr"/>
            <a:lstStyle/>
            <a:p>
              <a:endParaRPr lang="en-US" dirty="0"/>
            </a:p>
          </p:txBody>
        </p:sp>
        <p:sp>
          <p:nvSpPr>
            <p:cNvPr id="10277" name="Oval 37"/>
            <p:cNvSpPr>
              <a:spLocks noChangeArrowheads="1"/>
            </p:cNvSpPr>
            <p:nvPr/>
          </p:nvSpPr>
          <p:spPr bwMode="auto">
            <a:xfrm>
              <a:off x="5472" y="1632"/>
              <a:ext cx="80" cy="80"/>
            </a:xfrm>
            <a:prstGeom prst="ellipse">
              <a:avLst/>
            </a:prstGeom>
            <a:solidFill>
              <a:schemeClr val="folHlink"/>
            </a:solidFill>
            <a:ln w="9525">
              <a:noFill/>
              <a:round/>
              <a:headEnd/>
              <a:tailEnd/>
            </a:ln>
            <a:effectLst/>
          </p:spPr>
          <p:txBody>
            <a:bodyPr wrap="none" anchor="ctr"/>
            <a:lstStyle/>
            <a:p>
              <a:endParaRPr lang="en-US" dirty="0"/>
            </a:p>
          </p:txBody>
        </p:sp>
        <p:sp>
          <p:nvSpPr>
            <p:cNvPr id="10278" name="Oval 38"/>
            <p:cNvSpPr>
              <a:spLocks noChangeArrowheads="1"/>
            </p:cNvSpPr>
            <p:nvPr/>
          </p:nvSpPr>
          <p:spPr bwMode="auto">
            <a:xfrm>
              <a:off x="5248" y="1744"/>
              <a:ext cx="80" cy="80"/>
            </a:xfrm>
            <a:prstGeom prst="ellipse">
              <a:avLst/>
            </a:prstGeom>
            <a:solidFill>
              <a:schemeClr val="folHlink"/>
            </a:solidFill>
            <a:ln w="9525">
              <a:noFill/>
              <a:round/>
              <a:headEnd/>
              <a:tailEnd/>
            </a:ln>
            <a:effectLst/>
          </p:spPr>
          <p:txBody>
            <a:bodyPr wrap="none" anchor="ctr"/>
            <a:lstStyle/>
            <a:p>
              <a:endParaRPr lang="en-US" dirty="0"/>
            </a:p>
          </p:txBody>
        </p:sp>
        <p:sp>
          <p:nvSpPr>
            <p:cNvPr id="10279" name="Oval 39"/>
            <p:cNvSpPr>
              <a:spLocks noChangeArrowheads="1"/>
            </p:cNvSpPr>
            <p:nvPr/>
          </p:nvSpPr>
          <p:spPr bwMode="auto">
            <a:xfrm>
              <a:off x="5472" y="1744"/>
              <a:ext cx="80" cy="80"/>
            </a:xfrm>
            <a:prstGeom prst="ellipse">
              <a:avLst/>
            </a:prstGeom>
            <a:solidFill>
              <a:schemeClr val="folHlink"/>
            </a:solidFill>
            <a:ln w="9525">
              <a:noFill/>
              <a:round/>
              <a:headEnd/>
              <a:tailEnd/>
            </a:ln>
            <a:effectLst/>
          </p:spPr>
          <p:txBody>
            <a:bodyPr wrap="none" anchor="ctr"/>
            <a:lstStyle/>
            <a:p>
              <a:endParaRPr lang="en-US" dirty="0"/>
            </a:p>
          </p:txBody>
        </p:sp>
      </p:gr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4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4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4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4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build="p">
        <p:tmplLst>
          <p:tmpl lvl="1">
            <p:tnLst>
              <p:par>
                <p:cTn presetID="1" presetClass="entr" presetSubtype="0" fill="hold" nodeType="clickEffect">
                  <p:stCondLst>
                    <p:cond delay="0"/>
                  </p:stCondLst>
                  <p:childTnLst>
                    <p:set>
                      <p:cBhvr>
                        <p:cTn dur="1" fill="hold">
                          <p:stCondLst>
                            <p:cond delay="0"/>
                          </p:stCondLst>
                        </p:cTn>
                        <p:tgtEl>
                          <p:spTgt spid="10244"/>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44"/>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44"/>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44"/>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44"/>
                        </p:tgtEl>
                        <p:attrNameLst>
                          <p:attrName>style.visibility</p:attrName>
                        </p:attrNameLst>
                      </p:cBhvr>
                      <p:to>
                        <p:strVal val="visible"/>
                      </p:to>
                    </p:set>
                  </p:childTnLst>
                </p:cTn>
              </p:par>
            </p:tnLst>
          </p:tmpl>
        </p:tmplLst>
      </p:bldP>
    </p:bldLst>
  </p:timing>
  <p:txStyles>
    <p:titleStyle>
      <a:lvl1pPr algn="l" rtl="0" fontAlgn="base">
        <a:spcBef>
          <a:spcPct val="0"/>
        </a:spcBef>
        <a:spcAft>
          <a:spcPct val="0"/>
        </a:spcAft>
        <a:defRPr sz="3900" b="1">
          <a:solidFill>
            <a:schemeClr val="tx2"/>
          </a:solidFill>
          <a:latin typeface="+mj-lt"/>
          <a:ea typeface="+mj-ea"/>
          <a:cs typeface="+mj-cs"/>
        </a:defRPr>
      </a:lvl1pPr>
      <a:lvl2pPr algn="l" rtl="0" fontAlgn="base">
        <a:spcBef>
          <a:spcPct val="0"/>
        </a:spcBef>
        <a:spcAft>
          <a:spcPct val="0"/>
        </a:spcAft>
        <a:defRPr sz="3900" b="1">
          <a:solidFill>
            <a:schemeClr val="tx2"/>
          </a:solidFill>
          <a:latin typeface="Arial" charset="0"/>
        </a:defRPr>
      </a:lvl2pPr>
      <a:lvl3pPr algn="l" rtl="0" fontAlgn="base">
        <a:spcBef>
          <a:spcPct val="0"/>
        </a:spcBef>
        <a:spcAft>
          <a:spcPct val="0"/>
        </a:spcAft>
        <a:defRPr sz="3900" b="1">
          <a:solidFill>
            <a:schemeClr val="tx2"/>
          </a:solidFill>
          <a:latin typeface="Arial" charset="0"/>
        </a:defRPr>
      </a:lvl3pPr>
      <a:lvl4pPr algn="l" rtl="0" fontAlgn="base">
        <a:spcBef>
          <a:spcPct val="0"/>
        </a:spcBef>
        <a:spcAft>
          <a:spcPct val="0"/>
        </a:spcAft>
        <a:defRPr sz="3900" b="1">
          <a:solidFill>
            <a:schemeClr val="tx2"/>
          </a:solidFill>
          <a:latin typeface="Arial" charset="0"/>
        </a:defRPr>
      </a:lvl4pPr>
      <a:lvl5pPr algn="l" rtl="0" fontAlgn="base">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fontAlgn="base">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fontAlgn="base">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fontAlgn="base">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fontAlgn="base">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psychologytoday.com/rss/index.php?term=20080118-000009&amp;page=1"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overlawyered.com/" TargetMode="External"/><Relationship Id="rId3" Type="http://schemas.openxmlformats.org/officeDocument/2006/relationships/hyperlink" Target="http://abovethelaw.com/" TargetMode="External"/><Relationship Id="rId7" Type="http://schemas.openxmlformats.org/officeDocument/2006/relationships/hyperlink" Target="http://legalpad.typepad.com/" TargetMode="External"/><Relationship Id="rId2" Type="http://schemas.openxmlformats.org/officeDocument/2006/relationships/hyperlink" Target="http://www.google.com/alerts?hl=en" TargetMode="External"/><Relationship Id="rId1" Type="http://schemas.openxmlformats.org/officeDocument/2006/relationships/slideLayout" Target="../slideLayouts/slideLayout2.xml"/><Relationship Id="rId6" Type="http://schemas.openxmlformats.org/officeDocument/2006/relationships/hyperlink" Target="http://store.law.com/registration/register.asp?subscribeto=nw" TargetMode="External"/><Relationship Id="rId11" Type="http://schemas.openxmlformats.org/officeDocument/2006/relationships/hyperlink" Target="http://online.wsj.com/home-page" TargetMode="External"/><Relationship Id="rId5" Type="http://schemas.openxmlformats.org/officeDocument/2006/relationships/hyperlink" Target="http://www.law.com/jsp/law/index.jsp" TargetMode="External"/><Relationship Id="rId10" Type="http://schemas.openxmlformats.org/officeDocument/2006/relationships/hyperlink" Target="http://www.ft.com/home/us" TargetMode="External"/><Relationship Id="rId4" Type="http://schemas.openxmlformats.org/officeDocument/2006/relationships/hyperlink" Target="http://amlawdaily.typepad.com/amlawdaily/" TargetMode="External"/><Relationship Id="rId9" Type="http://schemas.openxmlformats.org/officeDocument/2006/relationships/hyperlink" Target="http://blogs.wsj.com/law/"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anne.kiefer@americanbar.org" TargetMode="External"/><Relationship Id="rId2" Type="http://schemas.openxmlformats.org/officeDocument/2006/relationships/hyperlink" Target="https://apps.americanbar.org/join/lsd_enroll/pm/enrollment.shtm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mailto:Jonathan.Rusch2@usdoj.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online.wsj.com/article/SB10001424052970203363504577186913589594038.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www.abanet.org/dch/committee.cfm?com=AL307000" TargetMode="External"/><Relationship Id="rId13" Type="http://schemas.openxmlformats.org/officeDocument/2006/relationships/hyperlink" Target="http://www.abanet.org/dch/committee.cfm?com=AL321000" TargetMode="External"/><Relationship Id="rId3" Type="http://schemas.openxmlformats.org/officeDocument/2006/relationships/hyperlink" Target="http://www.abanet.org/dch/committee.cfm?com=AL302000" TargetMode="External"/><Relationship Id="rId7" Type="http://schemas.openxmlformats.org/officeDocument/2006/relationships/hyperlink" Target="http://www.abanet.org/dch/committee.cfm?com=AL306000" TargetMode="External"/><Relationship Id="rId12" Type="http://schemas.openxmlformats.org/officeDocument/2006/relationships/hyperlink" Target="http://www.abanet.org/dch/committee.cfm?com=AL313000" TargetMode="External"/><Relationship Id="rId2" Type="http://schemas.openxmlformats.org/officeDocument/2006/relationships/hyperlink" Target="http://www.abanet.org/dch/committee.cfm?com=AL301000" TargetMode="External"/><Relationship Id="rId16" Type="http://schemas.openxmlformats.org/officeDocument/2006/relationships/hyperlink" Target="http://www.abanet.org/dch/committee.cfm?com=AL316000" TargetMode="External"/><Relationship Id="rId1" Type="http://schemas.openxmlformats.org/officeDocument/2006/relationships/slideLayout" Target="../slideLayouts/slideLayout2.xml"/><Relationship Id="rId6" Type="http://schemas.openxmlformats.org/officeDocument/2006/relationships/hyperlink" Target="http://www.abanet.org/dch/committee.cfm?com=AL301500" TargetMode="External"/><Relationship Id="rId11" Type="http://schemas.openxmlformats.org/officeDocument/2006/relationships/hyperlink" Target="http://www.abanet.org/dch/committee.cfm?com=AL311000" TargetMode="External"/><Relationship Id="rId5" Type="http://schemas.openxmlformats.org/officeDocument/2006/relationships/hyperlink" Target="http://www.abanet.org/dch/committee.cfm?com=AL318500" TargetMode="External"/><Relationship Id="rId15" Type="http://schemas.openxmlformats.org/officeDocument/2006/relationships/hyperlink" Target="http://www.abanet.org/dch/committee.cfm?com=AL315000" TargetMode="External"/><Relationship Id="rId10" Type="http://schemas.openxmlformats.org/officeDocument/2006/relationships/hyperlink" Target="http://www.abanet.org/dch/committee.cfm?com=AL310000" TargetMode="External"/><Relationship Id="rId4" Type="http://schemas.openxmlformats.org/officeDocument/2006/relationships/hyperlink" Target="http://www.abanet.org/dch/committee.cfm?com=AL314500" TargetMode="External"/><Relationship Id="rId9" Type="http://schemas.openxmlformats.org/officeDocument/2006/relationships/hyperlink" Target="http://www.abanet.org/dch/committee.cfm?com=AL308000" TargetMode="External"/><Relationship Id="rId14" Type="http://schemas.openxmlformats.org/officeDocument/2006/relationships/hyperlink" Target="http://www.abanet.org/dch/committee.cfm?com=AL314700"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www.abanet.org/dch/committee.cfm?com=AL321500" TargetMode="External"/><Relationship Id="rId13" Type="http://schemas.openxmlformats.org/officeDocument/2006/relationships/hyperlink" Target="http://www.abanet.org/dch/committee.cfm?com=AL327000" TargetMode="External"/><Relationship Id="rId3" Type="http://schemas.openxmlformats.org/officeDocument/2006/relationships/hyperlink" Target="http://www.abanet.org/dch/committee.cfm?com=AL317000" TargetMode="External"/><Relationship Id="rId7" Type="http://schemas.openxmlformats.org/officeDocument/2006/relationships/hyperlink" Target="http://www.abanet.org/dch/committee.cfm?com=AL206000" TargetMode="External"/><Relationship Id="rId12" Type="http://schemas.openxmlformats.org/officeDocument/2006/relationships/hyperlink" Target="http://www.abanet.org/dch/committee.cfm?com=AL326000" TargetMode="External"/><Relationship Id="rId2" Type="http://schemas.openxmlformats.org/officeDocument/2006/relationships/hyperlink" Target="http://www.abanet.org/dch/committee.cfm?com=AL316500" TargetMode="External"/><Relationship Id="rId1" Type="http://schemas.openxmlformats.org/officeDocument/2006/relationships/slideLayout" Target="../slideLayouts/slideLayout2.xml"/><Relationship Id="rId6" Type="http://schemas.openxmlformats.org/officeDocument/2006/relationships/hyperlink" Target="http://www.abanet.org/dch/committee.cfm?com=AL322000" TargetMode="External"/><Relationship Id="rId11" Type="http://schemas.openxmlformats.org/officeDocument/2006/relationships/hyperlink" Target="http://www.abanet.org/dch/committee.cfm?com=AL325000" TargetMode="External"/><Relationship Id="rId5" Type="http://schemas.openxmlformats.org/officeDocument/2006/relationships/hyperlink" Target="http://www.abanet.org/dch/committee.cfm?com=AL319000" TargetMode="External"/><Relationship Id="rId10" Type="http://schemas.openxmlformats.org/officeDocument/2006/relationships/hyperlink" Target="http://www.abanet.org/dch/committee.cfm?com=AL323000" TargetMode="External"/><Relationship Id="rId4" Type="http://schemas.openxmlformats.org/officeDocument/2006/relationships/hyperlink" Target="http://www.abanet.org/dch/committee.cfm?com=AL318000" TargetMode="External"/><Relationship Id="rId9" Type="http://schemas.openxmlformats.org/officeDocument/2006/relationships/hyperlink" Target="http://www.abanet.org/dch/committee.cfm?com=AL320000"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fontScale="90000"/>
          </a:bodyPr>
          <a:lstStyle/>
          <a:p>
            <a:r>
              <a:rPr lang="en-US" dirty="0" smtClean="0"/>
              <a:t> Careers in Administrative Law and Regulatory Practice</a:t>
            </a:r>
            <a:endParaRPr lang="en-US" dirty="0"/>
          </a:p>
        </p:txBody>
      </p:sp>
      <p:sp>
        <p:nvSpPr>
          <p:cNvPr id="2051" name="Rectangle 3"/>
          <p:cNvSpPr>
            <a:spLocks noGrp="1" noChangeArrowheads="1"/>
          </p:cNvSpPr>
          <p:nvPr>
            <p:ph type="subTitle" idx="1"/>
          </p:nvPr>
        </p:nvSpPr>
        <p:spPr>
          <a:xfrm>
            <a:off x="849313" y="3049588"/>
            <a:ext cx="6248400" cy="1979612"/>
          </a:xfrm>
        </p:spPr>
        <p:txBody>
          <a:bodyPr>
            <a:normAutofit/>
          </a:bodyPr>
          <a:lstStyle/>
          <a:p>
            <a:pPr>
              <a:lnSpc>
                <a:spcPct val="80000"/>
              </a:lnSpc>
            </a:pPr>
            <a:r>
              <a:rPr lang="en-US" sz="1800" b="1" dirty="0"/>
              <a:t>Jonathan J. </a:t>
            </a:r>
            <a:r>
              <a:rPr lang="en-US" sz="1800" b="1" dirty="0" smtClean="0"/>
              <a:t>Rusch</a:t>
            </a:r>
          </a:p>
          <a:p>
            <a:pPr>
              <a:lnSpc>
                <a:spcPct val="80000"/>
              </a:lnSpc>
            </a:pPr>
            <a:r>
              <a:rPr lang="en-US" sz="1800" b="1" dirty="0" smtClean="0"/>
              <a:t>Last Retiring Chair</a:t>
            </a:r>
          </a:p>
          <a:p>
            <a:pPr>
              <a:lnSpc>
                <a:spcPct val="80000"/>
              </a:lnSpc>
            </a:pPr>
            <a:r>
              <a:rPr lang="en-US" sz="1800" b="1" dirty="0" smtClean="0"/>
              <a:t>Administrative Law and Regulatory Practice Section</a:t>
            </a:r>
          </a:p>
          <a:p>
            <a:pPr>
              <a:lnSpc>
                <a:spcPct val="80000"/>
              </a:lnSpc>
            </a:pPr>
            <a:r>
              <a:rPr lang="en-US" sz="1800" b="1" dirty="0" smtClean="0"/>
              <a:t>American Bar Association</a:t>
            </a:r>
          </a:p>
          <a:p>
            <a:pPr>
              <a:lnSpc>
                <a:spcPct val="80000"/>
              </a:lnSpc>
            </a:pPr>
            <a:r>
              <a:rPr lang="en-US" sz="1800" b="1" dirty="0" smtClean="0"/>
              <a:t>Louisiana State University Law School</a:t>
            </a:r>
          </a:p>
          <a:p>
            <a:pPr>
              <a:lnSpc>
                <a:spcPct val="80000"/>
              </a:lnSpc>
            </a:pPr>
            <a:r>
              <a:rPr lang="en-US" sz="1800" b="1" dirty="0" smtClean="0"/>
              <a:t>Baton Rouge, Louisiana</a:t>
            </a:r>
            <a:endParaRPr lang="en-US" sz="1800" b="1" dirty="0" smtClean="0"/>
          </a:p>
          <a:p>
            <a:pPr>
              <a:lnSpc>
                <a:spcPct val="80000"/>
              </a:lnSpc>
            </a:pPr>
            <a:r>
              <a:rPr lang="en-US" sz="1800" b="1" dirty="0" smtClean="0"/>
              <a:t>March 7, </a:t>
            </a:r>
            <a:r>
              <a:rPr lang="en-US" sz="1800" b="1" dirty="0" smtClean="0"/>
              <a:t>2012</a:t>
            </a:r>
            <a:endParaRPr lang="en-US" sz="1800" b="1" dirty="0"/>
          </a:p>
          <a:p>
            <a:pPr>
              <a:lnSpc>
                <a:spcPct val="80000"/>
              </a:lnSpc>
            </a:pPr>
            <a:endParaRPr lang="en-US"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Types of Regulatory Practice</a:t>
            </a:r>
            <a:endParaRPr lang="en-US" dirty="0"/>
          </a:p>
        </p:txBody>
      </p:sp>
      <p:sp>
        <p:nvSpPr>
          <p:cNvPr id="3" name="Content Placeholder 2"/>
          <p:cNvSpPr>
            <a:spLocks noGrp="1"/>
          </p:cNvSpPr>
          <p:nvPr>
            <p:ph idx="1"/>
          </p:nvPr>
        </p:nvSpPr>
        <p:spPr/>
        <p:txBody>
          <a:bodyPr/>
          <a:lstStyle/>
          <a:p>
            <a:r>
              <a:rPr lang="en-US" dirty="0" smtClean="0"/>
              <a:t>Self-Regulatory Organizations</a:t>
            </a:r>
          </a:p>
          <a:p>
            <a:pPr lvl="1"/>
            <a:r>
              <a:rPr lang="en-US" dirty="0" smtClean="0"/>
              <a:t>Securities and commodities (FINRA, National Futures Association)</a:t>
            </a:r>
          </a:p>
          <a:p>
            <a:r>
              <a:rPr lang="en-US" dirty="0" smtClean="0"/>
              <a:t>Public Interest Organizations</a:t>
            </a:r>
          </a:p>
          <a:p>
            <a:pPr>
              <a:buNone/>
            </a:pP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 Strategy for Law Students</a:t>
            </a:r>
            <a:endParaRPr lang="en-US" dirty="0"/>
          </a:p>
        </p:txBody>
      </p:sp>
      <p:sp>
        <p:nvSpPr>
          <p:cNvPr id="5" name="Subtitle 4"/>
          <p:cNvSpPr>
            <a:spLocks noGrp="1"/>
          </p:cNvSpPr>
          <p:nvPr>
            <p:ph type="subTitle" idx="1"/>
          </p:nvPr>
        </p:nvSpPr>
        <p:spPr/>
        <p:txBody>
          <a:bodyPr/>
          <a:lstStyle/>
          <a:p>
            <a:r>
              <a:rPr lang="en-US" dirty="0" smtClean="0"/>
              <a: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dirty="0" smtClean="0"/>
              <a:t>Career Management Is Critical</a:t>
            </a:r>
          </a:p>
          <a:p>
            <a:pPr lvl="1"/>
            <a:r>
              <a:rPr lang="en-US" dirty="0" smtClean="0"/>
              <a:t>“[B]egin managing your career during law school” (Alison Bernard and Niki Kopsidas, New York Law Journal, July 20, 2010)</a:t>
            </a:r>
          </a:p>
          <a:p>
            <a:pPr lvl="2"/>
            <a:r>
              <a:rPr lang="en-US" dirty="0" smtClean="0"/>
              <a:t>“For a successful long-term career, do not look to your company or industry to take care of you. As in every other arena of life, you must take care of yourself.” (Dr. Judith Sills)</a:t>
            </a:r>
          </a:p>
          <a:p>
            <a:pPr lvl="1"/>
            <a:r>
              <a:rPr lang="en-US" dirty="0" smtClean="0"/>
              <a:t>Career Management Begins with Branding and Business Intelligence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Branding</a:t>
            </a:r>
            <a:endParaRPr lang="en-US" dirty="0"/>
          </a:p>
        </p:txBody>
      </p:sp>
      <p:sp>
        <p:nvSpPr>
          <p:cNvPr id="3" name="Content Placeholder 2"/>
          <p:cNvSpPr>
            <a:spLocks noGrp="1"/>
          </p:cNvSpPr>
          <p:nvPr>
            <p:ph idx="1"/>
          </p:nvPr>
        </p:nvSpPr>
        <p:spPr/>
        <p:txBody>
          <a:bodyPr>
            <a:normAutofit lnSpcReduction="10000"/>
          </a:bodyPr>
          <a:lstStyle/>
          <a:p>
            <a:pPr>
              <a:lnSpc>
                <a:spcPct val="90000"/>
              </a:lnSpc>
            </a:pPr>
            <a:r>
              <a:rPr lang="en-US" dirty="0" smtClean="0"/>
              <a:t>Branding Critical to Increasing Your Marginal Value to Employers</a:t>
            </a:r>
          </a:p>
          <a:p>
            <a:pPr lvl="1">
              <a:lnSpc>
                <a:spcPct val="90000"/>
              </a:lnSpc>
            </a:pPr>
            <a:r>
              <a:rPr lang="en-US" dirty="0" smtClean="0"/>
              <a:t>Dr. Judith Sills: You are your own brand</a:t>
            </a:r>
          </a:p>
          <a:p>
            <a:pPr lvl="2">
              <a:lnSpc>
                <a:spcPct val="90000"/>
              </a:lnSpc>
            </a:pPr>
            <a:r>
              <a:rPr lang="en-US" dirty="0" smtClean="0"/>
              <a:t>“. . . the professional identity you create in the minds of others” (</a:t>
            </a:r>
            <a:r>
              <a:rPr lang="en-US" dirty="0" smtClean="0">
                <a:hlinkClick r:id="rId2"/>
              </a:rPr>
              <a:t>http://www.psychologytoday.com/rss/index.php?term=20080118-000009&amp;page=1</a:t>
            </a:r>
            <a:r>
              <a:rPr lang="en-US" dirty="0" smtClean="0"/>
              <a:t>)</a:t>
            </a:r>
          </a:p>
          <a:p>
            <a:pPr lvl="2">
              <a:lnSpc>
                <a:spcPct val="90000"/>
              </a:lnSpc>
            </a:pPr>
            <a:r>
              <a:rPr lang="en-US" dirty="0" smtClean="0"/>
              <a:t>Branding includes more than just your “professional name”</a:t>
            </a:r>
          </a:p>
          <a:p>
            <a:pPr lvl="2">
              <a:lnSpc>
                <a:spcPct val="90000"/>
              </a:lnSpc>
            </a:pPr>
            <a:r>
              <a:rPr lang="en-US" dirty="0" smtClean="0"/>
              <a:t>It may include – </a:t>
            </a:r>
          </a:p>
          <a:p>
            <a:pPr lvl="3">
              <a:lnSpc>
                <a:spcPct val="90000"/>
              </a:lnSpc>
            </a:pPr>
            <a:r>
              <a:rPr lang="en-US" dirty="0" smtClean="0"/>
              <a:t>Demonstrating potential niche expertise</a:t>
            </a:r>
          </a:p>
          <a:p>
            <a:pPr lvl="3">
              <a:lnSpc>
                <a:spcPct val="90000"/>
              </a:lnSpc>
            </a:pPr>
            <a:r>
              <a:rPr lang="en-US" dirty="0" smtClean="0"/>
              <a:t>Sending clear signals about key attributes (e.g., consistency, reliability, delivering on time)</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Branding</a:t>
            </a:r>
            <a:endParaRPr lang="en-US" dirty="0"/>
          </a:p>
        </p:txBody>
      </p:sp>
      <p:sp>
        <p:nvSpPr>
          <p:cNvPr id="3" name="Content Placeholder 2"/>
          <p:cNvSpPr>
            <a:spLocks noGrp="1"/>
          </p:cNvSpPr>
          <p:nvPr>
            <p:ph idx="1"/>
          </p:nvPr>
        </p:nvSpPr>
        <p:spPr/>
        <p:txBody>
          <a:bodyPr/>
          <a:lstStyle/>
          <a:p>
            <a:r>
              <a:rPr lang="en-US" dirty="0" smtClean="0"/>
              <a:t>Look for Opportunities to Start Developing Niche Expertise</a:t>
            </a:r>
          </a:p>
          <a:p>
            <a:pPr lvl="1"/>
            <a:r>
              <a:rPr lang="en-US" dirty="0" smtClean="0"/>
              <a:t>Law review note or development</a:t>
            </a:r>
          </a:p>
          <a:p>
            <a:pPr lvl="1"/>
            <a:r>
              <a:rPr lang="en-US" dirty="0" smtClean="0"/>
              <a:t>Research for law professor or legal organization</a:t>
            </a:r>
          </a:p>
          <a:p>
            <a:pPr lvl="1"/>
            <a:r>
              <a:rPr lang="en-US" dirty="0" smtClean="0"/>
              <a:t>Do good work on summer employment topic, then ask supervisor (partner/supervising attorney) what else you could learn about the topic</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dirty="0" smtClean="0"/>
              <a:t>Business Intelligence</a:t>
            </a:r>
            <a:endParaRPr lang="en-US" dirty="0"/>
          </a:p>
        </p:txBody>
      </p:sp>
      <p:sp>
        <p:nvSpPr>
          <p:cNvPr id="37891" name="Rectangle 3"/>
          <p:cNvSpPr>
            <a:spLocks noGrp="1" noChangeArrowheads="1"/>
          </p:cNvSpPr>
          <p:nvPr>
            <p:ph type="body" idx="1"/>
          </p:nvPr>
        </p:nvSpPr>
        <p:spPr>
          <a:xfrm>
            <a:off x="457200" y="1719263"/>
            <a:ext cx="8229600" cy="3157538"/>
          </a:xfrm>
        </p:spPr>
        <p:txBody>
          <a:bodyPr/>
          <a:lstStyle/>
          <a:p>
            <a:pPr lvl="1"/>
            <a:r>
              <a:rPr lang="en-US" dirty="0" smtClean="0"/>
              <a:t>Intelligence That Identifies Profitable Areas of Practice That You Are Interested in Pursuing</a:t>
            </a:r>
          </a:p>
          <a:p>
            <a:pPr lvl="1"/>
            <a:r>
              <a:rPr lang="en-US" dirty="0" smtClean="0"/>
              <a:t>You Are Your Own Intelligence Unit</a:t>
            </a:r>
            <a:endParaRPr lang="en-US" dirty="0"/>
          </a:p>
          <a:p>
            <a:pPr lvl="2"/>
            <a:r>
              <a:rPr lang="en-US" dirty="0"/>
              <a:t>Intelligence about –</a:t>
            </a:r>
          </a:p>
          <a:p>
            <a:pPr lvl="3"/>
            <a:r>
              <a:rPr lang="en-US" dirty="0"/>
              <a:t>Your </a:t>
            </a:r>
            <a:r>
              <a:rPr lang="en-US" dirty="0" smtClean="0"/>
              <a:t>possible/prospective employers</a:t>
            </a:r>
          </a:p>
          <a:p>
            <a:pPr lvl="3"/>
            <a:r>
              <a:rPr lang="en-US" dirty="0" smtClean="0"/>
              <a:t>Areas of regulatory knowledge important to them</a:t>
            </a:r>
            <a:endParaRPr lang="en-US" dirty="0"/>
          </a:p>
          <a:p>
            <a:pPr lvl="3"/>
            <a:r>
              <a:rPr lang="en-US" dirty="0"/>
              <a:t>Continuing trends in legal profession and economy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dirty="0" smtClean="0"/>
              <a:t>Developing Business Intelligence</a:t>
            </a:r>
            <a:endParaRPr lang="en-US" dirty="0"/>
          </a:p>
        </p:txBody>
      </p:sp>
      <p:sp>
        <p:nvSpPr>
          <p:cNvPr id="38915" name="Rectangle 3"/>
          <p:cNvSpPr>
            <a:spLocks noGrp="1" noChangeArrowheads="1"/>
          </p:cNvSpPr>
          <p:nvPr>
            <p:ph type="body" idx="1"/>
          </p:nvPr>
        </p:nvSpPr>
        <p:spPr>
          <a:xfrm>
            <a:off x="457200" y="1719263"/>
            <a:ext cx="8229600" cy="4910137"/>
          </a:xfrm>
        </p:spPr>
        <p:txBody>
          <a:bodyPr>
            <a:normAutofit lnSpcReduction="10000"/>
          </a:bodyPr>
          <a:lstStyle/>
          <a:p>
            <a:pPr>
              <a:lnSpc>
                <a:spcPct val="80000"/>
              </a:lnSpc>
            </a:pPr>
            <a:r>
              <a:rPr lang="en-US" sz="2700" dirty="0" smtClean="0"/>
              <a:t>Research on Areas of Practice Relevant to Employers</a:t>
            </a:r>
          </a:p>
          <a:p>
            <a:pPr lvl="1">
              <a:lnSpc>
                <a:spcPct val="80000"/>
              </a:lnSpc>
            </a:pPr>
            <a:r>
              <a:rPr lang="en-US" sz="2000" dirty="0" smtClean="0"/>
              <a:t>Firm, agency summaries, resumes</a:t>
            </a:r>
          </a:p>
          <a:p>
            <a:pPr lvl="1">
              <a:lnSpc>
                <a:spcPct val="80000"/>
              </a:lnSpc>
            </a:pPr>
            <a:r>
              <a:rPr lang="en-US" sz="2000" dirty="0" smtClean="0"/>
              <a:t>Google Alerts - </a:t>
            </a:r>
            <a:r>
              <a:rPr lang="en-US" sz="2000" dirty="0" smtClean="0">
                <a:hlinkClick r:id="rId2"/>
              </a:rPr>
              <a:t>http://www.google.com/alerts?hl=en</a:t>
            </a:r>
            <a:endParaRPr lang="en-US" sz="2000" dirty="0" smtClean="0"/>
          </a:p>
          <a:p>
            <a:pPr lvl="2">
              <a:lnSpc>
                <a:spcPct val="80000"/>
              </a:lnSpc>
            </a:pPr>
            <a:r>
              <a:rPr lang="en-US" sz="1900" dirty="0" smtClean="0"/>
              <a:t>Set delivery frequency</a:t>
            </a:r>
          </a:p>
          <a:p>
            <a:pPr lvl="1">
              <a:lnSpc>
                <a:spcPct val="80000"/>
              </a:lnSpc>
            </a:pPr>
            <a:r>
              <a:rPr lang="en-US" dirty="0" smtClean="0"/>
              <a:t>Legal blogs and newssites</a:t>
            </a:r>
          </a:p>
          <a:p>
            <a:pPr lvl="2">
              <a:lnSpc>
                <a:spcPct val="80000"/>
              </a:lnSpc>
            </a:pPr>
            <a:r>
              <a:rPr lang="en-US" sz="1900" dirty="0" smtClean="0"/>
              <a:t>Above the Law - </a:t>
            </a:r>
            <a:r>
              <a:rPr lang="en-US" sz="1900" dirty="0" smtClean="0">
                <a:hlinkClick r:id="rId3"/>
              </a:rPr>
              <a:t>http://abovethelaw.com/</a:t>
            </a:r>
            <a:r>
              <a:rPr lang="en-US" sz="1900" dirty="0" smtClean="0"/>
              <a:t> </a:t>
            </a:r>
          </a:p>
          <a:p>
            <a:pPr lvl="2">
              <a:lnSpc>
                <a:spcPct val="80000"/>
              </a:lnSpc>
            </a:pPr>
            <a:r>
              <a:rPr lang="en-US" sz="1900" dirty="0" smtClean="0"/>
              <a:t>Am Law Daily Blog - </a:t>
            </a:r>
            <a:r>
              <a:rPr lang="en-US" sz="1900" dirty="0" smtClean="0">
                <a:hlinkClick r:id="rId4"/>
              </a:rPr>
              <a:t>http://amlawdaily.typepad.com/amlawdaily/</a:t>
            </a:r>
            <a:r>
              <a:rPr lang="en-US" sz="1900" dirty="0" smtClean="0"/>
              <a:t> </a:t>
            </a:r>
          </a:p>
          <a:p>
            <a:pPr lvl="2">
              <a:lnSpc>
                <a:spcPct val="80000"/>
              </a:lnSpc>
            </a:pPr>
            <a:r>
              <a:rPr lang="en-US" sz="1900" dirty="0" smtClean="0"/>
              <a:t>Law Blog Law.com - </a:t>
            </a:r>
            <a:r>
              <a:rPr lang="en-US" sz="1900" dirty="0" smtClean="0">
                <a:hlinkClick r:id="rId5"/>
              </a:rPr>
              <a:t>http://www.law.com/jsp/law/index.jsp</a:t>
            </a:r>
            <a:endParaRPr lang="en-US" sz="1900" dirty="0" smtClean="0"/>
          </a:p>
          <a:p>
            <a:pPr lvl="3">
              <a:lnSpc>
                <a:spcPct val="80000"/>
              </a:lnSpc>
            </a:pPr>
            <a:r>
              <a:rPr lang="en-US" sz="1600" dirty="0" smtClean="0"/>
              <a:t>Newswire - </a:t>
            </a:r>
            <a:r>
              <a:rPr lang="en-US" sz="1600" dirty="0" smtClean="0">
                <a:hlinkClick r:id="rId6"/>
              </a:rPr>
              <a:t>http://store.law.com/registration/register.asp?subscribeto=nw</a:t>
            </a:r>
            <a:endParaRPr lang="en-US" sz="1600" dirty="0" smtClean="0"/>
          </a:p>
          <a:p>
            <a:pPr lvl="2">
              <a:lnSpc>
                <a:spcPct val="80000"/>
              </a:lnSpc>
            </a:pPr>
            <a:r>
              <a:rPr lang="en-US" sz="1900" dirty="0" smtClean="0"/>
              <a:t>Legal Pad - </a:t>
            </a:r>
            <a:r>
              <a:rPr lang="en-US" sz="1900" dirty="0" smtClean="0">
                <a:hlinkClick r:id="rId7"/>
              </a:rPr>
              <a:t>http://legalpad.typepad.com/</a:t>
            </a:r>
            <a:r>
              <a:rPr lang="en-US" sz="1900" dirty="0" smtClean="0"/>
              <a:t> </a:t>
            </a:r>
          </a:p>
          <a:p>
            <a:pPr lvl="2">
              <a:lnSpc>
                <a:spcPct val="80000"/>
              </a:lnSpc>
            </a:pPr>
            <a:r>
              <a:rPr lang="en-US" sz="1900" dirty="0" smtClean="0"/>
              <a:t>Overlawyered - </a:t>
            </a:r>
            <a:r>
              <a:rPr lang="en-US" sz="1900" dirty="0" smtClean="0">
                <a:hlinkClick r:id="rId8"/>
              </a:rPr>
              <a:t>http://overlawyered.com/</a:t>
            </a:r>
            <a:endParaRPr lang="en-US" sz="1900" dirty="0" smtClean="0"/>
          </a:p>
          <a:p>
            <a:pPr lvl="2">
              <a:lnSpc>
                <a:spcPct val="80000"/>
              </a:lnSpc>
            </a:pPr>
            <a:r>
              <a:rPr lang="en-US" sz="1900" dirty="0" smtClean="0"/>
              <a:t>Wall Street Journal Law Blog- </a:t>
            </a:r>
            <a:r>
              <a:rPr lang="en-US" sz="1900" dirty="0" smtClean="0">
                <a:hlinkClick r:id="rId9"/>
              </a:rPr>
              <a:t>http://blogs.wsj.com/law/</a:t>
            </a:r>
            <a:r>
              <a:rPr lang="en-US" sz="1900" dirty="0" smtClean="0"/>
              <a:t> </a:t>
            </a:r>
          </a:p>
          <a:p>
            <a:pPr lvl="1">
              <a:lnSpc>
                <a:spcPct val="80000"/>
              </a:lnSpc>
            </a:pPr>
            <a:r>
              <a:rPr lang="en-US" dirty="0" smtClean="0"/>
              <a:t>Business publications</a:t>
            </a:r>
          </a:p>
          <a:p>
            <a:pPr lvl="2">
              <a:lnSpc>
                <a:spcPct val="80000"/>
              </a:lnSpc>
            </a:pPr>
            <a:r>
              <a:rPr lang="en-US" sz="1900" dirty="0" smtClean="0"/>
              <a:t>Financial Times - </a:t>
            </a:r>
            <a:r>
              <a:rPr lang="en-US" sz="1900" dirty="0" smtClean="0">
                <a:hlinkClick r:id="rId10"/>
              </a:rPr>
              <a:t>http://www.ft.com/home/us</a:t>
            </a:r>
            <a:r>
              <a:rPr lang="en-US" sz="1900" dirty="0" smtClean="0"/>
              <a:t> </a:t>
            </a:r>
          </a:p>
          <a:p>
            <a:pPr lvl="2">
              <a:lnSpc>
                <a:spcPct val="80000"/>
              </a:lnSpc>
            </a:pPr>
            <a:r>
              <a:rPr lang="en-US" sz="1900" dirty="0" smtClean="0"/>
              <a:t>Wall Street Journal - </a:t>
            </a:r>
            <a:r>
              <a:rPr lang="en-US" sz="1900" dirty="0" smtClean="0">
                <a:hlinkClick r:id="rId11"/>
              </a:rPr>
              <a:t>http://online.wsj.com/home-page</a:t>
            </a:r>
            <a:r>
              <a:rPr lang="en-US" sz="1900" dirty="0" smtClean="0"/>
              <a:t> (includes Careers section)</a:t>
            </a:r>
            <a:endParaRPr lang="en-US" sz="19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Business Intelligence</a:t>
            </a:r>
            <a:endParaRPr lang="en-US" dirty="0"/>
          </a:p>
        </p:txBody>
      </p:sp>
      <p:sp>
        <p:nvSpPr>
          <p:cNvPr id="3" name="Content Placeholder 2"/>
          <p:cNvSpPr>
            <a:spLocks noGrp="1"/>
          </p:cNvSpPr>
          <p:nvPr>
            <p:ph idx="1"/>
          </p:nvPr>
        </p:nvSpPr>
        <p:spPr/>
        <p:txBody>
          <a:bodyPr/>
          <a:lstStyle/>
          <a:p>
            <a:r>
              <a:rPr lang="en-US" sz="3200" dirty="0" smtClean="0"/>
              <a:t>Research on Areas of Practice Relevant to Employers</a:t>
            </a:r>
          </a:p>
          <a:p>
            <a:pPr lvl="1"/>
            <a:r>
              <a:rPr lang="en-US" dirty="0" smtClean="0"/>
              <a:t>Section Facebook Page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0" y="0"/>
            <a:ext cx="12192000" cy="97536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Applying Business Intelligence</a:t>
            </a:r>
            <a:endParaRPr lang="en-US" dirty="0"/>
          </a:p>
        </p:txBody>
      </p:sp>
      <p:sp>
        <p:nvSpPr>
          <p:cNvPr id="3" name="Content Placeholder 2"/>
          <p:cNvSpPr>
            <a:spLocks noGrp="1"/>
          </p:cNvSpPr>
          <p:nvPr>
            <p:ph idx="1"/>
          </p:nvPr>
        </p:nvSpPr>
        <p:spPr>
          <a:xfrm>
            <a:off x="457200" y="1719262"/>
            <a:ext cx="8229600" cy="4757737"/>
          </a:xfrm>
        </p:spPr>
        <p:txBody>
          <a:bodyPr/>
          <a:lstStyle/>
          <a:p>
            <a:r>
              <a:rPr lang="en-US" dirty="0" smtClean="0"/>
              <a:t>Know What Kind of Work Constitutes “Regulatory Practice” Before You Apply</a:t>
            </a:r>
          </a:p>
          <a:p>
            <a:pPr lvl="1"/>
            <a:r>
              <a:rPr lang="en-US" dirty="0" smtClean="0"/>
              <a:t>Rulemaking</a:t>
            </a:r>
          </a:p>
          <a:p>
            <a:pPr lvl="2"/>
            <a:r>
              <a:rPr lang="en-US" dirty="0" smtClean="0"/>
              <a:t>Drafting regulations</a:t>
            </a:r>
          </a:p>
          <a:p>
            <a:pPr lvl="3"/>
            <a:r>
              <a:rPr lang="en-US" dirty="0" smtClean="0"/>
              <a:t>Identifying policy goals that regulation is designed to advance</a:t>
            </a:r>
          </a:p>
          <a:p>
            <a:pPr lvl="3"/>
            <a:r>
              <a:rPr lang="en-US" dirty="0" smtClean="0"/>
              <a:t>Determining how well regulation advances those goals</a:t>
            </a:r>
          </a:p>
          <a:p>
            <a:pPr lvl="3"/>
            <a:r>
              <a:rPr lang="en-US" dirty="0" smtClean="0"/>
              <a:t>Identifying incentives and disincentives for compliance</a:t>
            </a:r>
          </a:p>
          <a:p>
            <a:pPr lvl="4"/>
            <a:r>
              <a:rPr lang="en-US" dirty="0" smtClean="0"/>
              <a:t>Does regulation create externalities (e.g., ambiguities in coverage, disproportionate burdens)?</a:t>
            </a:r>
          </a:p>
          <a:p>
            <a:pPr lvl="3"/>
            <a:r>
              <a:rPr lang="en-US" dirty="0" smtClean="0"/>
              <a:t>Revising proposed regulation in light of public comment and policy goals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Background</a:t>
            </a:r>
            <a:endParaRPr lang="en-US" dirty="0"/>
          </a:p>
        </p:txBody>
      </p:sp>
      <p:sp>
        <p:nvSpPr>
          <p:cNvPr id="5" name="Subtitle 4"/>
          <p:cNvSpPr>
            <a:spLocks noGrp="1"/>
          </p:cNvSpPr>
          <p:nvPr>
            <p:ph type="subTitle" idx="1"/>
          </p:nvPr>
        </p:nvSpPr>
        <p:spPr/>
        <p:txBody>
          <a:bodyPr/>
          <a:lstStyle/>
          <a:p>
            <a:r>
              <a:rPr lang="en-US" dirty="0" smtClean="0"/>
              <a:t>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Applying Business Intelligence</a:t>
            </a:r>
            <a:endParaRPr lang="en-US" dirty="0"/>
          </a:p>
        </p:txBody>
      </p:sp>
      <p:sp>
        <p:nvSpPr>
          <p:cNvPr id="3" name="Content Placeholder 2"/>
          <p:cNvSpPr>
            <a:spLocks noGrp="1"/>
          </p:cNvSpPr>
          <p:nvPr>
            <p:ph idx="1"/>
          </p:nvPr>
        </p:nvSpPr>
        <p:spPr/>
        <p:txBody>
          <a:bodyPr/>
          <a:lstStyle/>
          <a:p>
            <a:r>
              <a:rPr lang="en-US" dirty="0" smtClean="0"/>
              <a:t>Know What Kind of Work Constitutes “Regulatory Practice”</a:t>
            </a:r>
          </a:p>
          <a:p>
            <a:pPr lvl="1"/>
            <a:r>
              <a:rPr lang="en-US" dirty="0" smtClean="0"/>
              <a:t>Rulemaking</a:t>
            </a:r>
          </a:p>
          <a:p>
            <a:pPr lvl="2"/>
            <a:r>
              <a:rPr lang="en-US" dirty="0" smtClean="0"/>
              <a:t>Interpreting Regulations</a:t>
            </a:r>
          </a:p>
          <a:p>
            <a:pPr lvl="3"/>
            <a:r>
              <a:rPr lang="en-US" dirty="0" smtClean="0"/>
              <a:t>For agency</a:t>
            </a:r>
          </a:p>
          <a:p>
            <a:pPr lvl="3"/>
            <a:r>
              <a:rPr lang="en-US" dirty="0" smtClean="0"/>
              <a:t>For regulated entities</a:t>
            </a:r>
          </a:p>
          <a:p>
            <a:pPr lvl="3"/>
            <a:r>
              <a:rPr lang="en-US" dirty="0" smtClean="0"/>
              <a:t>For other agencies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Applying Business Intelligence</a:t>
            </a:r>
            <a:endParaRPr lang="en-US" dirty="0"/>
          </a:p>
        </p:txBody>
      </p:sp>
      <p:sp>
        <p:nvSpPr>
          <p:cNvPr id="3" name="Content Placeholder 2"/>
          <p:cNvSpPr>
            <a:spLocks noGrp="1"/>
          </p:cNvSpPr>
          <p:nvPr>
            <p:ph idx="1"/>
          </p:nvPr>
        </p:nvSpPr>
        <p:spPr/>
        <p:txBody>
          <a:bodyPr/>
          <a:lstStyle/>
          <a:p>
            <a:r>
              <a:rPr lang="en-US" dirty="0" smtClean="0"/>
              <a:t>Know What Kind of Work Constitutes “Regulatory Practice”</a:t>
            </a:r>
          </a:p>
          <a:p>
            <a:pPr lvl="1"/>
            <a:r>
              <a:rPr lang="en-US" dirty="0" smtClean="0"/>
              <a:t>Adjudication</a:t>
            </a:r>
          </a:p>
          <a:p>
            <a:pPr lvl="2"/>
            <a:r>
              <a:rPr lang="en-US" dirty="0" smtClean="0"/>
              <a:t>Litigation counsel</a:t>
            </a:r>
          </a:p>
          <a:p>
            <a:pPr lvl="3"/>
            <a:r>
              <a:rPr lang="en-US" dirty="0" smtClean="0"/>
              <a:t>Before agency adjudicators (e.g., administrative law judges)</a:t>
            </a:r>
          </a:p>
          <a:p>
            <a:pPr lvl="3"/>
            <a:r>
              <a:rPr lang="en-US" dirty="0" smtClean="0"/>
              <a:t>Before appellate courts</a:t>
            </a:r>
          </a:p>
          <a:p>
            <a:pPr lvl="2"/>
            <a:r>
              <a:rPr lang="en-US" dirty="0" smtClean="0"/>
              <a:t>Adjudicators</a:t>
            </a:r>
          </a:p>
          <a:p>
            <a:pPr lvl="3"/>
            <a:r>
              <a:rPr lang="en-US" dirty="0" smtClean="0"/>
              <a:t>Adversary litigation</a:t>
            </a:r>
          </a:p>
          <a:p>
            <a:pPr lvl="3"/>
            <a:r>
              <a:rPr lang="en-US" dirty="0" smtClean="0"/>
              <a:t>Dispute resolution</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dirty="0" smtClean="0"/>
              <a:t>Applying Business Intelligence</a:t>
            </a:r>
            <a:endParaRPr lang="en-US" dirty="0"/>
          </a:p>
        </p:txBody>
      </p:sp>
      <p:sp>
        <p:nvSpPr>
          <p:cNvPr id="46083" name="Rectangle 3"/>
          <p:cNvSpPr>
            <a:spLocks noGrp="1" noChangeArrowheads="1"/>
          </p:cNvSpPr>
          <p:nvPr>
            <p:ph type="body" idx="1"/>
          </p:nvPr>
        </p:nvSpPr>
        <p:spPr/>
        <p:txBody>
          <a:bodyPr>
            <a:normAutofit fontScale="92500"/>
          </a:bodyPr>
          <a:lstStyle/>
          <a:p>
            <a:pPr>
              <a:lnSpc>
                <a:spcPct val="90000"/>
              </a:lnSpc>
            </a:pPr>
            <a:r>
              <a:rPr lang="en-US" dirty="0" smtClean="0"/>
              <a:t>Identify Alternative Possibilities for Employment</a:t>
            </a:r>
          </a:p>
          <a:p>
            <a:pPr lvl="1">
              <a:lnSpc>
                <a:spcPct val="90000"/>
              </a:lnSpc>
            </a:pPr>
            <a:r>
              <a:rPr lang="en-US" sz="2400" dirty="0" smtClean="0"/>
              <a:t>Geographic</a:t>
            </a:r>
            <a:r>
              <a:rPr lang="en-US" sz="2400" dirty="0"/>
              <a:t>: Other </a:t>
            </a:r>
            <a:r>
              <a:rPr lang="en-US" sz="2400" dirty="0" smtClean="0"/>
              <a:t>cities/states</a:t>
            </a:r>
          </a:p>
          <a:p>
            <a:pPr lvl="2">
              <a:lnSpc>
                <a:spcPct val="90000"/>
              </a:lnSpc>
            </a:pPr>
            <a:r>
              <a:rPr lang="en-US" sz="2100" dirty="0" smtClean="0"/>
              <a:t>Private and public sector opportunities vary widely region to region</a:t>
            </a:r>
            <a:endParaRPr lang="en-US" sz="2100" dirty="0"/>
          </a:p>
          <a:p>
            <a:pPr lvl="1">
              <a:lnSpc>
                <a:spcPct val="90000"/>
              </a:lnSpc>
            </a:pPr>
            <a:r>
              <a:rPr lang="en-US" sz="2400" dirty="0" smtClean="0"/>
              <a:t>Firm/agency </a:t>
            </a:r>
            <a:r>
              <a:rPr lang="en-US" sz="2400" dirty="0"/>
              <a:t>size: Solo, small firms </a:t>
            </a:r>
            <a:r>
              <a:rPr lang="en-US" sz="2400" dirty="0" smtClean="0"/>
              <a:t>and smaller agencies may </a:t>
            </a:r>
            <a:r>
              <a:rPr lang="en-US" sz="2400" dirty="0"/>
              <a:t>be more adaptable, flexible in response to changing </a:t>
            </a:r>
            <a:r>
              <a:rPr lang="en-US" sz="2400" dirty="0" smtClean="0"/>
              <a:t>conditions</a:t>
            </a:r>
          </a:p>
          <a:p>
            <a:pPr lvl="1">
              <a:lnSpc>
                <a:spcPct val="90000"/>
              </a:lnSpc>
            </a:pPr>
            <a:r>
              <a:rPr lang="en-US" sz="2400" dirty="0" smtClean="0"/>
              <a:t>Quality of life: “Try to find a practice that enables you to maintain a human existence … time for your family, your church or synagogue, community … boy scouts, little league.”  (Justice Scalia, February 13, 2012)</a:t>
            </a:r>
            <a:endParaRPr lang="en-US" sz="2400" dirty="0"/>
          </a:p>
          <a:p>
            <a:pPr lvl="1">
              <a:lnSpc>
                <a:spcPct val="90000"/>
              </a:lnSpc>
            </a:pPr>
            <a:r>
              <a:rPr lang="en-US" sz="2400" dirty="0"/>
              <a:t>“Find a job . . . even if it may not be what you had hoped or expected.  Get in somewhere.” (Partner)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dirty="0" smtClean="0"/>
              <a:t>Merging Branding and Business Intelligence</a:t>
            </a:r>
            <a:endParaRPr lang="en-US" dirty="0"/>
          </a:p>
        </p:txBody>
      </p:sp>
      <p:sp>
        <p:nvSpPr>
          <p:cNvPr id="47107" name="Rectangle 3"/>
          <p:cNvSpPr>
            <a:spLocks noGrp="1" noChangeArrowheads="1"/>
          </p:cNvSpPr>
          <p:nvPr>
            <p:ph type="body" idx="1"/>
          </p:nvPr>
        </p:nvSpPr>
        <p:spPr/>
        <p:txBody>
          <a:bodyPr/>
          <a:lstStyle/>
          <a:p>
            <a:r>
              <a:rPr lang="en-US" dirty="0" smtClean="0"/>
              <a:t>Start Networking During Law School</a:t>
            </a:r>
            <a:endParaRPr lang="en-US" dirty="0"/>
          </a:p>
          <a:p>
            <a:pPr lvl="1"/>
            <a:r>
              <a:rPr lang="en-US" dirty="0"/>
              <a:t>Within </a:t>
            </a:r>
            <a:r>
              <a:rPr lang="en-US" dirty="0" smtClean="0"/>
              <a:t>employer(s)</a:t>
            </a:r>
            <a:endParaRPr lang="en-US" dirty="0"/>
          </a:p>
          <a:p>
            <a:pPr lvl="2"/>
            <a:r>
              <a:rPr lang="en-US" dirty="0" smtClean="0"/>
              <a:t>Supervisors as potential mentors</a:t>
            </a:r>
            <a:endParaRPr lang="en-US" dirty="0"/>
          </a:p>
          <a:p>
            <a:pPr lvl="1"/>
            <a:r>
              <a:rPr lang="en-US" dirty="0"/>
              <a:t>Beyond employer</a:t>
            </a:r>
          </a:p>
          <a:p>
            <a:pPr lvl="2"/>
            <a:r>
              <a:rPr lang="en-US" dirty="0"/>
              <a:t>Mandatory and voluntary bar associations</a:t>
            </a:r>
          </a:p>
          <a:p>
            <a:pPr lvl="3"/>
            <a:r>
              <a:rPr lang="en-US" dirty="0"/>
              <a:t>Specialty areas of practice</a:t>
            </a:r>
          </a:p>
          <a:p>
            <a:pPr lvl="3"/>
            <a:r>
              <a:rPr lang="en-US" dirty="0"/>
              <a:t>Improvements in legal system</a:t>
            </a:r>
          </a:p>
          <a:p>
            <a:pPr lvl="2"/>
            <a:r>
              <a:rPr lang="en-US" dirty="0"/>
              <a:t>General bar associations (e.g., ABA, state or local bars)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dirty="0" smtClean="0"/>
              <a:t>Merging Branding and Business Intelligence</a:t>
            </a:r>
            <a:endParaRPr lang="en-US" dirty="0"/>
          </a:p>
        </p:txBody>
      </p:sp>
      <p:sp>
        <p:nvSpPr>
          <p:cNvPr id="45059" name="Rectangle 3"/>
          <p:cNvSpPr>
            <a:spLocks noGrp="1" noChangeArrowheads="1"/>
          </p:cNvSpPr>
          <p:nvPr>
            <p:ph type="body" idx="1"/>
          </p:nvPr>
        </p:nvSpPr>
        <p:spPr/>
        <p:txBody>
          <a:bodyPr/>
          <a:lstStyle/>
          <a:p>
            <a:r>
              <a:rPr lang="en-US" dirty="0" smtClean="0"/>
              <a:t>Explore </a:t>
            </a:r>
            <a:r>
              <a:rPr lang="en-US" dirty="0"/>
              <a:t>Where You Want to Be in </a:t>
            </a:r>
            <a:r>
              <a:rPr lang="en-US" dirty="0" smtClean="0"/>
              <a:t>Two to Three Years Out of Law School</a:t>
            </a:r>
          </a:p>
          <a:p>
            <a:pPr lvl="1"/>
            <a:r>
              <a:rPr lang="en-US" dirty="0" smtClean="0"/>
              <a:t>“As in every other arena of life, you must take care of yourself.” (Dr. Judith Sills)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Guidance</a:t>
            </a:r>
            <a:endParaRPr lang="en-US" dirty="0"/>
          </a:p>
        </p:txBody>
      </p:sp>
      <p:sp>
        <p:nvSpPr>
          <p:cNvPr id="3" name="Content Placeholder 2"/>
          <p:cNvSpPr>
            <a:spLocks noGrp="1"/>
          </p:cNvSpPr>
          <p:nvPr>
            <p:ph idx="1"/>
          </p:nvPr>
        </p:nvSpPr>
        <p:spPr/>
        <p:txBody>
          <a:bodyPr/>
          <a:lstStyle/>
          <a:p>
            <a:r>
              <a:rPr lang="en-US" dirty="0" smtClean="0"/>
              <a:t>James T. O’Reilly, Careers in Administrative Law and Regulatory Practice (2010)</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Joining the ABA</a:t>
            </a:r>
            <a:endParaRPr lang="en-US" dirty="0"/>
          </a:p>
        </p:txBody>
      </p:sp>
      <p:sp>
        <p:nvSpPr>
          <p:cNvPr id="3" name="Content Placeholder 2"/>
          <p:cNvSpPr>
            <a:spLocks noGrp="1"/>
          </p:cNvSpPr>
          <p:nvPr>
            <p:ph idx="1"/>
          </p:nvPr>
        </p:nvSpPr>
        <p:spPr/>
        <p:txBody>
          <a:bodyPr>
            <a:normAutofit lnSpcReduction="10000"/>
          </a:bodyPr>
          <a:lstStyle/>
          <a:p>
            <a:r>
              <a:rPr lang="en-US" dirty="0" smtClean="0"/>
              <a:t>Law Student ABA Dues:</a:t>
            </a:r>
          </a:p>
          <a:p>
            <a:pPr lvl="1"/>
            <a:r>
              <a:rPr lang="en-US" dirty="0" smtClean="0"/>
              <a:t>General Membership in ABA: $25/year</a:t>
            </a:r>
          </a:p>
          <a:p>
            <a:pPr lvl="1"/>
            <a:r>
              <a:rPr lang="en-US" dirty="0" smtClean="0"/>
              <a:t>Membership in Section (must have general ABA membership): $0</a:t>
            </a:r>
          </a:p>
          <a:p>
            <a:r>
              <a:rPr lang="en-US" dirty="0" smtClean="0"/>
              <a:t>Law Student Enrollment Form: </a:t>
            </a:r>
            <a:r>
              <a:rPr lang="en-US" dirty="0" smtClean="0">
                <a:hlinkClick r:id="rId2"/>
              </a:rPr>
              <a:t>https://apps.americanbar.org/join/lsd_enroll/pm/enrollment.shtml</a:t>
            </a:r>
            <a:endParaRPr lang="en-US" dirty="0" smtClean="0"/>
          </a:p>
          <a:p>
            <a:r>
              <a:rPr lang="en-US" dirty="0" smtClean="0"/>
              <a:t>Contact Section Director Anne Kiefer for Details</a:t>
            </a:r>
          </a:p>
          <a:p>
            <a:pPr lvl="1"/>
            <a:r>
              <a:rPr lang="en-US" dirty="0" smtClean="0"/>
              <a:t>202-662-1690, </a:t>
            </a:r>
            <a:r>
              <a:rPr lang="en-US" dirty="0" smtClean="0">
                <a:hlinkClick r:id="rId3"/>
              </a:rPr>
              <a:t>anne.kiefer@americanbar.org</a:t>
            </a:r>
            <a:r>
              <a:rPr lang="en-US" dirty="0" smtClean="0"/>
              <a:t> </a:t>
            </a:r>
          </a:p>
          <a:p>
            <a:pPr lvl="1"/>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a:t>Contact Data</a:t>
            </a:r>
          </a:p>
        </p:txBody>
      </p:sp>
      <p:sp>
        <p:nvSpPr>
          <p:cNvPr id="24579" name="Rectangle 3"/>
          <p:cNvSpPr>
            <a:spLocks noGrp="1" noChangeArrowheads="1"/>
          </p:cNvSpPr>
          <p:nvPr>
            <p:ph type="body" idx="1"/>
          </p:nvPr>
        </p:nvSpPr>
        <p:spPr/>
        <p:txBody>
          <a:bodyPr/>
          <a:lstStyle/>
          <a:p>
            <a:r>
              <a:rPr lang="en-US" dirty="0" smtClean="0"/>
              <a:t>Jonathan Rusch</a:t>
            </a:r>
          </a:p>
          <a:p>
            <a:pPr lvl="1"/>
            <a:r>
              <a:rPr lang="en-US" dirty="0" smtClean="0"/>
              <a:t>202-514-0631</a:t>
            </a:r>
          </a:p>
          <a:p>
            <a:pPr lvl="1"/>
            <a:r>
              <a:rPr lang="en-US" dirty="0" smtClean="0">
                <a:hlinkClick r:id="rId2"/>
              </a:rPr>
              <a:t>Jonathan.Rusch2@usdoj.gov</a:t>
            </a:r>
            <a:r>
              <a:rPr lang="en-US" dirty="0" smtClean="0"/>
              <a:t> </a:t>
            </a:r>
            <a:endParaRPr lang="en-US" dirty="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a:bodyPr>
          <a:lstStyle/>
          <a:p>
            <a:r>
              <a:rPr lang="en-US" sz="3200" dirty="0" smtClean="0"/>
              <a:t>Continuing Volatility in Legal  Profession Responses to Economy</a:t>
            </a:r>
            <a:endParaRPr lang="en-US" sz="3200" dirty="0"/>
          </a:p>
        </p:txBody>
      </p:sp>
      <p:sp>
        <p:nvSpPr>
          <p:cNvPr id="17411" name="Rectangle 3"/>
          <p:cNvSpPr>
            <a:spLocks noGrp="1" noChangeArrowheads="1"/>
          </p:cNvSpPr>
          <p:nvPr>
            <p:ph type="body" idx="1"/>
          </p:nvPr>
        </p:nvSpPr>
        <p:spPr>
          <a:xfrm>
            <a:off x="457200" y="1719263"/>
            <a:ext cx="8229600" cy="4910137"/>
          </a:xfrm>
        </p:spPr>
        <p:txBody>
          <a:bodyPr>
            <a:normAutofit lnSpcReduction="10000"/>
          </a:bodyPr>
          <a:lstStyle/>
          <a:p>
            <a:pPr>
              <a:lnSpc>
                <a:spcPct val="90000"/>
              </a:lnSpc>
            </a:pPr>
            <a:r>
              <a:rPr lang="en-US" sz="1800" dirty="0" smtClean="0"/>
              <a:t>Jennifer Smith, </a:t>
            </a:r>
            <a:r>
              <a:rPr lang="en-US" sz="1800" i="1" dirty="0" smtClean="0"/>
              <a:t>Wall Street Journal</a:t>
            </a:r>
            <a:r>
              <a:rPr lang="en-US" sz="1800" dirty="0" smtClean="0"/>
              <a:t>, January 30, 2012 (</a:t>
            </a:r>
            <a:r>
              <a:rPr lang="en-US" sz="1800" dirty="0" smtClean="0">
                <a:hlinkClick r:id="rId2"/>
              </a:rPr>
              <a:t>http://online.wsj.com/article/SB10001424052970203363504577186913589594038.html</a:t>
            </a:r>
            <a:r>
              <a:rPr lang="en-US" sz="1800" dirty="0" smtClean="0"/>
              <a:t>):</a:t>
            </a:r>
          </a:p>
          <a:p>
            <a:pPr lvl="1">
              <a:lnSpc>
                <a:spcPct val="90000"/>
              </a:lnSpc>
            </a:pPr>
            <a:r>
              <a:rPr lang="en-US" sz="1600" dirty="0" smtClean="0"/>
              <a:t>“ . . . many elite firms have shrunk their ranks of entry-level lawyers by as much as half from 2008 . . .”</a:t>
            </a:r>
          </a:p>
          <a:p>
            <a:pPr>
              <a:lnSpc>
                <a:spcPct val="90000"/>
              </a:lnSpc>
            </a:pPr>
            <a:r>
              <a:rPr lang="en-US" sz="1800" dirty="0" smtClean="0"/>
              <a:t>Robert Half Survey (January 2012)</a:t>
            </a:r>
          </a:p>
          <a:p>
            <a:pPr lvl="1">
              <a:lnSpc>
                <a:spcPct val="90000"/>
              </a:lnSpc>
            </a:pPr>
            <a:r>
              <a:rPr lang="en-US" sz="1600" dirty="0" smtClean="0"/>
              <a:t>200 lawyers at law firms and corporations surveyed</a:t>
            </a:r>
          </a:p>
          <a:p>
            <a:pPr lvl="1">
              <a:lnSpc>
                <a:spcPct val="90000"/>
              </a:lnSpc>
            </a:pPr>
            <a:r>
              <a:rPr lang="en-US" sz="1600" dirty="0" smtClean="0"/>
              <a:t>31 percent expect to hire legal personnel in 1Q 2012</a:t>
            </a:r>
          </a:p>
          <a:p>
            <a:pPr lvl="2">
              <a:lnSpc>
                <a:spcPct val="90000"/>
              </a:lnSpc>
            </a:pPr>
            <a:r>
              <a:rPr lang="en-US" sz="1600" dirty="0" smtClean="0"/>
              <a:t>Lawyers (88 percent)</a:t>
            </a:r>
          </a:p>
          <a:p>
            <a:pPr lvl="1">
              <a:lnSpc>
                <a:spcPct val="90000"/>
              </a:lnSpc>
            </a:pPr>
            <a:r>
              <a:rPr lang="en-US" sz="1600" dirty="0" smtClean="0"/>
              <a:t>Increase from 25 percent in 4Q 2011</a:t>
            </a:r>
          </a:p>
          <a:p>
            <a:pPr lvl="1">
              <a:lnSpc>
                <a:spcPct val="90000"/>
              </a:lnSpc>
            </a:pPr>
            <a:r>
              <a:rPr lang="en-US" sz="1600" dirty="0" smtClean="0"/>
              <a:t>Strongest areas of growth expected: bankruptcy and foreclosure, litigation, and labor and employment</a:t>
            </a:r>
          </a:p>
          <a:p>
            <a:pPr lvl="1">
              <a:lnSpc>
                <a:spcPct val="90000"/>
              </a:lnSpc>
            </a:pPr>
            <a:r>
              <a:rPr lang="en-US" sz="1600" dirty="0" smtClean="0"/>
              <a:t>Law firms’ continued focus in hiring: senior and partner-level lawyers with books of business and expertise in high-demand practice areas</a:t>
            </a:r>
          </a:p>
          <a:p>
            <a:pPr>
              <a:lnSpc>
                <a:spcPct val="90000"/>
              </a:lnSpc>
            </a:pPr>
            <a:r>
              <a:rPr lang="en-US" sz="1800" dirty="0" smtClean="0"/>
              <a:t>Northwestern Law Center for Career Strategy and Advancement (January 2012)</a:t>
            </a:r>
          </a:p>
          <a:p>
            <a:pPr lvl="1">
              <a:lnSpc>
                <a:spcPct val="90000"/>
              </a:lnSpc>
            </a:pPr>
            <a:r>
              <a:rPr lang="en-US" sz="1600" dirty="0" smtClean="0"/>
              <a:t>“Legal hiring increased in 2011, an improvement over the last two years, though opportunities remain well below pre-economic downturn levels. Hiring appears to be taking a top-down approach, with lateral partners and experienced laterals a higher priority than entry-level hires.”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dirty="0" smtClean="0"/>
              <a:t>It’s Not Personal – Really</a:t>
            </a:r>
            <a:endParaRPr lang="en-US" dirty="0"/>
          </a:p>
        </p:txBody>
      </p:sp>
      <p:sp>
        <p:nvSpPr>
          <p:cNvPr id="51203" name="Rectangle 3"/>
          <p:cNvSpPr>
            <a:spLocks noGrp="1" noChangeArrowheads="1"/>
          </p:cNvSpPr>
          <p:nvPr>
            <p:ph type="body" idx="1"/>
          </p:nvPr>
        </p:nvSpPr>
        <p:spPr/>
        <p:txBody>
          <a:bodyPr>
            <a:normAutofit lnSpcReduction="10000"/>
          </a:bodyPr>
          <a:lstStyle/>
          <a:p>
            <a:pPr marL="342900" lvl="1" indent="-342900">
              <a:lnSpc>
                <a:spcPct val="90000"/>
              </a:lnSpc>
              <a:buClr>
                <a:schemeClr val="tx2"/>
              </a:buClr>
            </a:pPr>
            <a:r>
              <a:rPr lang="en-US" sz="3000" dirty="0" smtClean="0"/>
              <a:t>Corporations Closely Scrutinize Legal Bills</a:t>
            </a:r>
          </a:p>
          <a:p>
            <a:pPr>
              <a:lnSpc>
                <a:spcPct val="90000"/>
              </a:lnSpc>
            </a:pPr>
            <a:r>
              <a:rPr lang="en-US" dirty="0" smtClean="0"/>
              <a:t>Economics </a:t>
            </a:r>
            <a:r>
              <a:rPr lang="en-US" dirty="0"/>
              <a:t>of </a:t>
            </a:r>
            <a:r>
              <a:rPr lang="en-US" dirty="0" smtClean="0"/>
              <a:t>Private Law Practice</a:t>
            </a:r>
            <a:endParaRPr lang="en-US" dirty="0"/>
          </a:p>
          <a:p>
            <a:pPr lvl="1">
              <a:lnSpc>
                <a:spcPct val="90000"/>
              </a:lnSpc>
            </a:pPr>
            <a:r>
              <a:rPr lang="en-US" sz="2800" dirty="0"/>
              <a:t>Partners own the business, associates are mere employees</a:t>
            </a:r>
          </a:p>
          <a:p>
            <a:pPr lvl="1">
              <a:lnSpc>
                <a:spcPct val="90000"/>
              </a:lnSpc>
            </a:pPr>
            <a:r>
              <a:rPr lang="en-US" sz="2800" dirty="0"/>
              <a:t>Focus on more profitable </a:t>
            </a:r>
            <a:r>
              <a:rPr lang="en-US" sz="2800" dirty="0" smtClean="0"/>
              <a:t>work</a:t>
            </a:r>
          </a:p>
          <a:p>
            <a:pPr lvl="1">
              <a:lnSpc>
                <a:spcPct val="90000"/>
              </a:lnSpc>
            </a:pPr>
            <a:r>
              <a:rPr lang="en-US" sz="2800" dirty="0" smtClean="0"/>
              <a:t>As supply of work diminishes or fluctuates, firms look critically at staffing levels</a:t>
            </a:r>
          </a:p>
          <a:p>
            <a:pPr lvl="2">
              <a:lnSpc>
                <a:spcPct val="90000"/>
              </a:lnSpc>
            </a:pPr>
            <a:r>
              <a:rPr lang="en-US" sz="2500" dirty="0" smtClean="0"/>
              <a:t>Current focus on reducing support staff, “</a:t>
            </a:r>
            <a:r>
              <a:rPr lang="en-US" sz="2500" dirty="0" err="1" smtClean="0"/>
              <a:t>deequitizing</a:t>
            </a:r>
            <a:r>
              <a:rPr lang="en-US" sz="2500" dirty="0" smtClean="0"/>
              <a:t>” or reducing number of partners</a:t>
            </a:r>
          </a:p>
          <a:p>
            <a:pPr lvl="2">
              <a:lnSpc>
                <a:spcPct val="90000"/>
              </a:lnSpc>
            </a:pPr>
            <a:r>
              <a:rPr lang="en-US" sz="2500" dirty="0" smtClean="0"/>
              <a:t>Also greater use of contract attorneys or outsourcing of tasks</a:t>
            </a:r>
          </a:p>
          <a:p>
            <a:pPr lvl="1">
              <a:lnSpc>
                <a:spcPct val="90000"/>
              </a:lnSpc>
              <a:buNone/>
            </a:pPr>
            <a:endParaRPr lang="en-US" sz="2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dirty="0" smtClean="0"/>
              <a:t>Demand for Regulatory Work</a:t>
            </a:r>
            <a:endParaRPr lang="en-US" dirty="0"/>
          </a:p>
        </p:txBody>
      </p:sp>
      <p:sp>
        <p:nvSpPr>
          <p:cNvPr id="18435" name="Rectangle 3"/>
          <p:cNvSpPr>
            <a:spLocks noGrp="1" noChangeArrowheads="1"/>
          </p:cNvSpPr>
          <p:nvPr>
            <p:ph type="body" idx="1"/>
          </p:nvPr>
        </p:nvSpPr>
        <p:spPr/>
        <p:txBody>
          <a:bodyPr>
            <a:normAutofit/>
          </a:bodyPr>
          <a:lstStyle/>
          <a:p>
            <a:r>
              <a:rPr lang="en-US" dirty="0" smtClean="0"/>
              <a:t>Northwestern Law Center for Career Strategy and Advancement (January 2012)</a:t>
            </a:r>
          </a:p>
          <a:p>
            <a:pPr lvl="1"/>
            <a:r>
              <a:rPr lang="en-US" dirty="0" smtClean="0"/>
              <a:t>“According to Robert Denney &amp; Associates' legal industry overview, a number of practice areas enter 2012 quite strong, including banking, health care, energy, IP, white collar, regulatory, commercial litigation, and labor and employment. Real estate is picking up while financial services will likely cool throughout the year.”</a:t>
            </a:r>
          </a:p>
          <a:p>
            <a:pPr lvl="1"/>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Areas of Regulatory Practice</a:t>
            </a:r>
            <a:endParaRPr lang="en-US" dirty="0"/>
          </a:p>
        </p:txBody>
      </p:sp>
      <p:sp>
        <p:nvSpPr>
          <p:cNvPr id="3" name="Content Placeholder 2"/>
          <p:cNvSpPr>
            <a:spLocks noGrp="1"/>
          </p:cNvSpPr>
          <p:nvPr>
            <p:ph idx="1"/>
          </p:nvPr>
        </p:nvSpPr>
        <p:spPr>
          <a:xfrm>
            <a:off x="457200" y="1719262"/>
            <a:ext cx="8229600" cy="4833937"/>
          </a:xfrm>
        </p:spPr>
        <p:txBody>
          <a:bodyPr>
            <a:normAutofit fontScale="70000" lnSpcReduction="20000"/>
          </a:bodyPr>
          <a:lstStyle/>
          <a:p>
            <a:r>
              <a:rPr lang="en-US" dirty="0" smtClean="0">
                <a:hlinkClick r:id="rId2"/>
              </a:rPr>
              <a:t>Agriculture</a:t>
            </a:r>
            <a:endParaRPr lang="en-US" dirty="0" smtClean="0"/>
          </a:p>
          <a:p>
            <a:r>
              <a:rPr lang="en-US" dirty="0" smtClean="0">
                <a:hlinkClick r:id="rId3"/>
              </a:rPr>
              <a:t>Antitrust and Trade Regulation</a:t>
            </a:r>
            <a:endParaRPr lang="en-US" dirty="0" smtClean="0"/>
          </a:p>
          <a:p>
            <a:r>
              <a:rPr lang="en-US" dirty="0" smtClean="0">
                <a:hlinkClick r:id="rId4"/>
              </a:rPr>
              <a:t>Banking and Financial Services</a:t>
            </a:r>
            <a:endParaRPr lang="en-US" dirty="0" smtClean="0"/>
          </a:p>
          <a:p>
            <a:r>
              <a:rPr lang="en-US" dirty="0" smtClean="0">
                <a:hlinkClick r:id="rId5"/>
              </a:rPr>
              <a:t>Benefits</a:t>
            </a:r>
            <a:endParaRPr lang="en-US" dirty="0" smtClean="0"/>
          </a:p>
          <a:p>
            <a:r>
              <a:rPr lang="en-US" dirty="0" smtClean="0">
                <a:hlinkClick r:id="rId6"/>
              </a:rPr>
              <a:t>Beverage Alcohol Practice</a:t>
            </a:r>
            <a:endParaRPr lang="en-US" dirty="0" smtClean="0"/>
          </a:p>
          <a:p>
            <a:r>
              <a:rPr lang="en-US" dirty="0" smtClean="0">
                <a:hlinkClick r:id="rId7"/>
              </a:rPr>
              <a:t>Communications</a:t>
            </a:r>
            <a:endParaRPr lang="en-US" dirty="0" smtClean="0"/>
          </a:p>
          <a:p>
            <a:r>
              <a:rPr lang="en-US" dirty="0" smtClean="0">
                <a:hlinkClick r:id="rId8"/>
              </a:rPr>
              <a:t>Consumer Products Regulation</a:t>
            </a:r>
            <a:endParaRPr lang="en-US" dirty="0" smtClean="0"/>
          </a:p>
          <a:p>
            <a:r>
              <a:rPr lang="en-US" dirty="0" smtClean="0">
                <a:hlinkClick r:id="rId9"/>
              </a:rPr>
              <a:t>Criminal Process</a:t>
            </a:r>
            <a:endParaRPr lang="en-US" dirty="0" smtClean="0"/>
          </a:p>
          <a:p>
            <a:r>
              <a:rPr lang="en-US" dirty="0" smtClean="0">
                <a:hlinkClick r:id="rId10"/>
              </a:rPr>
              <a:t>Education </a:t>
            </a:r>
            <a:endParaRPr lang="en-US" dirty="0" smtClean="0"/>
          </a:p>
          <a:p>
            <a:r>
              <a:rPr lang="en-US" dirty="0" smtClean="0">
                <a:hlinkClick r:id="rId11"/>
              </a:rPr>
              <a:t>Elections</a:t>
            </a:r>
            <a:endParaRPr lang="en-US" dirty="0" smtClean="0"/>
          </a:p>
          <a:p>
            <a:r>
              <a:rPr lang="en-US" dirty="0" smtClean="0">
                <a:hlinkClick r:id="rId12"/>
              </a:rPr>
              <a:t>Energy</a:t>
            </a:r>
            <a:endParaRPr lang="en-US" dirty="0" smtClean="0"/>
          </a:p>
          <a:p>
            <a:r>
              <a:rPr lang="en-US" dirty="0" smtClean="0">
                <a:hlinkClick r:id="rId13"/>
              </a:rPr>
              <a:t>Environmental and Natural Resources Regulation</a:t>
            </a:r>
            <a:endParaRPr lang="en-US" dirty="0" smtClean="0"/>
          </a:p>
          <a:p>
            <a:r>
              <a:rPr lang="en-US" dirty="0" smtClean="0">
                <a:hlinkClick r:id="rId14"/>
              </a:rPr>
              <a:t>Food and Drug</a:t>
            </a:r>
            <a:endParaRPr lang="en-US" dirty="0" smtClean="0"/>
          </a:p>
          <a:p>
            <a:r>
              <a:rPr lang="en-US" dirty="0" smtClean="0">
                <a:hlinkClick r:id="rId15"/>
              </a:rPr>
              <a:t>Government Personnel</a:t>
            </a:r>
            <a:endParaRPr lang="en-US" dirty="0" smtClean="0"/>
          </a:p>
          <a:p>
            <a:r>
              <a:rPr lang="en-US" dirty="0" smtClean="0">
                <a:hlinkClick r:id="rId16"/>
              </a:rPr>
              <a:t>Health and Human Service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Areas of Regulatory Practice</a:t>
            </a:r>
            <a:endParaRPr lang="en-US" dirty="0"/>
          </a:p>
        </p:txBody>
      </p:sp>
      <p:sp>
        <p:nvSpPr>
          <p:cNvPr id="3" name="Content Placeholder 2"/>
          <p:cNvSpPr>
            <a:spLocks noGrp="1"/>
          </p:cNvSpPr>
          <p:nvPr>
            <p:ph idx="1"/>
          </p:nvPr>
        </p:nvSpPr>
        <p:spPr>
          <a:xfrm>
            <a:off x="457200" y="1719262"/>
            <a:ext cx="8229600" cy="4910137"/>
          </a:xfrm>
        </p:spPr>
        <p:txBody>
          <a:bodyPr>
            <a:normAutofit fontScale="70000" lnSpcReduction="20000"/>
          </a:bodyPr>
          <a:lstStyle/>
          <a:p>
            <a:r>
              <a:rPr lang="en-US" dirty="0" smtClean="0">
                <a:hlinkClick r:id="rId2"/>
              </a:rPr>
              <a:t>Government Affairs and Legislative Process (i.e., Lobbying)</a:t>
            </a:r>
          </a:p>
          <a:p>
            <a:r>
              <a:rPr lang="en-US" dirty="0" smtClean="0">
                <a:hlinkClick r:id="rId2"/>
              </a:rPr>
              <a:t>Government Information and Right to Privacy</a:t>
            </a:r>
          </a:p>
          <a:p>
            <a:r>
              <a:rPr lang="en-US" dirty="0" smtClean="0">
                <a:hlinkClick r:id="rId2"/>
              </a:rPr>
              <a:t>Homeland Security and National Defense </a:t>
            </a:r>
            <a:endParaRPr lang="en-US" dirty="0" smtClean="0"/>
          </a:p>
          <a:p>
            <a:r>
              <a:rPr lang="en-US" dirty="0" smtClean="0">
                <a:hlinkClick r:id="rId3"/>
              </a:rPr>
              <a:t>Housing and Urban Development </a:t>
            </a:r>
            <a:endParaRPr lang="en-US" dirty="0" smtClean="0"/>
          </a:p>
          <a:p>
            <a:r>
              <a:rPr lang="en-US" dirty="0" smtClean="0">
                <a:hlinkClick r:id="rId4"/>
              </a:rPr>
              <a:t>Immigration and Naturalization</a:t>
            </a:r>
            <a:endParaRPr lang="en-US" dirty="0" smtClean="0"/>
          </a:p>
          <a:p>
            <a:r>
              <a:rPr lang="en-US" dirty="0" smtClean="0">
                <a:hlinkClick r:id="rId5"/>
              </a:rPr>
              <a:t>Insurance</a:t>
            </a:r>
            <a:endParaRPr lang="en-US" dirty="0" smtClean="0"/>
          </a:p>
          <a:p>
            <a:r>
              <a:rPr lang="en-US" dirty="0" smtClean="0">
                <a:hlinkClick r:id="rId6"/>
              </a:rPr>
              <a:t>Intellectual Property</a:t>
            </a:r>
            <a:endParaRPr lang="en-US" dirty="0" smtClean="0"/>
          </a:p>
          <a:p>
            <a:r>
              <a:rPr lang="en-US" dirty="0" smtClean="0">
                <a:hlinkClick r:id="rId7"/>
              </a:rPr>
              <a:t>International Law</a:t>
            </a:r>
            <a:endParaRPr lang="en-US" dirty="0" smtClean="0"/>
          </a:p>
          <a:p>
            <a:r>
              <a:rPr lang="en-US" dirty="0" smtClean="0">
                <a:hlinkClick r:id="rId8"/>
              </a:rPr>
              <a:t>International Trade and Customs</a:t>
            </a:r>
            <a:endParaRPr lang="en-US" dirty="0" smtClean="0"/>
          </a:p>
          <a:p>
            <a:r>
              <a:rPr lang="en-US" dirty="0" smtClean="0">
                <a:hlinkClick r:id="rId9"/>
              </a:rPr>
              <a:t>Labor and Employment</a:t>
            </a:r>
            <a:endParaRPr lang="en-US" dirty="0" smtClean="0"/>
          </a:p>
          <a:p>
            <a:r>
              <a:rPr lang="en-US" dirty="0" smtClean="0">
                <a:hlinkClick r:id="rId10"/>
              </a:rPr>
              <a:t>Postal Matters</a:t>
            </a:r>
            <a:endParaRPr lang="en-US" dirty="0" smtClean="0"/>
          </a:p>
          <a:p>
            <a:r>
              <a:rPr lang="en-US" dirty="0" smtClean="0">
                <a:hlinkClick r:id="rId11"/>
              </a:rPr>
              <a:t>Securities, Commodities, &amp; Exchanges</a:t>
            </a:r>
            <a:endParaRPr lang="en-US" dirty="0" smtClean="0"/>
          </a:p>
          <a:p>
            <a:r>
              <a:rPr lang="en-US" dirty="0" smtClean="0">
                <a:hlinkClick r:id="rId12"/>
              </a:rPr>
              <a:t>Transportation</a:t>
            </a:r>
            <a:endParaRPr lang="en-US" dirty="0" smtClean="0"/>
          </a:p>
          <a:p>
            <a:r>
              <a:rPr lang="en-US" dirty="0" smtClean="0">
                <a:hlinkClick r:id="rId13"/>
              </a:rPr>
              <a:t>Veterans Affairs</a:t>
            </a:r>
            <a:r>
              <a:rPr lang="en-US"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Types of Regulatory Practice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Private Practice</a:t>
            </a:r>
          </a:p>
          <a:p>
            <a:pPr lvl="1"/>
            <a:r>
              <a:rPr lang="en-US" dirty="0" smtClean="0"/>
              <a:t>Not just Big Law in big cities</a:t>
            </a:r>
          </a:p>
          <a:p>
            <a:pPr lvl="2"/>
            <a:r>
              <a:rPr lang="en-US" dirty="0" smtClean="0"/>
              <a:t>ABA Journal (March 2011): “10 Surprising Legal Markets”</a:t>
            </a:r>
          </a:p>
          <a:p>
            <a:pPr lvl="3"/>
            <a:r>
              <a:rPr lang="en-US" dirty="0" smtClean="0"/>
              <a:t>Average salaries between $130,000 and $150,000</a:t>
            </a:r>
          </a:p>
          <a:p>
            <a:pPr lvl="3"/>
            <a:r>
              <a:rPr lang="en-US" dirty="0" smtClean="0"/>
              <a:t>Augusta (GA), Birmingham (AL), Bloomington and Normal (IL), Chattanooga (TN) and Catoosa County (GA), El Paso (TX), Greensboro and High Point (NC), Modesto (CA), Odessa and Midland (TX), Reno-Sparks (NV), Rockford (IL)</a:t>
            </a:r>
          </a:p>
          <a:p>
            <a:pPr lvl="3"/>
            <a:r>
              <a:rPr lang="en-US" dirty="0" smtClean="0"/>
              <a:t>El Paso lawyers’ average salary greater than those in Baltimore, Cincinnati, and Salt Lake City</a:t>
            </a:r>
          </a:p>
          <a:p>
            <a:pPr lvl="3"/>
            <a:r>
              <a:rPr lang="en-US" dirty="0" smtClean="0"/>
              <a:t>Rockford lawyers had higher median incomes than Chicago lawyers in 2008</a:t>
            </a:r>
          </a:p>
          <a:p>
            <a:pPr lvl="3"/>
            <a:r>
              <a:rPr lang="en-US" dirty="0" smtClean="0"/>
              <a:t>Firms in smaller markets may match starting associate salaries in larger markets</a:t>
            </a:r>
          </a:p>
          <a:p>
            <a:pPr lvl="1"/>
            <a:r>
              <a:rPr lang="en-US" dirty="0" smtClean="0"/>
              <a:t>Successful regulatory practices include solo firms through </a:t>
            </a:r>
            <a:r>
              <a:rPr lang="en-US" dirty="0" err="1" smtClean="0"/>
              <a:t>megafirms</a:t>
            </a: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Types of Regulatory Practice</a:t>
            </a:r>
            <a:endParaRPr lang="en-US" dirty="0"/>
          </a:p>
        </p:txBody>
      </p:sp>
      <p:sp>
        <p:nvSpPr>
          <p:cNvPr id="3" name="Content Placeholder 2"/>
          <p:cNvSpPr>
            <a:spLocks noGrp="1"/>
          </p:cNvSpPr>
          <p:nvPr>
            <p:ph idx="1"/>
          </p:nvPr>
        </p:nvSpPr>
        <p:spPr>
          <a:xfrm>
            <a:off x="457200" y="1719262"/>
            <a:ext cx="8229600" cy="4986338"/>
          </a:xfrm>
        </p:spPr>
        <p:txBody>
          <a:bodyPr>
            <a:normAutofit/>
          </a:bodyPr>
          <a:lstStyle/>
          <a:p>
            <a:r>
              <a:rPr lang="en-US" dirty="0" smtClean="0"/>
              <a:t>Government Agencies</a:t>
            </a:r>
          </a:p>
          <a:p>
            <a:pPr lvl="1"/>
            <a:r>
              <a:rPr lang="en-US" dirty="0" smtClean="0"/>
              <a:t>Local</a:t>
            </a:r>
          </a:p>
          <a:p>
            <a:pPr lvl="1"/>
            <a:r>
              <a:rPr lang="en-US" dirty="0" smtClean="0"/>
              <a:t>State</a:t>
            </a:r>
          </a:p>
          <a:p>
            <a:pPr lvl="1"/>
            <a:r>
              <a:rPr lang="en-US" dirty="0" smtClean="0"/>
              <a:t>Regional</a:t>
            </a:r>
          </a:p>
          <a:p>
            <a:pPr lvl="2"/>
            <a:r>
              <a:rPr lang="en-US" dirty="0" smtClean="0"/>
              <a:t>Agencies created by interstate compact (e.g., Washington Metro)</a:t>
            </a:r>
          </a:p>
          <a:p>
            <a:pPr lvl="2"/>
            <a:r>
              <a:rPr lang="en-US" dirty="0" smtClean="0"/>
              <a:t>U.S. Government-created corporations (e.g., St. Lawrence Seaway Development Corporation, Tennessee Valley Authority)</a:t>
            </a:r>
          </a:p>
          <a:p>
            <a:pPr lvl="1"/>
            <a:r>
              <a:rPr lang="en-US" dirty="0" smtClean="0"/>
              <a:t>Federal</a:t>
            </a:r>
          </a:p>
        </p:txBody>
      </p:sp>
    </p:spTree>
  </p:cSld>
  <p:clrMapOvr>
    <a:masterClrMapping/>
  </p:clrMapOvr>
</p:sld>
</file>

<file path=ppt/theme/theme1.xml><?xml version="1.0" encoding="utf-8"?>
<a:theme xmlns:a="http://schemas.openxmlformats.org/drawingml/2006/main" name="Network">
  <a:themeElements>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2874</TotalTime>
  <Words>1409</Words>
  <Application>Microsoft Office PowerPoint</Application>
  <PresentationFormat>On-screen Show (4:3)</PresentationFormat>
  <Paragraphs>189</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Network</vt:lpstr>
      <vt:lpstr> Careers in Administrative Law and Regulatory Practice</vt:lpstr>
      <vt:lpstr>Background</vt:lpstr>
      <vt:lpstr>Continuing Volatility in Legal  Profession Responses to Economy</vt:lpstr>
      <vt:lpstr>It’s Not Personal – Really</vt:lpstr>
      <vt:lpstr>Demand for Regulatory Work</vt:lpstr>
      <vt:lpstr>Possible Areas of Regulatory Practice</vt:lpstr>
      <vt:lpstr>Possible Areas of Regulatory Practice</vt:lpstr>
      <vt:lpstr>Possible Types of Regulatory Practice</vt:lpstr>
      <vt:lpstr>Possible Types of Regulatory Practice</vt:lpstr>
      <vt:lpstr>Possible Types of Regulatory Practice</vt:lpstr>
      <vt:lpstr>A Strategy for Law Students</vt:lpstr>
      <vt:lpstr>Key Points</vt:lpstr>
      <vt:lpstr>Branding</vt:lpstr>
      <vt:lpstr>Developing Branding</vt:lpstr>
      <vt:lpstr>Business Intelligence</vt:lpstr>
      <vt:lpstr>Developing Business Intelligence</vt:lpstr>
      <vt:lpstr>Developing Business Intelligence</vt:lpstr>
      <vt:lpstr>Slide 18</vt:lpstr>
      <vt:lpstr>Applying Business Intelligence</vt:lpstr>
      <vt:lpstr>Applying Business Intelligence</vt:lpstr>
      <vt:lpstr>Applying Business Intelligence</vt:lpstr>
      <vt:lpstr>Applying Business Intelligence</vt:lpstr>
      <vt:lpstr>Merging Branding and Business Intelligence</vt:lpstr>
      <vt:lpstr>Merging Branding and Business Intelligence</vt:lpstr>
      <vt:lpstr>Further Guidance</vt:lpstr>
      <vt:lpstr>Joining the ABA</vt:lpstr>
      <vt:lpstr>Contact Data</vt:lpstr>
    </vt:vector>
  </TitlesOfParts>
  <Company>DOJ</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First Year Lawyer’s Survival Strategy</dc:title>
  <dc:creator>sectionuser</dc:creator>
  <cp:lastModifiedBy>jrusch</cp:lastModifiedBy>
  <cp:revision>139</cp:revision>
  <dcterms:created xsi:type="dcterms:W3CDTF">2009-03-09T14:00:25Z</dcterms:created>
  <dcterms:modified xsi:type="dcterms:W3CDTF">2012-03-02T14:33:04Z</dcterms:modified>
</cp:coreProperties>
</file>