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80" r:id="rId2"/>
    <p:sldId id="287" r:id="rId3"/>
    <p:sldId id="281" r:id="rId4"/>
    <p:sldId id="283" r:id="rId5"/>
    <p:sldId id="282" r:id="rId6"/>
    <p:sldId id="266" r:id="rId7"/>
    <p:sldId id="279" r:id="rId8"/>
    <p:sldId id="275" r:id="rId9"/>
    <p:sldId id="267" r:id="rId10"/>
    <p:sldId id="288" r:id="rId11"/>
    <p:sldId id="284" r:id="rId12"/>
    <p:sldId id="277" r:id="rId13"/>
    <p:sldId id="278" r:id="rId14"/>
    <p:sldId id="285" r:id="rId15"/>
    <p:sldId id="268" r:id="rId16"/>
    <p:sldId id="269" r:id="rId17"/>
    <p:sldId id="270" r:id="rId18"/>
    <p:sldId id="271" r:id="rId19"/>
    <p:sldId id="272"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63" d="100"/>
          <a:sy n="63" d="100"/>
        </p:scale>
        <p:origin x="-76" y="-744"/>
      </p:cViewPr>
      <p:guideLst>
        <p:guide orient="horz" pos="2160"/>
        <p:guide pos="2880"/>
      </p:guideLst>
    </p:cSldViewPr>
  </p:slideViewPr>
  <p:outlineViewPr>
    <p:cViewPr>
      <p:scale>
        <a:sx n="33" d="100"/>
        <a:sy n="33" d="100"/>
      </p:scale>
      <p:origin x="0" y="83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D1F967D-BDBD-4435-BAA5-D1918C199FA4}" type="slidenum">
              <a:rPr lang="en-US"/>
              <a:pPr>
                <a:defRPr/>
              </a:pPr>
              <a:t>‹#›</a:t>
            </a:fld>
            <a:endParaRPr lang="en-US"/>
          </a:p>
        </p:txBody>
      </p:sp>
    </p:spTree>
    <p:extLst>
      <p:ext uri="{BB962C8B-B14F-4D97-AF65-F5344CB8AC3E}">
        <p14:creationId xmlns:p14="http://schemas.microsoft.com/office/powerpoint/2010/main" val="247588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1F38A45-0CA9-4FE3-8D9F-E157B58B47CD}" type="slidenum">
              <a:rPr lang="en-US"/>
              <a:pPr>
                <a:defRPr/>
              </a:pPr>
              <a:t>‹#›</a:t>
            </a:fld>
            <a:endParaRPr lang="en-US"/>
          </a:p>
        </p:txBody>
      </p:sp>
    </p:spTree>
    <p:extLst>
      <p:ext uri="{BB962C8B-B14F-4D97-AF65-F5344CB8AC3E}">
        <p14:creationId xmlns:p14="http://schemas.microsoft.com/office/powerpoint/2010/main" val="155182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77B70C6-0A65-4B47-A7B1-DE59F68746A1}" type="slidenum">
              <a:rPr lang="en-US"/>
              <a:pPr>
                <a:defRPr/>
              </a:pPr>
              <a:t>‹#›</a:t>
            </a:fld>
            <a:endParaRPr lang="en-US"/>
          </a:p>
        </p:txBody>
      </p:sp>
    </p:spTree>
    <p:extLst>
      <p:ext uri="{BB962C8B-B14F-4D97-AF65-F5344CB8AC3E}">
        <p14:creationId xmlns:p14="http://schemas.microsoft.com/office/powerpoint/2010/main" val="422149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6D0EBE0-24DB-4637-87FE-BB50AA2A6F2C}" type="slidenum">
              <a:rPr lang="en-US"/>
              <a:pPr>
                <a:defRPr/>
              </a:pPr>
              <a:t>‹#›</a:t>
            </a:fld>
            <a:endParaRPr lang="en-US"/>
          </a:p>
        </p:txBody>
      </p:sp>
    </p:spTree>
    <p:extLst>
      <p:ext uri="{BB962C8B-B14F-4D97-AF65-F5344CB8AC3E}">
        <p14:creationId xmlns:p14="http://schemas.microsoft.com/office/powerpoint/2010/main" val="54261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0E523D-06F7-4D96-8D0B-BA29EB234AA8}" type="slidenum">
              <a:rPr lang="en-US"/>
              <a:pPr>
                <a:defRPr/>
              </a:pPr>
              <a:t>‹#›</a:t>
            </a:fld>
            <a:endParaRPr lang="en-US"/>
          </a:p>
        </p:txBody>
      </p:sp>
    </p:spTree>
    <p:extLst>
      <p:ext uri="{BB962C8B-B14F-4D97-AF65-F5344CB8AC3E}">
        <p14:creationId xmlns:p14="http://schemas.microsoft.com/office/powerpoint/2010/main" val="427694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36EA06-FF31-4B99-A4BD-B3BAF22272A0}" type="slidenum">
              <a:rPr lang="en-US"/>
              <a:pPr>
                <a:defRPr/>
              </a:pPr>
              <a:t>‹#›</a:t>
            </a:fld>
            <a:endParaRPr lang="en-US"/>
          </a:p>
        </p:txBody>
      </p:sp>
    </p:spTree>
    <p:extLst>
      <p:ext uri="{BB962C8B-B14F-4D97-AF65-F5344CB8AC3E}">
        <p14:creationId xmlns:p14="http://schemas.microsoft.com/office/powerpoint/2010/main" val="182623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5BCEEE8-9A63-4ED5-8ACB-972795D3B2EA}" type="slidenum">
              <a:rPr lang="en-US"/>
              <a:pPr>
                <a:defRPr/>
              </a:pPr>
              <a:t>‹#›</a:t>
            </a:fld>
            <a:endParaRPr lang="en-US"/>
          </a:p>
        </p:txBody>
      </p:sp>
    </p:spTree>
    <p:extLst>
      <p:ext uri="{BB962C8B-B14F-4D97-AF65-F5344CB8AC3E}">
        <p14:creationId xmlns:p14="http://schemas.microsoft.com/office/powerpoint/2010/main" val="52315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62FA6E7-33DC-4079-90C1-F40E47419806}" type="slidenum">
              <a:rPr lang="en-US"/>
              <a:pPr>
                <a:defRPr/>
              </a:pPr>
              <a:t>‹#›</a:t>
            </a:fld>
            <a:endParaRPr lang="en-US"/>
          </a:p>
        </p:txBody>
      </p:sp>
    </p:spTree>
    <p:extLst>
      <p:ext uri="{BB962C8B-B14F-4D97-AF65-F5344CB8AC3E}">
        <p14:creationId xmlns:p14="http://schemas.microsoft.com/office/powerpoint/2010/main" val="200314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2A68A19-D237-4E96-B1A2-6CAF47E238C2}" type="slidenum">
              <a:rPr lang="en-US"/>
              <a:pPr>
                <a:defRPr/>
              </a:pPr>
              <a:t>‹#›</a:t>
            </a:fld>
            <a:endParaRPr lang="en-US"/>
          </a:p>
        </p:txBody>
      </p:sp>
    </p:spTree>
    <p:extLst>
      <p:ext uri="{BB962C8B-B14F-4D97-AF65-F5344CB8AC3E}">
        <p14:creationId xmlns:p14="http://schemas.microsoft.com/office/powerpoint/2010/main" val="5610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5A8E555-78CF-489A-B9B8-AE1AB9D2117B}" type="slidenum">
              <a:rPr lang="en-US"/>
              <a:pPr>
                <a:defRPr/>
              </a:pPr>
              <a:t>‹#›</a:t>
            </a:fld>
            <a:endParaRPr lang="en-US"/>
          </a:p>
        </p:txBody>
      </p:sp>
    </p:spTree>
    <p:extLst>
      <p:ext uri="{BB962C8B-B14F-4D97-AF65-F5344CB8AC3E}">
        <p14:creationId xmlns:p14="http://schemas.microsoft.com/office/powerpoint/2010/main" val="38612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54CB06B-BD80-4D08-92C4-14989EEAA2AB}" type="slidenum">
              <a:rPr lang="en-US"/>
              <a:pPr>
                <a:defRPr/>
              </a:pPr>
              <a:t>‹#›</a:t>
            </a:fld>
            <a:endParaRPr lang="en-US"/>
          </a:p>
        </p:txBody>
      </p:sp>
    </p:spTree>
    <p:extLst>
      <p:ext uri="{BB962C8B-B14F-4D97-AF65-F5344CB8AC3E}">
        <p14:creationId xmlns:p14="http://schemas.microsoft.com/office/powerpoint/2010/main" val="403559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E7E40AE-DE31-4BAA-907E-9C5B749123BE}" type="slidenum">
              <a:rPr lang="en-US"/>
              <a:pPr>
                <a:defRPr/>
              </a:pPr>
              <a:t>‹#›</a:t>
            </a:fld>
            <a:endParaRPr lang="en-US"/>
          </a:p>
        </p:txBody>
      </p:sp>
    </p:spTree>
    <p:extLst>
      <p:ext uri="{BB962C8B-B14F-4D97-AF65-F5344CB8AC3E}">
        <p14:creationId xmlns:p14="http://schemas.microsoft.com/office/powerpoint/2010/main" val="354749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B49BA641-8EBE-4FBB-952D-8692A1C6F2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otech.law.lsu.edu/cases/tobacco/nnbbmq.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E87B52-10C3-4512-B5FB-1EB21D05B337}" type="slidenum">
              <a:rPr lang="en-US" smtClean="0">
                <a:solidFill>
                  <a:schemeClr val="bg2"/>
                </a:solidFill>
              </a:rPr>
              <a:pPr/>
              <a:t>1</a:t>
            </a:fld>
            <a:endParaRPr lang="en-US" dirty="0"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Politics of Tobacco Regulation</a:t>
            </a:r>
          </a:p>
        </p:txBody>
      </p:sp>
      <p:sp>
        <p:nvSpPr>
          <p:cNvPr id="3076" name="Rectangle 3"/>
          <p:cNvSpPr>
            <a:spLocks noGrp="1" noChangeArrowheads="1"/>
          </p:cNvSpPr>
          <p:nvPr>
            <p:ph type="subTitle" idx="1"/>
          </p:nvPr>
        </p:nvSpPr>
        <p:spPr/>
        <p:txBody>
          <a:bodyPr/>
          <a:lstStyle/>
          <a:p>
            <a:pPr eaLnBrk="1" hangingPunct="1"/>
            <a:r>
              <a:rPr lang="en-US" dirty="0" smtClean="0"/>
              <a:t>FDA v. Brown &amp; Williamson Tobacco Corp., 529 U.S. 120 (U.S. 2000)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The Regulation</a:t>
            </a:r>
          </a:p>
        </p:txBody>
      </p:sp>
      <p:sp>
        <p:nvSpPr>
          <p:cNvPr id="12291" name="Content Placeholder 2"/>
          <p:cNvSpPr>
            <a:spLocks noGrp="1"/>
          </p:cNvSpPr>
          <p:nvPr>
            <p:ph idx="1"/>
          </p:nvPr>
        </p:nvSpPr>
        <p:spPr/>
        <p:txBody>
          <a:bodyPr/>
          <a:lstStyle/>
          <a:p>
            <a:pPr eaLnBrk="1" hangingPunct="1"/>
            <a:r>
              <a:rPr lang="en-US" dirty="0" smtClean="0"/>
              <a:t>Which group of smokers did the regulation target?</a:t>
            </a:r>
          </a:p>
          <a:p>
            <a:pPr eaLnBrk="1" hangingPunct="1"/>
            <a:r>
              <a:rPr lang="en-US" dirty="0" smtClean="0"/>
              <a:t>Why this group?</a:t>
            </a:r>
          </a:p>
          <a:p>
            <a:pPr eaLnBrk="1" hangingPunct="1"/>
            <a:r>
              <a:rPr lang="en-US" dirty="0" smtClean="0"/>
              <a:t>How did the regulation attempt to reduce smoking in this group?</a:t>
            </a:r>
          </a:p>
          <a:p>
            <a:pPr eaLnBrk="1" hangingPunct="1"/>
            <a:r>
              <a:rPr lang="en-US" dirty="0" smtClean="0"/>
              <a:t>What was the tobacco companies attack on this regulation?</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FD88B6-0F12-4359-9637-E25D3F56C041}"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26F38B-3517-471D-823B-DE3B929D833F}" type="slidenum">
              <a:rPr lang="en-US" smtClean="0"/>
              <a:pPr/>
              <a:t>11</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t>Definition of Drugs and Devices</a:t>
            </a:r>
          </a:p>
        </p:txBody>
      </p:sp>
      <p:sp>
        <p:nvSpPr>
          <p:cNvPr id="13316" name="Rectangle 3"/>
          <p:cNvSpPr>
            <a:spLocks noGrp="1" noChangeArrowheads="1"/>
          </p:cNvSpPr>
          <p:nvPr>
            <p:ph type="body" idx="1"/>
          </p:nvPr>
        </p:nvSpPr>
        <p:spPr/>
        <p:txBody>
          <a:bodyPr/>
          <a:lstStyle/>
          <a:p>
            <a:pPr eaLnBrk="1" hangingPunct="1">
              <a:lnSpc>
                <a:spcPct val="80000"/>
              </a:lnSpc>
            </a:pPr>
            <a:r>
              <a:rPr lang="en-US" sz="2400" dirty="0" smtClean="0"/>
              <a:t>The Act defines "drug" to include "articles (other than food) intended to affect the structure or any function of the body." 21 U. S. C. §321(g)(1)(C). </a:t>
            </a:r>
          </a:p>
          <a:p>
            <a:pPr eaLnBrk="1" hangingPunct="1">
              <a:lnSpc>
                <a:spcPct val="80000"/>
              </a:lnSpc>
            </a:pPr>
            <a:r>
              <a:rPr lang="en-US" sz="2400" dirty="0" smtClean="0"/>
              <a:t>It defines "device," in part, as "an instrument, apparatus, implement, machine, contrivance, ... or other similar or related article, including any component, part, or accessory, which is ... intended to affect the structure or any function of the body." §321(h). </a:t>
            </a:r>
          </a:p>
          <a:p>
            <a:pPr eaLnBrk="1" hangingPunct="1">
              <a:lnSpc>
                <a:spcPct val="80000"/>
              </a:lnSpc>
            </a:pPr>
            <a:r>
              <a:rPr lang="en-US" sz="2400" dirty="0" smtClean="0"/>
              <a:t>The Act also grants the FDA the authority to regulate so-called "combination products," which "constitute a combination of a drug, device, or biologic product." §353(g)(1). The FDA has construed this provision as giving it the discretion to regulate combination products as drugs, as devices, or as both. See 61 Fed. Reg. 44400 (1996).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596A8E-97DF-4E20-9C30-053CBEC00E6E}" type="slidenum">
              <a:rPr lang="en-US" smtClean="0"/>
              <a:pPr/>
              <a:t>12</a:t>
            </a:fld>
            <a:endParaRPr lang="en-US" dirty="0" smtClean="0"/>
          </a:p>
        </p:txBody>
      </p:sp>
      <p:sp>
        <p:nvSpPr>
          <p:cNvPr id="14339" name="Rectangle 2"/>
          <p:cNvSpPr>
            <a:spLocks noGrp="1" noChangeArrowheads="1"/>
          </p:cNvSpPr>
          <p:nvPr>
            <p:ph type="title"/>
          </p:nvPr>
        </p:nvSpPr>
        <p:spPr/>
        <p:txBody>
          <a:bodyPr/>
          <a:lstStyle/>
          <a:p>
            <a:pPr eaLnBrk="1" hangingPunct="1"/>
            <a:r>
              <a:rPr lang="en-US" dirty="0" smtClean="0"/>
              <a:t>Enforcement Tools: Adulteration and Misbranding</a:t>
            </a:r>
          </a:p>
        </p:txBody>
      </p:sp>
      <p:sp>
        <p:nvSpPr>
          <p:cNvPr id="14340" name="Rectangle 3"/>
          <p:cNvSpPr>
            <a:spLocks noGrp="1" noChangeArrowheads="1"/>
          </p:cNvSpPr>
          <p:nvPr>
            <p:ph type="body" idx="1"/>
          </p:nvPr>
        </p:nvSpPr>
        <p:spPr/>
        <p:txBody>
          <a:bodyPr/>
          <a:lstStyle/>
          <a:p>
            <a:pPr eaLnBrk="1" hangingPunct="1"/>
            <a:r>
              <a:rPr lang="en-US" sz="2800" dirty="0" smtClean="0"/>
              <a:t>The Act prohibits "[t]he introduction or delivery for introduction into interstate commerce of any food, drug, device, or cosmetic that is </a:t>
            </a:r>
            <a:r>
              <a:rPr lang="en-US" sz="2800" dirty="0" err="1" smtClean="0"/>
              <a:t>adultered</a:t>
            </a:r>
            <a:r>
              <a:rPr lang="en-US" sz="2800" dirty="0" smtClean="0"/>
              <a:t> or misbranded." 21 U. S. C. §331(a)</a:t>
            </a:r>
          </a:p>
          <a:p>
            <a:pPr eaLnBrk="1" hangingPunct="1"/>
            <a:r>
              <a:rPr lang="en-US" sz="2800" dirty="0" smtClean="0"/>
              <a:t>§352(j) deems a drug or device misbranded "[i]f it is dangerous to health when used in the dosage or manner, or with the frequency or duration prescribed, recommended, or suggested in the labeling thereof."</a:t>
            </a:r>
          </a:p>
          <a:p>
            <a:pPr eaLnBrk="1" hangingPunct="1"/>
            <a:r>
              <a:rPr lang="en-US" sz="2800" dirty="0" smtClean="0"/>
              <a:t>Drugs must be proven safe and effective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5EF2D1-96BA-41A9-9B71-5A8C29036180}"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Enforcement Tools: Labeling</a:t>
            </a:r>
          </a:p>
        </p:txBody>
      </p:sp>
      <p:sp>
        <p:nvSpPr>
          <p:cNvPr id="15364" name="Rectangle 3"/>
          <p:cNvSpPr>
            <a:spLocks noGrp="1" noChangeArrowheads="1"/>
          </p:cNvSpPr>
          <p:nvPr>
            <p:ph type="body" idx="1"/>
          </p:nvPr>
        </p:nvSpPr>
        <p:spPr/>
        <p:txBody>
          <a:bodyPr>
            <a:normAutofit lnSpcReduction="10000"/>
          </a:bodyPr>
          <a:lstStyle/>
          <a:p>
            <a:pPr eaLnBrk="1" hangingPunct="1">
              <a:defRPr/>
            </a:pPr>
            <a:r>
              <a:rPr lang="en-US" smtClean="0"/>
              <a:t>Second, a drug or device is misbranded under the Act "[u]</a:t>
            </a:r>
            <a:r>
              <a:rPr lang="en-US" err="1" smtClean="0"/>
              <a:t>nless</a:t>
            </a:r>
            <a:r>
              <a:rPr lang="en-US" smtClean="0"/>
              <a:t> its labeling bears ... adequate directions for use ... in such manner and form, as are necessary for the protection of users," except where such directions are "not necessary for the protection of the public health." §352(f)(1). </a:t>
            </a:r>
          </a:p>
          <a:p>
            <a:pPr eaLnBrk="1" hangingPunct="1">
              <a:defRPr/>
            </a:pPr>
            <a:r>
              <a:rPr lang="en-US" smtClean="0"/>
              <a:t>Mislabeling is a major enforcement tool</a:t>
            </a:r>
          </a:p>
          <a:p>
            <a:pPr lvl="1" eaLnBrk="1" hangingPunct="1">
              <a:defRPr/>
            </a:pPr>
            <a:r>
              <a:rPr lang="en-US" smtClean="0"/>
              <a:t>Is it possible to label tobacco so it can be used safely?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Combination Product</a:t>
            </a:r>
          </a:p>
        </p:txBody>
      </p:sp>
      <p:sp>
        <p:nvSpPr>
          <p:cNvPr id="17411" name="Content Placeholder 2"/>
          <p:cNvSpPr>
            <a:spLocks noGrp="1"/>
          </p:cNvSpPr>
          <p:nvPr>
            <p:ph idx="1"/>
          </p:nvPr>
        </p:nvSpPr>
        <p:spPr/>
        <p:txBody>
          <a:bodyPr/>
          <a:lstStyle/>
          <a:p>
            <a:pPr eaLnBrk="1" hangingPunct="1"/>
            <a:r>
              <a:rPr lang="en-US" smtClean="0"/>
              <a:t>What is the purpose of a cigarette?</a:t>
            </a:r>
          </a:p>
          <a:p>
            <a:pPr eaLnBrk="1" hangingPunct="1"/>
            <a:r>
              <a:rPr lang="en-US" smtClean="0"/>
              <a:t>Is it purely a drug delivery system?</a:t>
            </a:r>
          </a:p>
          <a:p>
            <a:pPr eaLnBrk="1" hangingPunct="1"/>
            <a:r>
              <a:rPr lang="en-US" smtClean="0"/>
              <a:t>How else can you deliver nicotine?</a:t>
            </a:r>
          </a:p>
          <a:p>
            <a:pPr eaLnBrk="1" hangingPunct="1"/>
            <a:r>
              <a:rPr lang="en-US" smtClean="0"/>
              <a:t>Why might you want to deliver nicotine without smoking?</a:t>
            </a:r>
          </a:p>
        </p:txBody>
      </p:sp>
      <p:sp>
        <p:nvSpPr>
          <p:cNvPr id="1741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6910AE-E851-4B51-99C8-5599191B7804}"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D70634-66BD-458F-8A49-9E1604D8A714}" type="slidenum">
              <a:rPr lang="en-US" smtClean="0"/>
              <a:pPr/>
              <a:t>15</a:t>
            </a:fld>
            <a:endParaRPr lang="en-US" smtClean="0"/>
          </a:p>
        </p:txBody>
      </p:sp>
      <p:sp>
        <p:nvSpPr>
          <p:cNvPr id="18435" name="Rectangle 2"/>
          <p:cNvSpPr>
            <a:spLocks noGrp="1" noChangeArrowheads="1"/>
          </p:cNvSpPr>
          <p:nvPr>
            <p:ph type="title"/>
          </p:nvPr>
        </p:nvSpPr>
        <p:spPr/>
        <p:txBody>
          <a:bodyPr/>
          <a:lstStyle/>
          <a:p>
            <a:pPr eaLnBrk="1" hangingPunct="1"/>
            <a:r>
              <a:rPr lang="en-US" smtClean="0"/>
              <a:t>FDA Jurisdiction</a:t>
            </a:r>
          </a:p>
        </p:txBody>
      </p:sp>
      <p:sp>
        <p:nvSpPr>
          <p:cNvPr id="16388" name="Rectangle 3"/>
          <p:cNvSpPr>
            <a:spLocks noGrp="1" noChangeArrowheads="1"/>
          </p:cNvSpPr>
          <p:nvPr>
            <p:ph type="body" idx="1"/>
          </p:nvPr>
        </p:nvSpPr>
        <p:spPr/>
        <p:txBody>
          <a:bodyPr>
            <a:normAutofit lnSpcReduction="10000"/>
          </a:bodyPr>
          <a:lstStyle/>
          <a:p>
            <a:pPr eaLnBrk="1" hangingPunct="1">
              <a:defRPr/>
            </a:pPr>
            <a:r>
              <a:rPr lang="en-US" sz="2800" smtClean="0"/>
              <a:t>Not the broad definition of interstate commerce used in civil rights cases</a:t>
            </a:r>
          </a:p>
          <a:p>
            <a:pPr lvl="1" eaLnBrk="1" hangingPunct="1">
              <a:defRPr/>
            </a:pPr>
            <a:r>
              <a:rPr lang="en-US" sz="2800" smtClean="0"/>
              <a:t>Tied to interstate sale</a:t>
            </a:r>
          </a:p>
          <a:p>
            <a:pPr lvl="1" eaLnBrk="1" hangingPunct="1">
              <a:defRPr/>
            </a:pPr>
            <a:r>
              <a:rPr lang="en-US" sz="2800" smtClean="0"/>
              <a:t>Unless the state regulates you, you can make and sell a drug within a state and not be under FDA regulation</a:t>
            </a:r>
          </a:p>
          <a:p>
            <a:pPr lvl="1" eaLnBrk="1" hangingPunct="1">
              <a:defRPr/>
            </a:pPr>
            <a:r>
              <a:rPr lang="en-US" sz="2800" smtClean="0"/>
              <a:t>Still have to deal with FTC</a:t>
            </a:r>
          </a:p>
          <a:p>
            <a:pPr eaLnBrk="1" hangingPunct="1">
              <a:defRPr/>
            </a:pPr>
            <a:r>
              <a:rPr lang="en-US" sz="2800" smtClean="0"/>
              <a:t>No authority over how drugs are prescribed and used</a:t>
            </a:r>
          </a:p>
          <a:p>
            <a:pPr lvl="1" eaLnBrk="1" hangingPunct="1">
              <a:defRPr/>
            </a:pPr>
            <a:r>
              <a:rPr lang="en-US" sz="2800" smtClean="0"/>
              <a:t>Only regulates manufacturing, interstate sale, and promotion.</a:t>
            </a:r>
          </a:p>
          <a:p>
            <a:pPr eaLnBrk="1" hangingPunct="1">
              <a:defRPr/>
            </a:pPr>
            <a:r>
              <a:rPr lang="en-US" sz="2800" smtClean="0"/>
              <a:t>What is the big interstate issue with tobacco?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38BEA-33BA-40E2-BDFD-1F1A85286CA3}" type="slidenum">
              <a:rPr lang="en-US" smtClean="0"/>
              <a:pPr/>
              <a:t>16</a:t>
            </a:fld>
            <a:endParaRPr lang="en-US" smtClean="0"/>
          </a:p>
        </p:txBody>
      </p:sp>
      <p:sp>
        <p:nvSpPr>
          <p:cNvPr id="19459" name="Rectangle 2"/>
          <p:cNvSpPr>
            <a:spLocks noGrp="1" noChangeArrowheads="1"/>
          </p:cNvSpPr>
          <p:nvPr>
            <p:ph type="title"/>
          </p:nvPr>
        </p:nvSpPr>
        <p:spPr/>
        <p:txBody>
          <a:bodyPr/>
          <a:lstStyle/>
          <a:p>
            <a:pPr eaLnBrk="1" hangingPunct="1"/>
            <a:r>
              <a:rPr lang="en-US" smtClean="0"/>
              <a:t>FDA Regulation of Tobacco</a:t>
            </a:r>
          </a:p>
        </p:txBody>
      </p:sp>
      <p:sp>
        <p:nvSpPr>
          <p:cNvPr id="18436" name="Rectangle 3"/>
          <p:cNvSpPr>
            <a:spLocks noGrp="1" noChangeArrowheads="1"/>
          </p:cNvSpPr>
          <p:nvPr>
            <p:ph type="body" idx="1"/>
          </p:nvPr>
        </p:nvSpPr>
        <p:spPr/>
        <p:txBody>
          <a:bodyPr>
            <a:normAutofit fontScale="77500" lnSpcReduction="20000"/>
          </a:bodyPr>
          <a:lstStyle/>
          <a:p>
            <a:pPr eaLnBrk="1" hangingPunct="1">
              <a:defRPr/>
            </a:pPr>
            <a:r>
              <a:rPr lang="en-US" smtClean="0"/>
              <a:t>Does tobacco fit within the definition of a drug?</a:t>
            </a:r>
          </a:p>
          <a:p>
            <a:pPr eaLnBrk="1" hangingPunct="1">
              <a:defRPr/>
            </a:pPr>
            <a:r>
              <a:rPr lang="en-US" smtClean="0"/>
              <a:t>Is tobacco safe and effective for any use?</a:t>
            </a:r>
          </a:p>
          <a:p>
            <a:pPr eaLnBrk="1" hangingPunct="1">
              <a:defRPr/>
            </a:pPr>
            <a:r>
              <a:rPr lang="en-US" smtClean="0"/>
              <a:t>What would be the effect of applying the safe and effective test to tobacco?</a:t>
            </a:r>
          </a:p>
          <a:p>
            <a:pPr lvl="1" eaLnBrk="1" hangingPunct="1">
              <a:defRPr/>
            </a:pPr>
            <a:r>
              <a:rPr lang="en-US" smtClean="0"/>
              <a:t>Thus</a:t>
            </a:r>
            <a:r>
              <a:rPr lang="en-US"/>
              <a:t>, the Act generally requires the FDA to prevent the marketing of any drug or device where the "potential for inflicting death or physical injury is not offset by the possibility of therapeutic benefit."</a:t>
            </a:r>
          </a:p>
          <a:p>
            <a:pPr eaLnBrk="1" hangingPunct="1">
              <a:defRPr/>
            </a:pPr>
            <a:r>
              <a:rPr lang="en-US" smtClean="0"/>
              <a:t>How does the FDA argue that it does not have to show that tobacco is safe and effective?</a:t>
            </a:r>
          </a:p>
          <a:p>
            <a:pPr lvl="1" eaLnBrk="1" hangingPunct="1">
              <a:defRPr/>
            </a:pPr>
            <a:r>
              <a:rPr lang="en-US" smtClean="0"/>
              <a:t>Does this create a regulatory paradox?</a:t>
            </a:r>
          </a:p>
          <a:p>
            <a:pPr lvl="1" eaLnBrk="1" hangingPunct="1">
              <a:defRPr/>
            </a:pPr>
            <a:r>
              <a:rPr lang="en-US" smtClean="0"/>
              <a:t>How is it different from chemotherapy drugs?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9BFD266-8E45-42B7-9822-2BE6CDD6C5F7}" type="slidenum">
              <a:rPr lang="en-US" smtClean="0"/>
              <a:pPr/>
              <a:t>17</a:t>
            </a:fld>
            <a:endParaRPr lang="en-US" smtClean="0"/>
          </a:p>
        </p:txBody>
      </p:sp>
      <p:sp>
        <p:nvSpPr>
          <p:cNvPr id="20483" name="Rectangle 2"/>
          <p:cNvSpPr>
            <a:spLocks noGrp="1" noChangeArrowheads="1"/>
          </p:cNvSpPr>
          <p:nvPr>
            <p:ph type="title"/>
          </p:nvPr>
        </p:nvSpPr>
        <p:spPr/>
        <p:txBody>
          <a:bodyPr/>
          <a:lstStyle/>
          <a:p>
            <a:pPr eaLnBrk="1" hangingPunct="1"/>
            <a:r>
              <a:rPr lang="en-US" smtClean="0"/>
              <a:t>Chevron - Step One</a:t>
            </a:r>
          </a:p>
        </p:txBody>
      </p:sp>
      <p:sp>
        <p:nvSpPr>
          <p:cNvPr id="20484" name="Rectangle 3"/>
          <p:cNvSpPr>
            <a:spLocks noGrp="1" noChangeArrowheads="1"/>
          </p:cNvSpPr>
          <p:nvPr>
            <p:ph type="body" idx="1"/>
          </p:nvPr>
        </p:nvSpPr>
        <p:spPr/>
        <p:txBody>
          <a:bodyPr/>
          <a:lstStyle/>
          <a:p>
            <a:pPr eaLnBrk="1" hangingPunct="1"/>
            <a:r>
              <a:rPr lang="en-US" smtClean="0"/>
              <a:t>Does tobacco fall under the statute?</a:t>
            </a:r>
          </a:p>
          <a:p>
            <a:pPr lvl="1" eaLnBrk="1" hangingPunct="1"/>
            <a:r>
              <a:rPr lang="en-US" smtClean="0"/>
              <a:t>Is it specifically named?</a:t>
            </a:r>
          </a:p>
          <a:p>
            <a:pPr lvl="1" eaLnBrk="1" hangingPunct="1"/>
            <a:r>
              <a:rPr lang="en-US" smtClean="0"/>
              <a:t>Is it specifically prohibited?</a:t>
            </a:r>
          </a:p>
          <a:p>
            <a:pPr eaLnBrk="1" hangingPunct="1"/>
            <a:r>
              <a:rPr lang="en-US" smtClean="0"/>
              <a:t>Why is there a question of ambiguity in what the statute means?</a:t>
            </a:r>
          </a:p>
          <a:p>
            <a:pPr lvl="1" eaLnBrk="1" hangingPunct="1"/>
            <a:r>
              <a:rPr lang="en-US" smtClean="0"/>
              <a:t>Doesn't tobacco affect the body?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6329AD-0EA1-459D-96EF-FB5ABCC1093C}"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smtClean="0"/>
              <a:t>Chevron – Step Two</a:t>
            </a:r>
          </a:p>
        </p:txBody>
      </p:sp>
      <p:sp>
        <p:nvSpPr>
          <p:cNvPr id="21508" name="Rectangle 3"/>
          <p:cNvSpPr>
            <a:spLocks noGrp="1" noChangeArrowheads="1"/>
          </p:cNvSpPr>
          <p:nvPr>
            <p:ph type="body" idx="1"/>
          </p:nvPr>
        </p:nvSpPr>
        <p:spPr/>
        <p:txBody>
          <a:bodyPr/>
          <a:lstStyle/>
          <a:p>
            <a:pPr eaLnBrk="1" hangingPunct="1">
              <a:lnSpc>
                <a:spcPct val="90000"/>
              </a:lnSpc>
            </a:pPr>
            <a:r>
              <a:rPr lang="en-US" sz="2800" smtClean="0"/>
              <a:t>What was congressional intent?</a:t>
            </a:r>
          </a:p>
          <a:p>
            <a:pPr lvl="1" eaLnBrk="1" hangingPunct="1">
              <a:lnSpc>
                <a:spcPct val="90000"/>
              </a:lnSpc>
            </a:pPr>
            <a:r>
              <a:rPr lang="en-US" sz="2800" smtClean="0"/>
              <a:t>What about in the 30s, when the modern drug provisions were passed?</a:t>
            </a:r>
          </a:p>
          <a:p>
            <a:pPr lvl="1" eaLnBrk="1" hangingPunct="1">
              <a:lnSpc>
                <a:spcPct val="90000"/>
              </a:lnSpc>
            </a:pPr>
            <a:r>
              <a:rPr lang="en-US" sz="2800" smtClean="0"/>
              <a:t>The 1950s when they were expanded?</a:t>
            </a:r>
          </a:p>
          <a:p>
            <a:pPr eaLnBrk="1" hangingPunct="1">
              <a:lnSpc>
                <a:spcPct val="90000"/>
              </a:lnSpc>
            </a:pPr>
            <a:r>
              <a:rPr lang="en-US" sz="2800" smtClean="0"/>
              <a:t>What is the evidence that congress did not intend for the FDA to regulation tobacco in modern times?</a:t>
            </a:r>
          </a:p>
          <a:p>
            <a:pPr lvl="1" eaLnBrk="1" hangingPunct="1">
              <a:lnSpc>
                <a:spcPct val="90000"/>
              </a:lnSpc>
            </a:pPr>
            <a:r>
              <a:rPr lang="en-US" sz="2800" smtClean="0"/>
              <a:t>Alternative regulatory schemes and agencies?</a:t>
            </a:r>
          </a:p>
          <a:p>
            <a:pPr lvl="1" eaLnBrk="1" hangingPunct="1">
              <a:lnSpc>
                <a:spcPct val="90000"/>
              </a:lnSpc>
            </a:pPr>
            <a:r>
              <a:rPr lang="en-US" sz="2800" smtClean="0"/>
              <a:t>Renewed and expanded the FDA Act without addressing tobacco, despite efforts to add tobacco to the Act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ACC595-19C5-4307-891A-B0A05C16E18A}" type="slidenum">
              <a:rPr lang="en-US" smtClean="0"/>
              <a:pPr/>
              <a:t>19</a:t>
            </a:fld>
            <a:endParaRPr lang="en-US" smtClean="0"/>
          </a:p>
        </p:txBody>
      </p:sp>
      <p:sp>
        <p:nvSpPr>
          <p:cNvPr id="22531" name="Rectangle 2"/>
          <p:cNvSpPr>
            <a:spLocks noGrp="1" noChangeArrowheads="1"/>
          </p:cNvSpPr>
          <p:nvPr>
            <p:ph type="title"/>
          </p:nvPr>
        </p:nvSpPr>
        <p:spPr/>
        <p:txBody>
          <a:bodyPr/>
          <a:lstStyle/>
          <a:p>
            <a:pPr eaLnBrk="1" hangingPunct="1"/>
            <a:r>
              <a:rPr lang="en-US" smtClean="0"/>
              <a:t>United States Supreme Court Opinion</a:t>
            </a:r>
          </a:p>
        </p:txBody>
      </p:sp>
      <p:sp>
        <p:nvSpPr>
          <p:cNvPr id="22532" name="Rectangle 3"/>
          <p:cNvSpPr>
            <a:spLocks noGrp="1" noChangeArrowheads="1"/>
          </p:cNvSpPr>
          <p:nvPr>
            <p:ph type="body" idx="1"/>
          </p:nvPr>
        </p:nvSpPr>
        <p:spPr/>
        <p:txBody>
          <a:bodyPr>
            <a:normAutofit fontScale="92500" lnSpcReduction="10000"/>
          </a:bodyPr>
          <a:lstStyle/>
          <a:p>
            <a:pPr eaLnBrk="1" hangingPunct="1"/>
            <a:r>
              <a:rPr lang="en-US" dirty="0" smtClean="0"/>
              <a:t>The majority (including Scalia) said this was evidence that Congress did not intend for the FDA to regulate tobacco, and that such intent trumped </a:t>
            </a:r>
            <a:r>
              <a:rPr lang="en-US" dirty="0" smtClean="0"/>
              <a:t>Chevron</a:t>
            </a:r>
          </a:p>
          <a:p>
            <a:pPr lvl="1" eaLnBrk="1" hangingPunct="1"/>
            <a:r>
              <a:rPr lang="en-US" dirty="0" smtClean="0"/>
              <a:t>Scalia’s notion of Chevron is more like Skidmore.</a:t>
            </a:r>
            <a:endParaRPr lang="en-US" dirty="0" smtClean="0"/>
          </a:p>
          <a:p>
            <a:pPr eaLnBrk="1" hangingPunct="1"/>
            <a:r>
              <a:rPr lang="en-US" dirty="0" smtClean="0"/>
              <a:t>Minority (</a:t>
            </a:r>
            <a:r>
              <a:rPr lang="en-US" dirty="0" err="1" smtClean="0"/>
              <a:t>Breyer</a:t>
            </a:r>
            <a:r>
              <a:rPr lang="en-US" dirty="0" smtClean="0"/>
              <a:t>) said just look at the law</a:t>
            </a:r>
          </a:p>
          <a:p>
            <a:pPr eaLnBrk="1" hangingPunct="1"/>
            <a:r>
              <a:rPr lang="en-US" dirty="0" smtClean="0"/>
              <a:t>Politics trumps principle (which is probably right in this case)</a:t>
            </a:r>
          </a:p>
          <a:p>
            <a:pPr eaLnBrk="1" hangingPunct="1"/>
            <a:r>
              <a:rPr lang="en-US" dirty="0" smtClean="0"/>
              <a:t>Congress later gave the FDA some authority over tobacco.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Pharmacology of Tobacco</a:t>
            </a:r>
          </a:p>
        </p:txBody>
      </p:sp>
      <p:sp>
        <p:nvSpPr>
          <p:cNvPr id="4099" name="Content Placeholder 2"/>
          <p:cNvSpPr>
            <a:spLocks noGrp="1"/>
          </p:cNvSpPr>
          <p:nvPr>
            <p:ph idx="1"/>
          </p:nvPr>
        </p:nvSpPr>
        <p:spPr/>
        <p:txBody>
          <a:bodyPr/>
          <a:lstStyle/>
          <a:p>
            <a:r>
              <a:rPr lang="en-US" dirty="0" smtClean="0"/>
              <a:t>Primary drug effect is nicotine</a:t>
            </a:r>
          </a:p>
          <a:p>
            <a:pPr lvl="1"/>
            <a:r>
              <a:rPr lang="en-US" dirty="0" smtClean="0"/>
              <a:t>Strong nervous system drug using in classic neurophysiology research</a:t>
            </a:r>
          </a:p>
          <a:p>
            <a:pPr lvl="1"/>
            <a:r>
              <a:rPr lang="en-US" dirty="0" smtClean="0"/>
              <a:t>Great natural bug killer</a:t>
            </a:r>
          </a:p>
          <a:p>
            <a:r>
              <a:rPr lang="en-US" dirty="0" smtClean="0"/>
              <a:t>An oily plant that makes a smoky fire</a:t>
            </a:r>
          </a:p>
          <a:p>
            <a:pPr lvl="1"/>
            <a:r>
              <a:rPr lang="en-US" dirty="0" smtClean="0"/>
              <a:t>Tars from combustion cause cancer and emphysema</a:t>
            </a:r>
          </a:p>
          <a:p>
            <a:pPr lvl="1"/>
            <a:r>
              <a:rPr lang="en-US" dirty="0" smtClean="0"/>
              <a:t>Is marijuana safer?</a:t>
            </a:r>
          </a:p>
        </p:txBody>
      </p:sp>
      <p:sp>
        <p:nvSpPr>
          <p:cNvPr id="4100"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0AFEE1D-D647-478C-BF2B-85A700FE3BDE}"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8E93E0-42BD-4214-B771-AB00F38E70D3}" type="slidenum">
              <a:rPr lang="en-US" smtClean="0"/>
              <a:pPr/>
              <a:t>3</a:t>
            </a:fld>
            <a:endParaRPr lang="en-US" dirty="0" smtClean="0"/>
          </a:p>
        </p:txBody>
      </p:sp>
      <p:sp>
        <p:nvSpPr>
          <p:cNvPr id="5123" name="Rectangle 2"/>
          <p:cNvSpPr>
            <a:spLocks noGrp="1" noChangeArrowheads="1"/>
          </p:cNvSpPr>
          <p:nvPr>
            <p:ph type="title"/>
          </p:nvPr>
        </p:nvSpPr>
        <p:spPr/>
        <p:txBody>
          <a:bodyPr/>
          <a:lstStyle/>
          <a:p>
            <a:pPr eaLnBrk="1" hangingPunct="1"/>
            <a:r>
              <a:rPr lang="en-US" dirty="0" smtClean="0"/>
              <a:t>Public Health Impact of Tobacco</a:t>
            </a:r>
          </a:p>
        </p:txBody>
      </p:sp>
      <p:sp>
        <p:nvSpPr>
          <p:cNvPr id="4100" name="Rectangle 3"/>
          <p:cNvSpPr>
            <a:spLocks noGrp="1" noChangeArrowheads="1"/>
          </p:cNvSpPr>
          <p:nvPr>
            <p:ph type="body" idx="1"/>
          </p:nvPr>
        </p:nvSpPr>
        <p:spPr/>
        <p:txBody>
          <a:bodyPr>
            <a:normAutofit fontScale="92500" lnSpcReduction="20000"/>
          </a:bodyPr>
          <a:lstStyle/>
          <a:p>
            <a:pPr eaLnBrk="1" hangingPunct="1">
              <a:defRPr/>
            </a:pPr>
            <a:r>
              <a:rPr lang="en-US" dirty="0" smtClean="0"/>
              <a:t>#1 preventable cause of illness</a:t>
            </a:r>
          </a:p>
          <a:p>
            <a:pPr eaLnBrk="1" hangingPunct="1">
              <a:defRPr/>
            </a:pPr>
            <a:r>
              <a:rPr lang="en-US" dirty="0" smtClean="0"/>
              <a:t>#1 problem is heart disease</a:t>
            </a:r>
          </a:p>
          <a:p>
            <a:pPr lvl="1" eaLnBrk="1" hangingPunct="1">
              <a:defRPr/>
            </a:pPr>
            <a:r>
              <a:rPr lang="en-US" dirty="0" smtClean="0"/>
              <a:t>6 out of 7 smokers do not live to get lung cancer</a:t>
            </a:r>
          </a:p>
          <a:p>
            <a:pPr lvl="1" eaLnBrk="1" hangingPunct="1">
              <a:defRPr/>
            </a:pPr>
            <a:r>
              <a:rPr lang="en-US" dirty="0" smtClean="0"/>
              <a:t>Heart attack data on secondary smoking</a:t>
            </a:r>
          </a:p>
          <a:p>
            <a:pPr lvl="1" eaLnBrk="1" hangingPunct="1">
              <a:defRPr/>
            </a:pPr>
            <a:r>
              <a:rPr lang="en-US" dirty="0" smtClean="0"/>
              <a:t>Emphysema is the big lung issue - nasty way to live, then you die</a:t>
            </a:r>
          </a:p>
          <a:p>
            <a:pPr eaLnBrk="1" hangingPunct="1">
              <a:defRPr/>
            </a:pPr>
            <a:r>
              <a:rPr lang="en-US" dirty="0" smtClean="0"/>
              <a:t>Poorly understood genetic factors affect individual risk.</a:t>
            </a:r>
          </a:p>
          <a:p>
            <a:pPr lvl="1" eaLnBrk="1" hangingPunct="1">
              <a:defRPr/>
            </a:pPr>
            <a:r>
              <a:rPr lang="en-US" dirty="0" smtClean="0"/>
              <a:t>Less risk for smokers in Japan – could diet matter?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9131611-0F56-4B81-8FDD-3B93AB52C4AE}" type="slidenum">
              <a:rPr lang="en-US" smtClean="0"/>
              <a:pPr/>
              <a:t>4</a:t>
            </a:fld>
            <a:endParaRPr lang="en-US" dirty="0" smtClean="0"/>
          </a:p>
        </p:txBody>
      </p:sp>
      <p:sp>
        <p:nvSpPr>
          <p:cNvPr id="6147" name="Rectangle 2"/>
          <p:cNvSpPr>
            <a:spLocks noGrp="1" noChangeArrowheads="1"/>
          </p:cNvSpPr>
          <p:nvPr>
            <p:ph type="title"/>
          </p:nvPr>
        </p:nvSpPr>
        <p:spPr/>
        <p:txBody>
          <a:bodyPr/>
          <a:lstStyle/>
          <a:p>
            <a:pPr eaLnBrk="1" hangingPunct="1"/>
            <a:r>
              <a:rPr lang="en-US" dirty="0" smtClean="0"/>
              <a:t>In Defense of Tobacco</a:t>
            </a:r>
          </a:p>
        </p:txBody>
      </p:sp>
      <p:sp>
        <p:nvSpPr>
          <p:cNvPr id="6148" name="Rectangle 3"/>
          <p:cNvSpPr>
            <a:spLocks noGrp="1" noChangeArrowheads="1"/>
          </p:cNvSpPr>
          <p:nvPr>
            <p:ph type="body" idx="1"/>
          </p:nvPr>
        </p:nvSpPr>
        <p:spPr/>
        <p:txBody>
          <a:bodyPr>
            <a:normAutofit fontScale="92500" lnSpcReduction="10000"/>
          </a:bodyPr>
          <a:lstStyle/>
          <a:p>
            <a:pPr eaLnBrk="1" hangingPunct="1">
              <a:defRPr/>
            </a:pPr>
            <a:r>
              <a:rPr lang="en-US" dirty="0" smtClean="0"/>
              <a:t>Tobacco will reduce life-time health care costs if you smoke enough</a:t>
            </a:r>
          </a:p>
          <a:p>
            <a:pPr lvl="1" eaLnBrk="1" hangingPunct="1">
              <a:defRPr/>
            </a:pPr>
            <a:r>
              <a:rPr lang="en-US" dirty="0" smtClean="0"/>
              <a:t>Ideally you will also eat a lot of burgers while sitting on the couch watching TV</a:t>
            </a:r>
          </a:p>
          <a:p>
            <a:pPr eaLnBrk="1" hangingPunct="1">
              <a:defRPr/>
            </a:pPr>
            <a:r>
              <a:rPr lang="en-US" dirty="0" smtClean="0"/>
              <a:t>Limits retirement costs</a:t>
            </a:r>
          </a:p>
          <a:p>
            <a:pPr lvl="1" eaLnBrk="1" hangingPunct="1">
              <a:defRPr/>
            </a:pPr>
            <a:r>
              <a:rPr lang="en-US" dirty="0" smtClean="0"/>
              <a:t>Saves Medicare and Social Security</a:t>
            </a:r>
          </a:p>
          <a:p>
            <a:pPr lvl="1" eaLnBrk="1" hangingPunct="1">
              <a:defRPr/>
            </a:pPr>
            <a:r>
              <a:rPr lang="en-US" dirty="0" smtClean="0"/>
              <a:t>Great for private pension plans as well</a:t>
            </a:r>
          </a:p>
          <a:p>
            <a:pPr eaLnBrk="1" hangingPunct="1">
              <a:defRPr/>
            </a:pPr>
            <a:r>
              <a:rPr lang="en-US" dirty="0" smtClean="0"/>
              <a:t>Also improves job opportunities for young, cheaper workers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F4CA6D3-BE01-4CAE-9BA5-4422526541D3}" type="slidenum">
              <a:rPr lang="en-US" smtClean="0"/>
              <a:pPr/>
              <a:t>5</a:t>
            </a:fld>
            <a:endParaRPr lang="en-US" dirty="0" smtClean="0"/>
          </a:p>
        </p:txBody>
      </p:sp>
      <p:sp>
        <p:nvSpPr>
          <p:cNvPr id="7171" name="Rectangle 2"/>
          <p:cNvSpPr>
            <a:spLocks noGrp="1" noChangeArrowheads="1"/>
          </p:cNvSpPr>
          <p:nvPr>
            <p:ph type="title"/>
          </p:nvPr>
        </p:nvSpPr>
        <p:spPr/>
        <p:txBody>
          <a:bodyPr/>
          <a:lstStyle/>
          <a:p>
            <a:pPr eaLnBrk="1" hangingPunct="1"/>
            <a:r>
              <a:rPr lang="en-US" dirty="0" smtClean="0"/>
              <a:t>Problems in Stopping</a:t>
            </a:r>
          </a:p>
        </p:txBody>
      </p:sp>
      <p:sp>
        <p:nvSpPr>
          <p:cNvPr id="5124"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dirty="0" smtClean="0"/>
              <a:t>We made great progress in reducing smoking over the past 50 years</a:t>
            </a:r>
          </a:p>
          <a:p>
            <a:pPr lvl="1" eaLnBrk="1" hangingPunct="1">
              <a:lnSpc>
                <a:spcPct val="90000"/>
              </a:lnSpc>
              <a:defRPr/>
            </a:pPr>
            <a:r>
              <a:rPr lang="en-US" dirty="0" smtClean="0"/>
              <a:t>Why is it hard to quit?</a:t>
            </a:r>
          </a:p>
          <a:p>
            <a:pPr lvl="1" eaLnBrk="1" hangingPunct="1">
              <a:lnSpc>
                <a:spcPct val="90000"/>
              </a:lnSpc>
              <a:defRPr/>
            </a:pPr>
            <a:r>
              <a:rPr lang="en-US" dirty="0" smtClean="0"/>
              <a:t>Recession helps</a:t>
            </a:r>
          </a:p>
          <a:p>
            <a:pPr lvl="1" eaLnBrk="1" hangingPunct="1">
              <a:lnSpc>
                <a:spcPct val="90000"/>
              </a:lnSpc>
              <a:defRPr/>
            </a:pPr>
            <a:r>
              <a:rPr lang="en-US" dirty="0" smtClean="0"/>
              <a:t>Changing fashion helps</a:t>
            </a:r>
          </a:p>
          <a:p>
            <a:pPr lvl="1" eaLnBrk="1" hangingPunct="1">
              <a:lnSpc>
                <a:spcPct val="90000"/>
              </a:lnSpc>
              <a:defRPr/>
            </a:pPr>
            <a:r>
              <a:rPr lang="en-US" dirty="0" smtClean="0"/>
              <a:t>Why not just ban it?</a:t>
            </a:r>
          </a:p>
          <a:p>
            <a:pPr eaLnBrk="1" hangingPunct="1">
              <a:lnSpc>
                <a:spcPct val="90000"/>
              </a:lnSpc>
              <a:defRPr/>
            </a:pPr>
            <a:r>
              <a:rPr lang="en-US" dirty="0" smtClean="0"/>
              <a:t>May have plateaued after the tobacco settlement</a:t>
            </a:r>
          </a:p>
          <a:p>
            <a:pPr lvl="1" eaLnBrk="1" hangingPunct="1">
              <a:lnSpc>
                <a:spcPct val="90000"/>
              </a:lnSpc>
              <a:defRPr/>
            </a:pPr>
            <a:r>
              <a:rPr lang="en-US" dirty="0" smtClean="0"/>
              <a:t>States make more money if kids smoke.</a:t>
            </a:r>
          </a:p>
          <a:p>
            <a:pPr eaLnBrk="1" hangingPunct="1">
              <a:lnSpc>
                <a:spcPct val="90000"/>
              </a:lnSpc>
              <a:defRPr/>
            </a:pPr>
            <a:r>
              <a:rPr lang="en-US" dirty="0" smtClean="0"/>
              <a:t>A major role of the government is making it harder to smoke</a:t>
            </a:r>
          </a:p>
          <a:p>
            <a:pPr lvl="1" eaLnBrk="1" hangingPunct="1">
              <a:lnSpc>
                <a:spcPct val="90000"/>
              </a:lnSpc>
              <a:defRPr/>
            </a:pPr>
            <a:r>
              <a:rPr lang="en-US" dirty="0" smtClean="0"/>
              <a:t>Even LA banned indoor smoking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110226-1987-4D4E-AEE6-60D5F551CACD}" type="slidenum">
              <a:rPr lang="en-US" smtClean="0"/>
              <a:pPr/>
              <a:t>6</a:t>
            </a:fld>
            <a:endParaRPr lang="en-US" dirty="0" smtClean="0"/>
          </a:p>
        </p:txBody>
      </p:sp>
      <p:sp>
        <p:nvSpPr>
          <p:cNvPr id="8195" name="Rectangle 2"/>
          <p:cNvSpPr>
            <a:spLocks noGrp="1" noChangeArrowheads="1"/>
          </p:cNvSpPr>
          <p:nvPr>
            <p:ph type="title"/>
          </p:nvPr>
        </p:nvSpPr>
        <p:spPr/>
        <p:txBody>
          <a:bodyPr/>
          <a:lstStyle/>
          <a:p>
            <a:pPr eaLnBrk="1" hangingPunct="1"/>
            <a:r>
              <a:rPr lang="en-US" dirty="0" smtClean="0"/>
              <a:t>Tobacco in the Colonies</a:t>
            </a:r>
          </a:p>
        </p:txBody>
      </p:sp>
      <p:sp>
        <p:nvSpPr>
          <p:cNvPr id="8196" name="Rectangle 3"/>
          <p:cNvSpPr>
            <a:spLocks noGrp="1" noChangeArrowheads="1"/>
          </p:cNvSpPr>
          <p:nvPr>
            <p:ph type="body" idx="1"/>
          </p:nvPr>
        </p:nvSpPr>
        <p:spPr/>
        <p:txBody>
          <a:bodyPr/>
          <a:lstStyle/>
          <a:p>
            <a:pPr eaLnBrk="1" hangingPunct="1"/>
            <a:r>
              <a:rPr lang="en-US" dirty="0" smtClean="0"/>
              <a:t>What was the role of tobacco in the colonial period?</a:t>
            </a:r>
          </a:p>
          <a:p>
            <a:pPr eaLnBrk="1" hangingPunct="1"/>
            <a:r>
              <a:rPr lang="en-US" dirty="0" smtClean="0"/>
              <a:t>How was smoking viewed by most people in the 1950s?</a:t>
            </a:r>
          </a:p>
          <a:p>
            <a:pPr eaLnBrk="1" hangingPunct="1"/>
            <a:r>
              <a:rPr lang="en-US" dirty="0" smtClean="0"/>
              <a:t>What happened in 1964?</a:t>
            </a:r>
          </a:p>
          <a:p>
            <a:pPr lvl="1" eaLnBrk="1" hangingPunct="1"/>
            <a:r>
              <a:rPr lang="en-US" dirty="0" smtClean="0">
                <a:hlinkClick r:id="rId2"/>
              </a:rPr>
              <a:t>Surgeon General's Report on Smoking and Health</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7F08AA-CF49-45C1-BC2F-29A0CF457796}" type="slidenum">
              <a:rPr lang="en-US" smtClean="0"/>
              <a:pPr/>
              <a:t>7</a:t>
            </a:fld>
            <a:endParaRPr lang="en-US" dirty="0" smtClean="0"/>
          </a:p>
        </p:txBody>
      </p:sp>
      <p:sp>
        <p:nvSpPr>
          <p:cNvPr id="9219" name="Rectangle 2"/>
          <p:cNvSpPr>
            <a:spLocks noGrp="1" noChangeArrowheads="1"/>
          </p:cNvSpPr>
          <p:nvPr>
            <p:ph type="title"/>
          </p:nvPr>
        </p:nvSpPr>
        <p:spPr/>
        <p:txBody>
          <a:bodyPr/>
          <a:lstStyle/>
          <a:p>
            <a:pPr eaLnBrk="1" hangingPunct="1"/>
            <a:r>
              <a:rPr lang="en-US" dirty="0" smtClean="0"/>
              <a:t>Federal Cigarette Labeling and Advertising Act - 1965/1969</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Required hazard labeling on cigarettes</a:t>
            </a:r>
          </a:p>
          <a:p>
            <a:pPr eaLnBrk="1" hangingPunct="1">
              <a:lnSpc>
                <a:spcPct val="90000"/>
              </a:lnSpc>
            </a:pPr>
            <a:r>
              <a:rPr lang="en-US" dirty="0" smtClean="0"/>
              <a:t>Banned cigarette advertising in electronic media regulated by the FCC</a:t>
            </a:r>
          </a:p>
          <a:p>
            <a:pPr lvl="1" eaLnBrk="1" hangingPunct="1">
              <a:lnSpc>
                <a:spcPct val="90000"/>
              </a:lnSpc>
            </a:pPr>
            <a:r>
              <a:rPr lang="en-US" dirty="0" smtClean="0"/>
              <a:t>Why not ban it everywhere?</a:t>
            </a:r>
          </a:p>
          <a:p>
            <a:pPr eaLnBrk="1" hangingPunct="1">
              <a:lnSpc>
                <a:spcPct val="90000"/>
              </a:lnSpc>
            </a:pPr>
            <a:r>
              <a:rPr lang="en-US" dirty="0" smtClean="0"/>
              <a:t>Prevented additional state requirements</a:t>
            </a:r>
          </a:p>
          <a:p>
            <a:pPr lvl="1" eaLnBrk="1" hangingPunct="1">
              <a:lnSpc>
                <a:spcPct val="90000"/>
              </a:lnSpc>
            </a:pPr>
            <a:r>
              <a:rPr lang="en-US" dirty="0" smtClean="0"/>
              <a:t>Which requirements were they worried about?</a:t>
            </a:r>
          </a:p>
          <a:p>
            <a:pPr lvl="1" eaLnBrk="1" hangingPunct="1">
              <a:lnSpc>
                <a:spcPct val="90000"/>
              </a:lnSpc>
            </a:pPr>
            <a:r>
              <a:rPr lang="en-US" dirty="0" smtClean="0"/>
              <a:t>What happened in torts in 1965?</a:t>
            </a:r>
          </a:p>
          <a:p>
            <a:pPr eaLnBrk="1" hangingPunct="1">
              <a:lnSpc>
                <a:spcPct val="90000"/>
              </a:lnSpc>
            </a:pPr>
            <a:r>
              <a:rPr lang="en-US" dirty="0" smtClean="0"/>
              <a:t>What about non-tort concerns?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DDC1B14-B5C1-46AF-94DD-B097BA609E6F}" type="slidenum">
              <a:rPr lang="en-US" smtClean="0"/>
              <a:pPr/>
              <a:t>8</a:t>
            </a:fld>
            <a:endParaRPr lang="en-US" dirty="0" smtClean="0"/>
          </a:p>
        </p:txBody>
      </p:sp>
      <p:sp>
        <p:nvSpPr>
          <p:cNvPr id="10243" name="Rectangle 2"/>
          <p:cNvSpPr>
            <a:spLocks noGrp="1" noChangeArrowheads="1"/>
          </p:cNvSpPr>
          <p:nvPr>
            <p:ph type="title"/>
          </p:nvPr>
        </p:nvSpPr>
        <p:spPr/>
        <p:txBody>
          <a:bodyPr/>
          <a:lstStyle/>
          <a:p>
            <a:pPr eaLnBrk="1" hangingPunct="1"/>
            <a:r>
              <a:rPr lang="en-US" dirty="0" smtClean="0"/>
              <a:t>Politics of FDA</a:t>
            </a:r>
          </a:p>
        </p:txBody>
      </p:sp>
      <p:sp>
        <p:nvSpPr>
          <p:cNvPr id="10244" name="Rectangle 3"/>
          <p:cNvSpPr>
            <a:spLocks noGrp="1" noChangeArrowheads="1"/>
          </p:cNvSpPr>
          <p:nvPr>
            <p:ph type="body" idx="1"/>
          </p:nvPr>
        </p:nvSpPr>
        <p:spPr/>
        <p:txBody>
          <a:bodyPr/>
          <a:lstStyle/>
          <a:p>
            <a:pPr eaLnBrk="1" hangingPunct="1"/>
            <a:r>
              <a:rPr lang="en-US" dirty="0" smtClean="0"/>
              <a:t>Chairman Kessler was appointed by Bush I</a:t>
            </a:r>
          </a:p>
          <a:p>
            <a:pPr lvl="1" eaLnBrk="1" hangingPunct="1"/>
            <a:r>
              <a:rPr lang="en-US" dirty="0" smtClean="0"/>
              <a:t>Liked publicity</a:t>
            </a:r>
          </a:p>
          <a:p>
            <a:pPr lvl="1" eaLnBrk="1" hangingPunct="1"/>
            <a:r>
              <a:rPr lang="en-US" dirty="0" smtClean="0"/>
              <a:t>Wanted to keep his job when Clinton can into office</a:t>
            </a:r>
          </a:p>
          <a:p>
            <a:pPr eaLnBrk="1" hangingPunct="1"/>
            <a:r>
              <a:rPr lang="en-US" dirty="0" smtClean="0"/>
              <a:t>Banned silicone breast implants - just to be safe</a:t>
            </a:r>
          </a:p>
          <a:p>
            <a:pPr lvl="1" eaLnBrk="1" hangingPunct="1"/>
            <a:r>
              <a:rPr lang="en-US" dirty="0" smtClean="0"/>
              <a:t>Made 4.5 billion for trial lawyers and got to keep his job</a:t>
            </a:r>
          </a:p>
          <a:p>
            <a:pPr lvl="1" eaLnBrk="1" hangingPunct="1"/>
            <a:r>
              <a:rPr lang="en-US" dirty="0" smtClean="0"/>
              <a:t>No scientific evidence ever supported the ban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3E3C51-3A03-4433-87F1-D19096D47A64}" type="slidenum">
              <a:rPr lang="en-US" smtClean="0"/>
              <a:pPr/>
              <a:t>9</a:t>
            </a:fld>
            <a:endParaRPr lang="en-US" dirty="0" smtClean="0"/>
          </a:p>
        </p:txBody>
      </p:sp>
      <p:sp>
        <p:nvSpPr>
          <p:cNvPr id="11267" name="Rectangle 2"/>
          <p:cNvSpPr>
            <a:spLocks noGrp="1" noChangeArrowheads="1"/>
          </p:cNvSpPr>
          <p:nvPr>
            <p:ph type="title"/>
          </p:nvPr>
        </p:nvSpPr>
        <p:spPr/>
        <p:txBody>
          <a:bodyPr/>
          <a:lstStyle/>
          <a:p>
            <a:pPr eaLnBrk="1" hangingPunct="1"/>
            <a:r>
              <a:rPr lang="en-US" i="1" dirty="0" smtClean="0"/>
              <a:t>FDA v. Brown &amp; Williamson Tobacco Corp., </a:t>
            </a:r>
            <a:r>
              <a:rPr lang="en-US" dirty="0" smtClean="0"/>
              <a:t>529 U.S. 120 (U.S. 2000)</a:t>
            </a:r>
          </a:p>
        </p:txBody>
      </p:sp>
      <p:sp>
        <p:nvSpPr>
          <p:cNvPr id="11268" name="Rectangle 3"/>
          <p:cNvSpPr>
            <a:spLocks noGrp="1" noChangeArrowheads="1"/>
          </p:cNvSpPr>
          <p:nvPr>
            <p:ph type="body" idx="1"/>
          </p:nvPr>
        </p:nvSpPr>
        <p:spPr/>
        <p:txBody>
          <a:bodyPr/>
          <a:lstStyle/>
          <a:p>
            <a:pPr eaLnBrk="1" hangingPunct="1"/>
            <a:r>
              <a:rPr lang="en-US" dirty="0" smtClean="0"/>
              <a:t>The FDA decided to regulate tobacco</a:t>
            </a:r>
          </a:p>
          <a:p>
            <a:pPr eaLnBrk="1" hangingPunct="1"/>
            <a:r>
              <a:rPr lang="en-US" dirty="0" smtClean="0"/>
              <a:t>What was the politics?</a:t>
            </a:r>
          </a:p>
          <a:p>
            <a:pPr eaLnBrk="1" hangingPunct="1"/>
            <a:r>
              <a:rPr lang="en-US" dirty="0" smtClean="0"/>
              <a:t>What had the FDA said about tobacco regulation over the past 50 years?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194</TotalTime>
  <Words>1241</Words>
  <Application>Microsoft Office PowerPoint</Application>
  <PresentationFormat>On-screen Show (4:3)</PresentationFormat>
  <Paragraphs>134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Blends</vt:lpstr>
      <vt:lpstr>Politics of Tobacco Regulation</vt:lpstr>
      <vt:lpstr>Pharmacology of Tobacco</vt:lpstr>
      <vt:lpstr>Public Health Impact of Tobacco</vt:lpstr>
      <vt:lpstr>In Defense of Tobacco</vt:lpstr>
      <vt:lpstr>Problems in Stopping</vt:lpstr>
      <vt:lpstr>Tobacco in the Colonies</vt:lpstr>
      <vt:lpstr>Federal Cigarette Labeling and Advertising Act - 1965/1969</vt:lpstr>
      <vt:lpstr>Politics of FDA</vt:lpstr>
      <vt:lpstr>FDA v. Brown &amp; Williamson Tobacco Corp., 529 U.S. 120 (U.S. 2000)</vt:lpstr>
      <vt:lpstr>The Regulation</vt:lpstr>
      <vt:lpstr>Definition of Drugs and Devices</vt:lpstr>
      <vt:lpstr>Enforcement Tools: Adulteration and Misbranding</vt:lpstr>
      <vt:lpstr>Enforcement Tools: Labeling</vt:lpstr>
      <vt:lpstr>Combination Product</vt:lpstr>
      <vt:lpstr>FDA Jurisdiction</vt:lpstr>
      <vt:lpstr>FDA Regulation of Tobacco</vt:lpstr>
      <vt:lpstr>Chevron - Step One</vt:lpstr>
      <vt:lpstr>Chevron – Step Two</vt:lpstr>
      <vt:lpstr>United States Supreme Court Opinion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90</cp:revision>
  <dcterms:created xsi:type="dcterms:W3CDTF">2005-11-01T15:14:56Z</dcterms:created>
  <dcterms:modified xsi:type="dcterms:W3CDTF">2012-10-25T12:40:07Z</dcterms:modified>
</cp:coreProperties>
</file>