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61"/>
  </p:notesMasterIdLst>
  <p:sldIdLst>
    <p:sldId id="278" r:id="rId2"/>
    <p:sldId id="279" r:id="rId3"/>
    <p:sldId id="264" r:id="rId4"/>
    <p:sldId id="265" r:id="rId5"/>
    <p:sldId id="257" r:id="rId6"/>
    <p:sldId id="280" r:id="rId7"/>
    <p:sldId id="282" r:id="rId8"/>
    <p:sldId id="281" r:id="rId9"/>
    <p:sldId id="283" r:id="rId10"/>
    <p:sldId id="262" r:id="rId11"/>
    <p:sldId id="270" r:id="rId12"/>
    <p:sldId id="277" r:id="rId13"/>
    <p:sldId id="284" r:id="rId14"/>
    <p:sldId id="286" r:id="rId15"/>
    <p:sldId id="287" r:id="rId16"/>
    <p:sldId id="288" r:id="rId17"/>
    <p:sldId id="333" r:id="rId18"/>
    <p:sldId id="334" r:id="rId19"/>
    <p:sldId id="335" r:id="rId20"/>
    <p:sldId id="339" r:id="rId21"/>
    <p:sldId id="340" r:id="rId22"/>
    <p:sldId id="341" r:id="rId23"/>
    <p:sldId id="336" r:id="rId24"/>
    <p:sldId id="337" r:id="rId25"/>
    <p:sldId id="338" r:id="rId26"/>
    <p:sldId id="289" r:id="rId27"/>
    <p:sldId id="290" r:id="rId28"/>
    <p:sldId id="291" r:id="rId29"/>
    <p:sldId id="292" r:id="rId30"/>
    <p:sldId id="293" r:id="rId31"/>
    <p:sldId id="294" r:id="rId32"/>
    <p:sldId id="295" r:id="rId33"/>
    <p:sldId id="329" r:id="rId34"/>
    <p:sldId id="306" r:id="rId35"/>
    <p:sldId id="307" r:id="rId36"/>
    <p:sldId id="308" r:id="rId37"/>
    <p:sldId id="309" r:id="rId38"/>
    <p:sldId id="310" r:id="rId39"/>
    <p:sldId id="311" r:id="rId40"/>
    <p:sldId id="312" r:id="rId41"/>
    <p:sldId id="313" r:id="rId42"/>
    <p:sldId id="314" r:id="rId43"/>
    <p:sldId id="315" r:id="rId44"/>
    <p:sldId id="316" r:id="rId45"/>
    <p:sldId id="317" r:id="rId46"/>
    <p:sldId id="318" r:id="rId47"/>
    <p:sldId id="320" r:id="rId48"/>
    <p:sldId id="321" r:id="rId49"/>
    <p:sldId id="319" r:id="rId50"/>
    <p:sldId id="322" r:id="rId51"/>
    <p:sldId id="323" r:id="rId52"/>
    <p:sldId id="330" r:id="rId53"/>
    <p:sldId id="332" r:id="rId54"/>
    <p:sldId id="331" r:id="rId55"/>
    <p:sldId id="324" r:id="rId56"/>
    <p:sldId id="325" r:id="rId57"/>
    <p:sldId id="326" r:id="rId58"/>
    <p:sldId id="327" r:id="rId59"/>
    <p:sldId id="328" r:id="rId6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0" autoAdjust="0"/>
    <p:restoredTop sz="86478" autoAdjust="0"/>
  </p:normalViewPr>
  <p:slideViewPr>
    <p:cSldViewPr>
      <p:cViewPr varScale="1">
        <p:scale>
          <a:sx n="99" d="100"/>
          <a:sy n="99" d="100"/>
        </p:scale>
        <p:origin x="-108" y="-546"/>
      </p:cViewPr>
      <p:guideLst>
        <p:guide orient="horz" pos="2160"/>
        <p:guide pos="2880"/>
      </p:guideLst>
    </p:cSldViewPr>
  </p:slideViewPr>
  <p:outlineViewPr>
    <p:cViewPr>
      <p:scale>
        <a:sx n="33" d="100"/>
        <a:sy n="33" d="100"/>
      </p:scale>
      <p:origin x="48" y="3642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71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71DE432-5130-482D-AE33-761E53DB25FB}" type="slidenum">
              <a:rPr lang="en-US"/>
              <a:pPr/>
              <a:t>‹#›</a:t>
            </a:fld>
            <a:endParaRPr lang="en-US"/>
          </a:p>
        </p:txBody>
      </p:sp>
    </p:spTree>
    <p:extLst>
      <p:ext uri="{BB962C8B-B14F-4D97-AF65-F5344CB8AC3E}">
        <p14:creationId xmlns:p14="http://schemas.microsoft.com/office/powerpoint/2010/main" val="9436319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791345-3EF0-4D88-BEA8-C85F4F264AA2}" type="slidenum">
              <a:rPr lang="en-US">
                <a:latin typeface="Arial" charset="0"/>
              </a:rPr>
              <a:pPr/>
              <a:t>56</a:t>
            </a:fld>
            <a:endParaRPr lang="en-US">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r>
              <a:rPr lang="en-US" smtClean="0"/>
              <a:t>Berkovitz</a:t>
            </a:r>
          </a:p>
          <a:p>
            <a:pPr eaLnBrk="1" hangingPunct="1"/>
            <a:endParaRPr lang="en-US" smtClean="0"/>
          </a:p>
          <a:p>
            <a:pPr eaLnBrk="1" hangingPunct="1"/>
            <a:r>
              <a:rPr lang="en-US" smtClean="0"/>
              <a:t>25% of the oysters were consumed at the table.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009063" cy="1052513"/>
            <a:chOff x="0" y="1536"/>
            <a:chExt cx="5675" cy="663"/>
          </a:xfrm>
        </p:grpSpPr>
        <p:grpSp>
          <p:nvGrpSpPr>
            <p:cNvPr id="5123" name="Group 3"/>
            <p:cNvGrpSpPr>
              <a:grpSpLocks/>
            </p:cNvGrpSpPr>
            <p:nvPr/>
          </p:nvGrpSpPr>
          <p:grpSpPr bwMode="auto">
            <a:xfrm>
              <a:off x="183" y="1604"/>
              <a:ext cx="448" cy="299"/>
              <a:chOff x="720" y="336"/>
              <a:chExt cx="624" cy="432"/>
            </a:xfrm>
          </p:grpSpPr>
          <p:sp>
            <p:nvSpPr>
              <p:cNvPr id="512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6" name="Group 6"/>
            <p:cNvGrpSpPr>
              <a:grpSpLocks/>
            </p:cNvGrpSpPr>
            <p:nvPr/>
          </p:nvGrpSpPr>
          <p:grpSpPr bwMode="auto">
            <a:xfrm>
              <a:off x="261" y="1870"/>
              <a:ext cx="465" cy="299"/>
              <a:chOff x="912" y="2640"/>
              <a:chExt cx="672" cy="432"/>
            </a:xfrm>
          </p:grpSpPr>
          <p:sp>
            <p:nvSpPr>
              <p:cNvPr id="512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1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51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51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F5E30990-09BB-4F59-8DBD-3155DA3FB66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11C304-3745-4444-94EE-EB6EDB112BBE}" type="slidenum">
              <a:rPr lang="en-US"/>
              <a:pPr/>
              <a:t>‹#›</a:t>
            </a:fld>
            <a:endParaRPr lang="en-US"/>
          </a:p>
        </p:txBody>
      </p:sp>
    </p:spTree>
    <p:extLst>
      <p:ext uri="{BB962C8B-B14F-4D97-AF65-F5344CB8AC3E}">
        <p14:creationId xmlns:p14="http://schemas.microsoft.com/office/powerpoint/2010/main" val="138038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84F3E4-4986-42E0-B204-ABDC93BEDEC2}" type="slidenum">
              <a:rPr lang="en-US"/>
              <a:pPr/>
              <a:t>‹#›</a:t>
            </a:fld>
            <a:endParaRPr lang="en-US"/>
          </a:p>
        </p:txBody>
      </p:sp>
    </p:spTree>
    <p:extLst>
      <p:ext uri="{BB962C8B-B14F-4D97-AF65-F5344CB8AC3E}">
        <p14:creationId xmlns:p14="http://schemas.microsoft.com/office/powerpoint/2010/main" val="2918502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C9C067-D3FE-443F-8092-32E3B845AAA9}" type="slidenum">
              <a:rPr lang="en-US"/>
              <a:pPr/>
              <a:t>‹#›</a:t>
            </a:fld>
            <a:endParaRPr lang="en-US"/>
          </a:p>
        </p:txBody>
      </p:sp>
    </p:spTree>
    <p:extLst>
      <p:ext uri="{BB962C8B-B14F-4D97-AF65-F5344CB8AC3E}">
        <p14:creationId xmlns:p14="http://schemas.microsoft.com/office/powerpoint/2010/main" val="205713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6DEC10-F574-43E4-BFB9-A3C8E350E30A}" type="slidenum">
              <a:rPr lang="en-US"/>
              <a:pPr/>
              <a:t>‹#›</a:t>
            </a:fld>
            <a:endParaRPr lang="en-US"/>
          </a:p>
        </p:txBody>
      </p:sp>
    </p:spTree>
    <p:extLst>
      <p:ext uri="{BB962C8B-B14F-4D97-AF65-F5344CB8AC3E}">
        <p14:creationId xmlns:p14="http://schemas.microsoft.com/office/powerpoint/2010/main" val="3690281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1ADDF6D-6894-4792-B9CB-69C7600FB8F4}" type="slidenum">
              <a:rPr lang="en-US"/>
              <a:pPr/>
              <a:t>‹#›</a:t>
            </a:fld>
            <a:endParaRPr lang="en-US"/>
          </a:p>
        </p:txBody>
      </p:sp>
    </p:spTree>
    <p:extLst>
      <p:ext uri="{BB962C8B-B14F-4D97-AF65-F5344CB8AC3E}">
        <p14:creationId xmlns:p14="http://schemas.microsoft.com/office/powerpoint/2010/main" val="11847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7E93111-E413-4620-9A98-41A903834D6D}" type="slidenum">
              <a:rPr lang="en-US"/>
              <a:pPr/>
              <a:t>‹#›</a:t>
            </a:fld>
            <a:endParaRPr lang="en-US"/>
          </a:p>
        </p:txBody>
      </p:sp>
    </p:spTree>
    <p:extLst>
      <p:ext uri="{BB962C8B-B14F-4D97-AF65-F5344CB8AC3E}">
        <p14:creationId xmlns:p14="http://schemas.microsoft.com/office/powerpoint/2010/main" val="3243406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EA34C40-F602-4EC1-BCCE-FA7950703160}" type="slidenum">
              <a:rPr lang="en-US"/>
              <a:pPr/>
              <a:t>‹#›</a:t>
            </a:fld>
            <a:endParaRPr lang="en-US"/>
          </a:p>
        </p:txBody>
      </p:sp>
    </p:spTree>
    <p:extLst>
      <p:ext uri="{BB962C8B-B14F-4D97-AF65-F5344CB8AC3E}">
        <p14:creationId xmlns:p14="http://schemas.microsoft.com/office/powerpoint/2010/main" val="2048504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6F37BCA-209A-45B3-BB33-0155ED1D78CC}" type="slidenum">
              <a:rPr lang="en-US"/>
              <a:pPr/>
              <a:t>‹#›</a:t>
            </a:fld>
            <a:endParaRPr lang="en-US"/>
          </a:p>
        </p:txBody>
      </p:sp>
    </p:spTree>
    <p:extLst>
      <p:ext uri="{BB962C8B-B14F-4D97-AF65-F5344CB8AC3E}">
        <p14:creationId xmlns:p14="http://schemas.microsoft.com/office/powerpoint/2010/main" val="3953133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9DFB73-38EB-4357-B4E9-10C73B3D934C}" type="slidenum">
              <a:rPr lang="en-US"/>
              <a:pPr/>
              <a:t>‹#›</a:t>
            </a:fld>
            <a:endParaRPr lang="en-US"/>
          </a:p>
        </p:txBody>
      </p:sp>
    </p:spTree>
    <p:extLst>
      <p:ext uri="{BB962C8B-B14F-4D97-AF65-F5344CB8AC3E}">
        <p14:creationId xmlns:p14="http://schemas.microsoft.com/office/powerpoint/2010/main" val="4165866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A3B4C6-EA22-4CB2-82BF-BFF27AC78AE5}" type="slidenum">
              <a:rPr lang="en-US"/>
              <a:pPr/>
              <a:t>‹#›</a:t>
            </a:fld>
            <a:endParaRPr lang="en-US"/>
          </a:p>
        </p:txBody>
      </p:sp>
    </p:spTree>
    <p:extLst>
      <p:ext uri="{BB962C8B-B14F-4D97-AF65-F5344CB8AC3E}">
        <p14:creationId xmlns:p14="http://schemas.microsoft.com/office/powerpoint/2010/main" val="73259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5"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5B0EC779-22F8-49DE-81B7-ACE18002408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biotech.law.lsu.edu/cases/immunity/ftca_exceptions.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local1259iaff.org/disaster.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hrsa.gov/vaccinecompensation/index.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Suing the Government</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4"/>
          </p:nvPr>
        </p:nvSpPr>
        <p:spPr/>
        <p:txBody>
          <a:bodyPr/>
          <a:lstStyle/>
          <a:p>
            <a:fld id="{C4C9C067-D3FE-443F-8092-32E3B845AAA9}" type="slidenum">
              <a:rPr lang="en-US" smtClean="0"/>
              <a:pPr/>
              <a:t>1</a:t>
            </a:fld>
            <a:endParaRPr lang="en-US"/>
          </a:p>
        </p:txBody>
      </p:sp>
    </p:spTree>
    <p:extLst>
      <p:ext uri="{BB962C8B-B14F-4D97-AF65-F5344CB8AC3E}">
        <p14:creationId xmlns:p14="http://schemas.microsoft.com/office/powerpoint/2010/main" val="3277025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89810DF-8D97-404B-9284-7FD1DCFABB00}" type="slidenum">
              <a:rPr lang="en-US"/>
              <a:pPr/>
              <a:t>10</a:t>
            </a:fld>
            <a:endParaRPr lang="en-US"/>
          </a:p>
        </p:txBody>
      </p:sp>
      <p:sp>
        <p:nvSpPr>
          <p:cNvPr id="19458" name="Rectangle 2"/>
          <p:cNvSpPr>
            <a:spLocks noGrp="1" noChangeArrowheads="1"/>
          </p:cNvSpPr>
          <p:nvPr>
            <p:ph type="title"/>
          </p:nvPr>
        </p:nvSpPr>
        <p:spPr/>
        <p:txBody>
          <a:bodyPr/>
          <a:lstStyle/>
          <a:p>
            <a:r>
              <a:rPr lang="en-US" dirty="0"/>
              <a:t>Qualified Immunity: </a:t>
            </a:r>
            <a:r>
              <a:rPr lang="en-US" i="1" dirty="0"/>
              <a:t>Harlow v. Fitzgerald</a:t>
            </a:r>
            <a:r>
              <a:rPr lang="en-US" dirty="0"/>
              <a:t>, 457 U.S. 800 (1982)</a:t>
            </a:r>
          </a:p>
        </p:txBody>
      </p:sp>
      <p:sp>
        <p:nvSpPr>
          <p:cNvPr id="19459" name="Rectangle 3"/>
          <p:cNvSpPr>
            <a:spLocks noGrp="1" noChangeArrowheads="1"/>
          </p:cNvSpPr>
          <p:nvPr>
            <p:ph type="body" idx="1"/>
          </p:nvPr>
        </p:nvSpPr>
        <p:spPr/>
        <p:txBody>
          <a:bodyPr/>
          <a:lstStyle/>
          <a:p>
            <a:pPr>
              <a:lnSpc>
                <a:spcPct val="90000"/>
              </a:lnSpc>
            </a:pPr>
            <a:r>
              <a:rPr lang="en-US" dirty="0"/>
              <a:t>The Court ruled that government officials performing discretionary functions should be protected from liability for civil damages if their conduct does not violate clearly established statutory or constitutional rights of which a reasonable person would be aware.</a:t>
            </a:r>
          </a:p>
          <a:p>
            <a:pPr>
              <a:lnSpc>
                <a:spcPct val="90000"/>
              </a:lnSpc>
            </a:pPr>
            <a:r>
              <a:rPr lang="en-US" dirty="0"/>
              <a:t>Those who are plainly incompetent or who knowingly violate the law cannot invoke qualified immunity.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C812D5-1833-447D-9854-91A29789FA3B}" type="slidenum">
              <a:rPr lang="en-US"/>
              <a:pPr/>
              <a:t>11</a:t>
            </a:fld>
            <a:endParaRPr lang="en-US"/>
          </a:p>
        </p:txBody>
      </p:sp>
      <p:sp>
        <p:nvSpPr>
          <p:cNvPr id="33794" name="Rectangle 2"/>
          <p:cNvSpPr>
            <a:spLocks noGrp="1" noChangeArrowheads="1"/>
          </p:cNvSpPr>
          <p:nvPr>
            <p:ph type="title"/>
          </p:nvPr>
        </p:nvSpPr>
        <p:spPr/>
        <p:txBody>
          <a:bodyPr/>
          <a:lstStyle/>
          <a:p>
            <a:r>
              <a:rPr lang="en-US" dirty="0"/>
              <a:t>The Policy Rationale for Qualified Immunity</a:t>
            </a:r>
          </a:p>
        </p:txBody>
      </p:sp>
      <p:sp>
        <p:nvSpPr>
          <p:cNvPr id="33795" name="Rectangle 3"/>
          <p:cNvSpPr>
            <a:spLocks noGrp="1" noChangeArrowheads="1"/>
          </p:cNvSpPr>
          <p:nvPr>
            <p:ph type="body" idx="1"/>
          </p:nvPr>
        </p:nvSpPr>
        <p:spPr/>
        <p:txBody>
          <a:bodyPr/>
          <a:lstStyle/>
          <a:p>
            <a:pPr>
              <a:lnSpc>
                <a:spcPct val="90000"/>
              </a:lnSpc>
            </a:pPr>
            <a:r>
              <a:rPr lang="en-US" dirty="0"/>
              <a:t>Why is qualified immunity necessary for governmental action?</a:t>
            </a:r>
          </a:p>
          <a:p>
            <a:pPr>
              <a:lnSpc>
                <a:spcPct val="90000"/>
              </a:lnSpc>
            </a:pPr>
            <a:r>
              <a:rPr lang="en-US" dirty="0"/>
              <a:t>What would be a </a:t>
            </a:r>
            <a:r>
              <a:rPr lang="en-US" i="1" dirty="0"/>
              <a:t>Mathews</a:t>
            </a:r>
            <a:r>
              <a:rPr lang="en-US" dirty="0"/>
              <a:t> analysis?</a:t>
            </a:r>
          </a:p>
          <a:p>
            <a:pPr>
              <a:lnSpc>
                <a:spcPct val="90000"/>
              </a:lnSpc>
            </a:pPr>
            <a:r>
              <a:rPr lang="en-US" dirty="0"/>
              <a:t>Does litigation only cost when the defendant loses?</a:t>
            </a:r>
          </a:p>
          <a:p>
            <a:pPr>
              <a:lnSpc>
                <a:spcPct val="90000"/>
              </a:lnSpc>
            </a:pPr>
            <a:r>
              <a:rPr lang="en-US" dirty="0"/>
              <a:t>Why is there a strong policy for summary judgment in 1st amendment news cases</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AF4EBED-883B-490D-8202-3777146A2C02}" type="slidenum">
              <a:rPr lang="en-US"/>
              <a:pPr/>
              <a:t>12</a:t>
            </a:fld>
            <a:endParaRPr lang="en-US"/>
          </a:p>
        </p:txBody>
      </p:sp>
      <p:sp>
        <p:nvSpPr>
          <p:cNvPr id="45058" name="Rectangle 2"/>
          <p:cNvSpPr>
            <a:spLocks noGrp="1" noChangeArrowheads="1"/>
          </p:cNvSpPr>
          <p:nvPr>
            <p:ph type="title"/>
          </p:nvPr>
        </p:nvSpPr>
        <p:spPr/>
        <p:txBody>
          <a:bodyPr/>
          <a:lstStyle/>
          <a:p>
            <a:r>
              <a:rPr lang="en-US" dirty="0"/>
              <a:t>Standards for Qualified Immunity</a:t>
            </a:r>
          </a:p>
        </p:txBody>
      </p:sp>
      <p:sp>
        <p:nvSpPr>
          <p:cNvPr id="45059" name="Rectangle 3"/>
          <p:cNvSpPr>
            <a:spLocks noGrp="1" noChangeArrowheads="1"/>
          </p:cNvSpPr>
          <p:nvPr>
            <p:ph type="body" idx="1"/>
          </p:nvPr>
        </p:nvSpPr>
        <p:spPr/>
        <p:txBody>
          <a:bodyPr/>
          <a:lstStyle/>
          <a:p>
            <a:pPr>
              <a:lnSpc>
                <a:spcPct val="90000"/>
              </a:lnSpc>
            </a:pPr>
            <a:r>
              <a:rPr lang="en-US" sz="2800" dirty="0"/>
              <a:t>...the Fourth Circuit considered whether police officers who bound a defenseless man to a pole with flex cuffs at three in the morning in a deserted parking lot and then abandoned him, all with admittedly no legitimate law enforcement purpose, were entitled to qualified immunity. (Robles v. Prince George's County, Maryland, 302 F.3d 262 (4th Cir. 2002))</a:t>
            </a:r>
          </a:p>
          <a:p>
            <a:pPr lvl="1">
              <a:lnSpc>
                <a:spcPct val="90000"/>
              </a:lnSpc>
            </a:pPr>
            <a:r>
              <a:rPr lang="en-US" sz="2800" dirty="0" smtClean="0"/>
              <a:t>What </a:t>
            </a:r>
            <a:r>
              <a:rPr lang="en-US" sz="2800" dirty="0"/>
              <a:t>does this tell us about the standard for qualified immunity</a:t>
            </a:r>
            <a:r>
              <a:rPr lang="en-US" sz="2800"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Federal</a:t>
            </a:r>
            <a:r>
              <a:rPr lang="en-US" baseline="0" dirty="0" smtClean="0"/>
              <a:t> Tort Claims Act</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4"/>
          </p:nvPr>
        </p:nvSpPr>
        <p:spPr/>
        <p:txBody>
          <a:bodyPr/>
          <a:lstStyle/>
          <a:p>
            <a:fld id="{C4C9C067-D3FE-443F-8092-32E3B845AAA9}" type="slidenum">
              <a:rPr lang="en-US" smtClean="0"/>
              <a:pPr/>
              <a:t>13</a:t>
            </a:fld>
            <a:endParaRPr lang="en-US"/>
          </a:p>
        </p:txBody>
      </p:sp>
    </p:spTree>
    <p:extLst>
      <p:ext uri="{BB962C8B-B14F-4D97-AF65-F5344CB8AC3E}">
        <p14:creationId xmlns:p14="http://schemas.microsoft.com/office/powerpoint/2010/main" val="984192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History</a:t>
            </a:r>
          </a:p>
        </p:txBody>
      </p:sp>
      <p:sp>
        <p:nvSpPr>
          <p:cNvPr id="4099" name="Rectangle 3"/>
          <p:cNvSpPr>
            <a:spLocks noGrp="1" noChangeArrowheads="1"/>
          </p:cNvSpPr>
          <p:nvPr>
            <p:ph type="body" idx="1"/>
          </p:nvPr>
        </p:nvSpPr>
        <p:spPr/>
        <p:txBody>
          <a:bodyPr/>
          <a:lstStyle/>
          <a:p>
            <a:pPr eaLnBrk="1" hangingPunct="1"/>
            <a:r>
              <a:rPr lang="en-US" dirty="0" smtClean="0"/>
              <a:t>Traditional Sovereign Immunity</a:t>
            </a:r>
          </a:p>
          <a:p>
            <a:pPr eaLnBrk="1" hangingPunct="1"/>
            <a:r>
              <a:rPr lang="en-US" dirty="0" smtClean="0"/>
              <a:t>US Constitution</a:t>
            </a:r>
          </a:p>
          <a:p>
            <a:pPr lvl="1" eaLnBrk="1" hangingPunct="1"/>
            <a:r>
              <a:rPr lang="en-US" dirty="0" smtClean="0"/>
              <a:t>"No Money shall be drawn from the Treasury, but in Consequence of Appropriations made by Law." U.S. Const. art. I, § 9. </a:t>
            </a:r>
          </a:p>
          <a:p>
            <a:pPr eaLnBrk="1" hangingPunct="1"/>
            <a:r>
              <a:rPr lang="en-US" dirty="0" smtClean="0"/>
              <a:t>All compensation had to be by private bills</a:t>
            </a:r>
          </a:p>
          <a:p>
            <a:pPr lvl="1" eaLnBrk="1" hangingPunct="1"/>
            <a:r>
              <a:rPr lang="en-US" dirty="0" smtClean="0"/>
              <a:t>What problems do private bills pose?</a:t>
            </a:r>
          </a:p>
        </p:txBody>
      </p:sp>
    </p:spTree>
    <p:extLst>
      <p:ext uri="{BB962C8B-B14F-4D97-AF65-F5344CB8AC3E}">
        <p14:creationId xmlns:p14="http://schemas.microsoft.com/office/powerpoint/2010/main" val="473177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Court of Claims</a:t>
            </a:r>
          </a:p>
        </p:txBody>
      </p:sp>
      <p:sp>
        <p:nvSpPr>
          <p:cNvPr id="5123" name="Rectangle 3"/>
          <p:cNvSpPr>
            <a:spLocks noGrp="1" noChangeArrowheads="1"/>
          </p:cNvSpPr>
          <p:nvPr>
            <p:ph type="body" idx="1"/>
          </p:nvPr>
        </p:nvSpPr>
        <p:spPr/>
        <p:txBody>
          <a:bodyPr/>
          <a:lstStyle/>
          <a:p>
            <a:pPr eaLnBrk="1" hangingPunct="1"/>
            <a:r>
              <a:rPr lang="en-US" sz="2800" dirty="0" smtClean="0"/>
              <a:t>1855</a:t>
            </a:r>
          </a:p>
          <a:p>
            <a:pPr eaLnBrk="1" hangingPunct="1"/>
            <a:r>
              <a:rPr lang="en-US" sz="2800" dirty="0" smtClean="0"/>
              <a:t>Contracts, tax refunds, takings - not torts</a:t>
            </a:r>
          </a:p>
          <a:p>
            <a:pPr eaLnBrk="1" hangingPunct="1"/>
            <a:r>
              <a:rPr lang="en-US" sz="2800" dirty="0" smtClean="0"/>
              <a:t>Administrative tribunal to review claims and make recommendations to Congress</a:t>
            </a:r>
          </a:p>
          <a:p>
            <a:pPr lvl="1" eaLnBrk="1" hangingPunct="1"/>
            <a:r>
              <a:rPr lang="en-US" sz="2800" dirty="0" smtClean="0"/>
              <a:t>Later Congress made the decisions binding</a:t>
            </a:r>
          </a:p>
          <a:p>
            <a:pPr lvl="1" eaLnBrk="1" hangingPunct="1"/>
            <a:r>
              <a:rPr lang="en-US" sz="2800" dirty="0" smtClean="0"/>
              <a:t>Not an Art III court</a:t>
            </a:r>
          </a:p>
          <a:p>
            <a:pPr lvl="1" eaLnBrk="1" hangingPunct="1"/>
            <a:r>
              <a:rPr lang="en-US" sz="2800" dirty="0" smtClean="0"/>
              <a:t>Like bankruptcy courts</a:t>
            </a:r>
          </a:p>
          <a:p>
            <a:pPr eaLnBrk="1" hangingPunct="1"/>
            <a:r>
              <a:rPr lang="en-US" sz="2800" dirty="0" smtClean="0"/>
              <a:t>Appeal to the Federal circuit and the United States Supreme Court</a:t>
            </a:r>
          </a:p>
        </p:txBody>
      </p:sp>
    </p:spTree>
    <p:extLst>
      <p:ext uri="{BB962C8B-B14F-4D97-AF65-F5344CB8AC3E}">
        <p14:creationId xmlns:p14="http://schemas.microsoft.com/office/powerpoint/2010/main" val="1480541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Federal Tort Claims Act</a:t>
            </a:r>
          </a:p>
        </p:txBody>
      </p:sp>
      <p:sp>
        <p:nvSpPr>
          <p:cNvPr id="6147" name="Rectangle 3"/>
          <p:cNvSpPr>
            <a:spLocks noGrp="1" noChangeArrowheads="1"/>
          </p:cNvSpPr>
          <p:nvPr>
            <p:ph type="body" idx="1"/>
          </p:nvPr>
        </p:nvSpPr>
        <p:spPr/>
        <p:txBody>
          <a:bodyPr/>
          <a:lstStyle/>
          <a:p>
            <a:pPr eaLnBrk="1" hangingPunct="1"/>
            <a:r>
              <a:rPr lang="en-US" dirty="0" smtClean="0"/>
              <a:t>Went into effect in 1945</a:t>
            </a:r>
          </a:p>
          <a:p>
            <a:pPr lvl="1" eaLnBrk="1" hangingPunct="1"/>
            <a:r>
              <a:rPr lang="en-US" dirty="0" smtClean="0"/>
              <a:t>All torts were private bills before then</a:t>
            </a:r>
          </a:p>
          <a:p>
            <a:pPr lvl="1" eaLnBrk="1" hangingPunct="1"/>
            <a:r>
              <a:rPr lang="en-US" dirty="0" smtClean="0"/>
              <a:t>Tied up Congress and encouraged corruption</a:t>
            </a:r>
          </a:p>
          <a:p>
            <a:pPr eaLnBrk="1" hangingPunct="1"/>
            <a:r>
              <a:rPr lang="en-US" dirty="0" smtClean="0"/>
              <a:t>Allowed tort claims</a:t>
            </a:r>
          </a:p>
          <a:p>
            <a:pPr lvl="1" eaLnBrk="1" hangingPunct="1"/>
            <a:r>
              <a:rPr lang="en-US" dirty="0" smtClean="0"/>
              <a:t>Looks to the law of the state where the tort occurred for the standards for the </a:t>
            </a:r>
            <a:r>
              <a:rPr lang="en-US" dirty="0" smtClean="0"/>
              <a:t>tort</a:t>
            </a:r>
            <a:endParaRPr lang="en-US" dirty="0" smtClean="0"/>
          </a:p>
        </p:txBody>
      </p:sp>
    </p:spTree>
    <p:extLst>
      <p:ext uri="{BB962C8B-B14F-4D97-AF65-F5344CB8AC3E}">
        <p14:creationId xmlns:p14="http://schemas.microsoft.com/office/powerpoint/2010/main" val="4647621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p:txBody>
          <a:bodyPr/>
          <a:lstStyle/>
          <a:p>
            <a:pPr eaLnBrk="1" hangingPunct="1"/>
            <a:r>
              <a:rPr lang="en-US" dirty="0" smtClean="0"/>
              <a:t>FTCA Procedure</a:t>
            </a:r>
          </a:p>
        </p:txBody>
      </p:sp>
      <p:sp>
        <p:nvSpPr>
          <p:cNvPr id="24579" name="Subtitle 1"/>
          <p:cNvSpPr>
            <a:spLocks noGrp="1"/>
          </p:cNvSpPr>
          <p:nvPr>
            <p:ph type="subTitle" idx="1"/>
          </p:nvPr>
        </p:nvSpPr>
        <p:spPr/>
        <p:txBody>
          <a:bodyPr/>
          <a:lstStyle/>
          <a:p>
            <a:endParaRPr lang="en-US" smtClean="0"/>
          </a:p>
        </p:txBody>
      </p:sp>
    </p:spTree>
    <p:extLst>
      <p:ext uri="{BB962C8B-B14F-4D97-AF65-F5344CB8AC3E}">
        <p14:creationId xmlns:p14="http://schemas.microsoft.com/office/powerpoint/2010/main" val="8149466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080389E-2F02-4119-B5EA-E438A0B2E88F}" type="slidenum">
              <a:rPr lang="en-US" smtClean="0"/>
              <a:pPr/>
              <a:t>18</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Causes of Action under the FTCA - Sec 2672</a:t>
            </a:r>
          </a:p>
        </p:txBody>
      </p:sp>
      <p:sp>
        <p:nvSpPr>
          <p:cNvPr id="25604" name="Rectangle 3"/>
          <p:cNvSpPr>
            <a:spLocks noGrp="1" noChangeArrowheads="1"/>
          </p:cNvSpPr>
          <p:nvPr>
            <p:ph type="body" idx="1"/>
          </p:nvPr>
        </p:nvSpPr>
        <p:spPr/>
        <p:txBody>
          <a:bodyPr/>
          <a:lstStyle/>
          <a:p>
            <a:pPr eaLnBrk="1" hangingPunct="1">
              <a:lnSpc>
                <a:spcPct val="80000"/>
              </a:lnSpc>
            </a:pPr>
            <a:r>
              <a:rPr lang="en-US" sz="2800" dirty="0" smtClean="0"/>
              <a:t>The head of each Federal agency ... may consider, ascertain, adjust, determine, compromise, and settle any claim for money damages against the United States for injury or loss of property or personal injury or death caused by the negligent or wrongful act or omission of any employee of the agency</a:t>
            </a:r>
          </a:p>
          <a:p>
            <a:pPr eaLnBrk="1" hangingPunct="1">
              <a:lnSpc>
                <a:spcPct val="80000"/>
              </a:lnSpc>
            </a:pPr>
            <a:r>
              <a:rPr lang="en-US" sz="2800" dirty="0" smtClean="0"/>
              <a:t>while acting within the scope of his office or employment, under circumstances where the United States, if a private person, would be liable to the claimant </a:t>
            </a:r>
          </a:p>
          <a:p>
            <a:pPr eaLnBrk="1" hangingPunct="1">
              <a:lnSpc>
                <a:spcPct val="80000"/>
              </a:lnSpc>
            </a:pPr>
            <a:r>
              <a:rPr lang="en-US" sz="2800" dirty="0" smtClean="0"/>
              <a:t>in accordance with the law of the place where the act or omission occurred </a:t>
            </a:r>
          </a:p>
        </p:txBody>
      </p:sp>
    </p:spTree>
    <p:extLst>
      <p:ext uri="{BB962C8B-B14F-4D97-AF65-F5344CB8AC3E}">
        <p14:creationId xmlns:p14="http://schemas.microsoft.com/office/powerpoint/2010/main" val="3100548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599AFE-2A45-41B2-A684-0FC4BBCAC3B7}" type="slidenum">
              <a:rPr lang="en-US" smtClean="0"/>
              <a:pPr/>
              <a:t>19</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Limitations on Liability - Sec 2674</a:t>
            </a:r>
          </a:p>
        </p:txBody>
      </p:sp>
      <p:sp>
        <p:nvSpPr>
          <p:cNvPr id="26628" name="Rectangle 3"/>
          <p:cNvSpPr>
            <a:spLocks noGrp="1" noChangeArrowheads="1"/>
          </p:cNvSpPr>
          <p:nvPr>
            <p:ph type="body" idx="1"/>
          </p:nvPr>
        </p:nvSpPr>
        <p:spPr>
          <a:xfrm>
            <a:off x="304800" y="2057400"/>
            <a:ext cx="8534400" cy="4648200"/>
          </a:xfrm>
        </p:spPr>
        <p:txBody>
          <a:bodyPr/>
          <a:lstStyle/>
          <a:p>
            <a:pPr eaLnBrk="1" hangingPunct="1">
              <a:lnSpc>
                <a:spcPct val="80000"/>
              </a:lnSpc>
            </a:pPr>
            <a:r>
              <a:rPr lang="en-US" sz="2400" dirty="0" smtClean="0"/>
              <a:t>The United States shall be liable, respecting the provisions of this title relating to tort claims, in the same manner and to the same extent as a private individual under like circumstances, but </a:t>
            </a:r>
            <a:r>
              <a:rPr lang="en-US" sz="2400" i="1" dirty="0" smtClean="0"/>
              <a:t>shall not be liable for interest prior to judgment or for punitive damages</a:t>
            </a:r>
            <a:r>
              <a:rPr lang="en-US" sz="2400" dirty="0" smtClean="0"/>
              <a:t>. </a:t>
            </a:r>
          </a:p>
          <a:p>
            <a:pPr eaLnBrk="1" hangingPunct="1">
              <a:lnSpc>
                <a:spcPct val="80000"/>
              </a:lnSpc>
            </a:pPr>
            <a:r>
              <a:rPr lang="en-US" sz="2400" dirty="0" smtClean="0"/>
              <a:t>If, however, in any case wherein death was caused, the law of the place where the act or omission complained of occurred provides, or has been construed to provide, for damages only punitive in nature, the United States shall be liable for actual or compensatory damages, measured by the pecuniary injuries resulting from such death to the persons respectively, for whose benefit the action was brought, in lieu thereof. </a:t>
            </a:r>
          </a:p>
        </p:txBody>
      </p:sp>
    </p:spTree>
    <p:extLst>
      <p:ext uri="{BB962C8B-B14F-4D97-AF65-F5344CB8AC3E}">
        <p14:creationId xmlns:p14="http://schemas.microsoft.com/office/powerpoint/2010/main" val="1715680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42 USC 1983</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4"/>
          </p:nvPr>
        </p:nvSpPr>
        <p:spPr/>
        <p:txBody>
          <a:bodyPr/>
          <a:lstStyle/>
          <a:p>
            <a:fld id="{C4C9C067-D3FE-443F-8092-32E3B845AAA9}" type="slidenum">
              <a:rPr lang="en-US" smtClean="0"/>
              <a:pPr/>
              <a:t>2</a:t>
            </a:fld>
            <a:endParaRPr lang="en-US"/>
          </a:p>
        </p:txBody>
      </p:sp>
    </p:spTree>
    <p:extLst>
      <p:ext uri="{BB962C8B-B14F-4D97-AF65-F5344CB8AC3E}">
        <p14:creationId xmlns:p14="http://schemas.microsoft.com/office/powerpoint/2010/main" val="38263413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772541-AC38-4398-A05B-B978689AE915}" type="slidenum">
              <a:rPr lang="en-US" smtClean="0"/>
              <a:pPr/>
              <a:t>20</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Exceptions to the FTCA - § 28 USC Sec 2680</a:t>
            </a:r>
          </a:p>
        </p:txBody>
      </p:sp>
      <p:sp>
        <p:nvSpPr>
          <p:cNvPr id="27652" name="Rectangle 3"/>
          <p:cNvSpPr>
            <a:spLocks noGrp="1" noChangeArrowheads="1"/>
          </p:cNvSpPr>
          <p:nvPr>
            <p:ph type="body" idx="1"/>
          </p:nvPr>
        </p:nvSpPr>
        <p:spPr/>
        <p:txBody>
          <a:bodyPr/>
          <a:lstStyle/>
          <a:p>
            <a:pPr eaLnBrk="1" hangingPunct="1"/>
            <a:r>
              <a:rPr lang="en-US" dirty="0" smtClean="0">
                <a:hlinkClick r:id="rId2"/>
              </a:rPr>
              <a:t>http://biotech.law.lsu.edu/cases/immunity/ftca_exceptions.htm</a:t>
            </a:r>
            <a:endParaRPr lang="en-US" dirty="0" smtClean="0"/>
          </a:p>
          <a:p>
            <a:pPr eaLnBrk="1" hangingPunct="1"/>
            <a:r>
              <a:rPr lang="en-US" dirty="0" smtClean="0"/>
              <a:t>(h) originally did not include the provision for law enforcement officers.</a:t>
            </a:r>
          </a:p>
        </p:txBody>
      </p:sp>
    </p:spTree>
    <p:extLst>
      <p:ext uri="{BB962C8B-B14F-4D97-AF65-F5344CB8AC3E}">
        <p14:creationId xmlns:p14="http://schemas.microsoft.com/office/powerpoint/2010/main" val="36862313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DB8634-E757-4418-B7BE-994647C82159}" type="slidenum">
              <a:rPr lang="en-US" smtClean="0"/>
              <a:pPr/>
              <a:t>21</a:t>
            </a:fld>
            <a:endParaRPr lang="en-US" smtClean="0"/>
          </a:p>
        </p:txBody>
      </p:sp>
      <p:sp>
        <p:nvSpPr>
          <p:cNvPr id="28675" name="Rectangle 2"/>
          <p:cNvSpPr>
            <a:spLocks noGrp="1" noChangeArrowheads="1"/>
          </p:cNvSpPr>
          <p:nvPr>
            <p:ph type="title"/>
          </p:nvPr>
        </p:nvSpPr>
        <p:spPr/>
        <p:txBody>
          <a:bodyPr/>
          <a:lstStyle/>
          <a:p>
            <a:pPr eaLnBrk="1" hangingPunct="1"/>
            <a:r>
              <a:rPr lang="en-US" i="1" dirty="0" smtClean="0"/>
              <a:t>Bivens v. Six Unknown Named Agents</a:t>
            </a:r>
            <a:r>
              <a:rPr lang="en-US" dirty="0" smtClean="0"/>
              <a:t>, 403 U.S. 388 (1971)</a:t>
            </a:r>
          </a:p>
        </p:txBody>
      </p:sp>
      <p:sp>
        <p:nvSpPr>
          <p:cNvPr id="28676" name="Rectangle 3"/>
          <p:cNvSpPr>
            <a:spLocks noGrp="1" noChangeArrowheads="1"/>
          </p:cNvSpPr>
          <p:nvPr>
            <p:ph type="body" idx="1"/>
          </p:nvPr>
        </p:nvSpPr>
        <p:spPr/>
        <p:txBody>
          <a:bodyPr/>
          <a:lstStyle/>
          <a:p>
            <a:pPr eaLnBrk="1" hangingPunct="1">
              <a:lnSpc>
                <a:spcPct val="90000"/>
              </a:lnSpc>
            </a:pPr>
            <a:r>
              <a:rPr lang="en-US" dirty="0" smtClean="0"/>
              <a:t>Bivens recognized that there is a direct action against federal employees for violations of constitutional rights</a:t>
            </a:r>
          </a:p>
          <a:p>
            <a:pPr lvl="1" eaLnBrk="1" hangingPunct="1">
              <a:lnSpc>
                <a:spcPct val="90000"/>
              </a:lnSpc>
            </a:pPr>
            <a:r>
              <a:rPr lang="en-US" dirty="0" smtClean="0"/>
              <a:t>Bivens is a personal action, not an official capacity action</a:t>
            </a:r>
          </a:p>
          <a:p>
            <a:pPr lvl="1" eaLnBrk="1" hangingPunct="1">
              <a:lnSpc>
                <a:spcPct val="90000"/>
              </a:lnSpc>
            </a:pPr>
            <a:r>
              <a:rPr lang="en-US" dirty="0" smtClean="0"/>
              <a:t>Why weren't Bivens actions originally covered by the FTCA?</a:t>
            </a:r>
          </a:p>
          <a:p>
            <a:pPr eaLnBrk="1" hangingPunct="1">
              <a:lnSpc>
                <a:spcPct val="90000"/>
              </a:lnSpc>
            </a:pPr>
            <a:r>
              <a:rPr lang="en-US" dirty="0" smtClean="0"/>
              <a:t>Why might you use Bivens rather than state tort remedy?</a:t>
            </a:r>
          </a:p>
          <a:p>
            <a:pPr eaLnBrk="1" hangingPunct="1">
              <a:lnSpc>
                <a:spcPct val="90000"/>
              </a:lnSpc>
            </a:pPr>
            <a:endParaRPr lang="en-US" dirty="0" smtClean="0"/>
          </a:p>
        </p:txBody>
      </p:sp>
    </p:spTree>
    <p:extLst>
      <p:ext uri="{BB962C8B-B14F-4D97-AF65-F5344CB8AC3E}">
        <p14:creationId xmlns:p14="http://schemas.microsoft.com/office/powerpoint/2010/main" val="41949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4924509-4468-4F86-8B75-0C020F58D224}" type="slidenum">
              <a:rPr lang="en-US" smtClean="0"/>
              <a:pPr/>
              <a:t>22</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2680(h) - intentional torts by police officers - revised after Bivens</a:t>
            </a:r>
          </a:p>
        </p:txBody>
      </p:sp>
      <p:sp>
        <p:nvSpPr>
          <p:cNvPr id="29700" name="Rectangle 3"/>
          <p:cNvSpPr>
            <a:spLocks noGrp="1" noChangeArrowheads="1"/>
          </p:cNvSpPr>
          <p:nvPr>
            <p:ph type="body" idx="1"/>
          </p:nvPr>
        </p:nvSpPr>
        <p:spPr/>
        <p:txBody>
          <a:bodyPr/>
          <a:lstStyle/>
          <a:p>
            <a:pPr eaLnBrk="1" hangingPunct="1"/>
            <a:r>
              <a:rPr lang="en-US" dirty="0" smtClean="0"/>
              <a:t>Has become a substitute for a Bivens action for covered officers.</a:t>
            </a:r>
          </a:p>
          <a:p>
            <a:pPr lvl="1" eaLnBrk="1" hangingPunct="1"/>
            <a:r>
              <a:rPr lang="en-US" dirty="0" smtClean="0"/>
              <a:t>When would a Bivens action still be possible?</a:t>
            </a:r>
          </a:p>
          <a:p>
            <a:pPr lvl="1" eaLnBrk="1" hangingPunct="1"/>
            <a:r>
              <a:rPr lang="en-US" dirty="0" smtClean="0"/>
              <a:t>When would an ordinary tort action be possible?</a:t>
            </a:r>
          </a:p>
          <a:p>
            <a:pPr eaLnBrk="1" hangingPunct="1"/>
            <a:r>
              <a:rPr lang="en-US" dirty="0" smtClean="0"/>
              <a:t>A recent case allows a Bivens action against federal medical personnel in a detention center</a:t>
            </a:r>
            <a:r>
              <a:rPr lang="en-US" dirty="0" smtClean="0"/>
              <a:t>.</a:t>
            </a:r>
            <a:endParaRPr lang="en-US" dirty="0" smtClean="0"/>
          </a:p>
        </p:txBody>
      </p:sp>
    </p:spTree>
    <p:extLst>
      <p:ext uri="{BB962C8B-B14F-4D97-AF65-F5344CB8AC3E}">
        <p14:creationId xmlns:p14="http://schemas.microsoft.com/office/powerpoint/2010/main" val="3950954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CE482C9-44FF-4A00-A304-483F6DB74E3B}" type="slidenum">
              <a:rPr lang="en-US" smtClean="0"/>
              <a:pPr/>
              <a:t>23</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Administrative Procedural Requirements - Sec 2675</a:t>
            </a:r>
          </a:p>
        </p:txBody>
      </p:sp>
      <p:sp>
        <p:nvSpPr>
          <p:cNvPr id="30724" name="Rectangle 3"/>
          <p:cNvSpPr>
            <a:spLocks noGrp="1" noChangeArrowheads="1"/>
          </p:cNvSpPr>
          <p:nvPr>
            <p:ph type="body" idx="1"/>
          </p:nvPr>
        </p:nvSpPr>
        <p:spPr/>
        <p:txBody>
          <a:bodyPr/>
          <a:lstStyle/>
          <a:p>
            <a:pPr eaLnBrk="1" hangingPunct="1"/>
            <a:r>
              <a:rPr lang="en-US" sz="2800" dirty="0" smtClean="0"/>
              <a:t>An action shall not be instituted upon a claim against the United States for money damages for injury or loss of property or personal injury or death caused by the negligent or wrongful act or omission of any employee of the Government while acting within the scope of his office or employment, </a:t>
            </a:r>
            <a:r>
              <a:rPr lang="en-US" sz="2800" i="1" dirty="0" smtClean="0"/>
              <a:t>unless the claimant shall have first presented the claim to the appropriate Federal agency and his claim shall have been finally denied by the agency in writing and sent by certified or registered mail. </a:t>
            </a:r>
          </a:p>
        </p:txBody>
      </p:sp>
    </p:spTree>
    <p:extLst>
      <p:ext uri="{BB962C8B-B14F-4D97-AF65-F5344CB8AC3E}">
        <p14:creationId xmlns:p14="http://schemas.microsoft.com/office/powerpoint/2010/main" val="27653886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1B1B4F-3E6E-4239-9D9D-A1569E01E84D}" type="slidenum">
              <a:rPr lang="en-US" smtClean="0"/>
              <a:pPr/>
              <a:t>24</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What if the Agency Does Not Act on the Claim?</a:t>
            </a:r>
          </a:p>
        </p:txBody>
      </p:sp>
      <p:sp>
        <p:nvSpPr>
          <p:cNvPr id="31748" name="Rectangle 3"/>
          <p:cNvSpPr>
            <a:spLocks noGrp="1" noChangeArrowheads="1"/>
          </p:cNvSpPr>
          <p:nvPr>
            <p:ph type="body" idx="1"/>
          </p:nvPr>
        </p:nvSpPr>
        <p:spPr/>
        <p:txBody>
          <a:bodyPr/>
          <a:lstStyle/>
          <a:p>
            <a:pPr eaLnBrk="1" hangingPunct="1"/>
            <a:r>
              <a:rPr lang="en-US" dirty="0" smtClean="0"/>
              <a:t>The failure of an agency to make final disposition of a claim within six months after it is filed shall, at the option of the claimant any time thereafter, be deemed a final denial of the claim for purposes of this section. </a:t>
            </a:r>
          </a:p>
        </p:txBody>
      </p:sp>
    </p:spTree>
    <p:extLst>
      <p:ext uri="{BB962C8B-B14F-4D97-AF65-F5344CB8AC3E}">
        <p14:creationId xmlns:p14="http://schemas.microsoft.com/office/powerpoint/2010/main" val="7953704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62BD20-EE65-44F0-8EF9-DA35AE272828}" type="slidenum">
              <a:rPr lang="en-US" smtClean="0"/>
              <a:pPr/>
              <a:t>25</a:t>
            </a:fld>
            <a:endParaRPr lang="en-US" smtClean="0"/>
          </a:p>
        </p:txBody>
      </p:sp>
      <p:sp>
        <p:nvSpPr>
          <p:cNvPr id="32771" name="Rectangle 2"/>
          <p:cNvSpPr>
            <a:spLocks noGrp="1" noChangeArrowheads="1"/>
          </p:cNvSpPr>
          <p:nvPr>
            <p:ph type="title"/>
          </p:nvPr>
        </p:nvSpPr>
        <p:spPr/>
        <p:txBody>
          <a:bodyPr/>
          <a:lstStyle/>
          <a:p>
            <a:pPr eaLnBrk="1" hangingPunct="1"/>
            <a:r>
              <a:rPr lang="en-US" dirty="0" smtClean="0"/>
              <a:t>Filing a Claim is Jurisdictional</a:t>
            </a:r>
          </a:p>
        </p:txBody>
      </p:sp>
      <p:sp>
        <p:nvSpPr>
          <p:cNvPr id="32772" name="Rectangle 3"/>
          <p:cNvSpPr>
            <a:spLocks noGrp="1" noChangeArrowheads="1"/>
          </p:cNvSpPr>
          <p:nvPr>
            <p:ph type="body" idx="1"/>
          </p:nvPr>
        </p:nvSpPr>
        <p:spPr/>
        <p:txBody>
          <a:bodyPr/>
          <a:lstStyle/>
          <a:p>
            <a:pPr eaLnBrk="1" hangingPunct="1">
              <a:lnSpc>
                <a:spcPct val="90000"/>
              </a:lnSpc>
            </a:pPr>
            <a:r>
              <a:rPr lang="en-US" sz="2400" dirty="0" smtClean="0"/>
              <a:t>This is an administrative compensation scheme, so it is subject to exhaustion of remedies</a:t>
            </a:r>
          </a:p>
          <a:p>
            <a:pPr lvl="1" eaLnBrk="1" hangingPunct="1">
              <a:lnSpc>
                <a:spcPct val="90000"/>
              </a:lnSpc>
            </a:pPr>
            <a:r>
              <a:rPr lang="en-US" sz="2400" dirty="0" smtClean="0"/>
              <a:t>You </a:t>
            </a:r>
            <a:r>
              <a:rPr lang="en-US" sz="2400" dirty="0" smtClean="0"/>
              <a:t>must file </a:t>
            </a:r>
            <a:r>
              <a:rPr lang="en-US" sz="2400" dirty="0" smtClean="0"/>
              <a:t>a claim with the agency </a:t>
            </a:r>
            <a:r>
              <a:rPr lang="en-US" sz="2400" dirty="0" smtClean="0"/>
              <a:t>within 2 </a:t>
            </a:r>
            <a:r>
              <a:rPr lang="en-US" sz="2400" dirty="0" smtClean="0"/>
              <a:t>years of the accidence</a:t>
            </a:r>
          </a:p>
          <a:p>
            <a:pPr eaLnBrk="1" hangingPunct="1">
              <a:lnSpc>
                <a:spcPct val="90000"/>
              </a:lnSpc>
            </a:pPr>
            <a:r>
              <a:rPr lang="en-US" sz="2400" dirty="0" smtClean="0"/>
              <a:t>You can only go to court after the agency rules on the claim or after six months</a:t>
            </a:r>
          </a:p>
          <a:p>
            <a:pPr lvl="1" eaLnBrk="1" hangingPunct="1">
              <a:lnSpc>
                <a:spcPct val="90000"/>
              </a:lnSpc>
            </a:pPr>
            <a:r>
              <a:rPr lang="en-US" sz="2400" dirty="0" smtClean="0"/>
              <a:t>"The failure of an agency to make final disposition of a claim within six months after it is filed shall, at the option of the claimant any time thereafter, be deemed a final denial of the claim for purposes of this section."</a:t>
            </a:r>
          </a:p>
          <a:p>
            <a:pPr eaLnBrk="1" hangingPunct="1">
              <a:lnSpc>
                <a:spcPct val="90000"/>
              </a:lnSpc>
            </a:pPr>
            <a:r>
              <a:rPr lang="en-US" sz="2400" dirty="0" smtClean="0"/>
              <a:t>If you do not comply with this requirement, your case will be dismissed and if the 2 years has elapsed, you will be prescribed.</a:t>
            </a:r>
          </a:p>
        </p:txBody>
      </p:sp>
    </p:spTree>
    <p:extLst>
      <p:ext uri="{BB962C8B-B14F-4D97-AF65-F5344CB8AC3E}">
        <p14:creationId xmlns:p14="http://schemas.microsoft.com/office/powerpoint/2010/main" val="12415449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i="1" dirty="0" err="1" smtClean="0"/>
              <a:t>Dalehite</a:t>
            </a:r>
            <a:r>
              <a:rPr lang="en-US" i="1" dirty="0" smtClean="0"/>
              <a:t> v. U.S.</a:t>
            </a:r>
            <a:r>
              <a:rPr lang="en-US" dirty="0" smtClean="0"/>
              <a:t>, 346 U.S. 15 (1953)</a:t>
            </a:r>
          </a:p>
        </p:txBody>
      </p:sp>
      <p:sp>
        <p:nvSpPr>
          <p:cNvPr id="7171" name="Rectangle 3"/>
          <p:cNvSpPr>
            <a:spLocks noGrp="1" noChangeArrowheads="1"/>
          </p:cNvSpPr>
          <p:nvPr>
            <p:ph type="body" idx="1"/>
          </p:nvPr>
        </p:nvSpPr>
        <p:spPr/>
        <p:txBody>
          <a:bodyPr/>
          <a:lstStyle/>
          <a:p>
            <a:pPr eaLnBrk="1" hangingPunct="1"/>
            <a:r>
              <a:rPr lang="en-US" dirty="0" smtClean="0"/>
              <a:t>Texas City Disaster</a:t>
            </a:r>
          </a:p>
          <a:p>
            <a:pPr lvl="1" eaLnBrk="1" hangingPunct="1"/>
            <a:r>
              <a:rPr lang="en-US" dirty="0" smtClean="0">
                <a:hlinkClick r:id="rId2"/>
              </a:rPr>
              <a:t>http://www.local1259iaff.org/disaster.html</a:t>
            </a:r>
            <a:endParaRPr lang="en-US" dirty="0" smtClean="0"/>
          </a:p>
          <a:p>
            <a:pPr eaLnBrk="1" hangingPunct="1"/>
            <a:r>
              <a:rPr lang="en-US" dirty="0" smtClean="0"/>
              <a:t>Why is the TVA producing ammonium nitrate fertilizer?</a:t>
            </a:r>
          </a:p>
          <a:p>
            <a:pPr lvl="1" eaLnBrk="1" hangingPunct="1"/>
            <a:r>
              <a:rPr lang="en-US" dirty="0" smtClean="0"/>
              <a:t>What are other uses of ammonium nitrate?</a:t>
            </a:r>
          </a:p>
          <a:p>
            <a:pPr eaLnBrk="1" hangingPunct="1"/>
            <a:r>
              <a:rPr lang="en-US" dirty="0" smtClean="0"/>
              <a:t>Where is it going?</a:t>
            </a:r>
          </a:p>
          <a:p>
            <a:pPr eaLnBrk="1" hangingPunct="1"/>
            <a:r>
              <a:rPr lang="en-US" dirty="0" smtClean="0"/>
              <a:t>Why might a ship also be carrying explosives?</a:t>
            </a:r>
          </a:p>
        </p:txBody>
      </p:sp>
    </p:spTree>
    <p:extLst>
      <p:ext uri="{BB962C8B-B14F-4D97-AF65-F5344CB8AC3E}">
        <p14:creationId xmlns:p14="http://schemas.microsoft.com/office/powerpoint/2010/main" val="13457239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The General Claim</a:t>
            </a:r>
          </a:p>
        </p:txBody>
      </p:sp>
      <p:sp>
        <p:nvSpPr>
          <p:cNvPr id="8195" name="Rectangle 3"/>
          <p:cNvSpPr>
            <a:spLocks noGrp="1" noChangeArrowheads="1"/>
          </p:cNvSpPr>
          <p:nvPr>
            <p:ph type="body" idx="1"/>
          </p:nvPr>
        </p:nvSpPr>
        <p:spPr/>
        <p:txBody>
          <a:bodyPr/>
          <a:lstStyle/>
          <a:p>
            <a:pPr eaLnBrk="1" hangingPunct="1"/>
            <a:r>
              <a:rPr lang="en-US" dirty="0" smtClean="0"/>
              <a:t> The negligence charged was that the United States, without definitive investigation of FGAN properties, shipped or permitted shipment to a congested area without warning of the possibility of explosion under certain conditions. </a:t>
            </a:r>
          </a:p>
          <a:p>
            <a:pPr eaLnBrk="1" hangingPunct="1"/>
            <a:r>
              <a:rPr lang="en-US" dirty="0" smtClean="0"/>
              <a:t>The District Court accepted this theory. </a:t>
            </a:r>
          </a:p>
        </p:txBody>
      </p:sp>
    </p:spTree>
    <p:extLst>
      <p:ext uri="{BB962C8B-B14F-4D97-AF65-F5344CB8AC3E}">
        <p14:creationId xmlns:p14="http://schemas.microsoft.com/office/powerpoint/2010/main" val="22625714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Specific Findings by the Trial Court</a:t>
            </a:r>
          </a:p>
        </p:txBody>
      </p:sp>
      <p:sp>
        <p:nvSpPr>
          <p:cNvPr id="9219" name="Rectangle 3"/>
          <p:cNvSpPr>
            <a:spLocks noGrp="1" noChangeArrowheads="1"/>
          </p:cNvSpPr>
          <p:nvPr>
            <p:ph type="body" idx="1"/>
          </p:nvPr>
        </p:nvSpPr>
        <p:spPr/>
        <p:txBody>
          <a:bodyPr/>
          <a:lstStyle/>
          <a:p>
            <a:pPr eaLnBrk="1" hangingPunct="1"/>
            <a:r>
              <a:rPr lang="en-US" dirty="0" smtClean="0"/>
              <a:t>the Government had been careless in drafting and adopting the fertilizer export plan as a whole, </a:t>
            </a:r>
          </a:p>
          <a:p>
            <a:pPr eaLnBrk="1" hangingPunct="1"/>
            <a:r>
              <a:rPr lang="en-US" dirty="0" smtClean="0"/>
              <a:t>specific negligence in various phases of the manufacturing process, and </a:t>
            </a:r>
          </a:p>
          <a:p>
            <a:pPr eaLnBrk="1" hangingPunct="1"/>
            <a:r>
              <a:rPr lang="en-US" dirty="0" smtClean="0"/>
              <a:t>those which emphasized official dereliction of duty in failing to police the shipboard loading. </a:t>
            </a:r>
          </a:p>
        </p:txBody>
      </p:sp>
    </p:spTree>
    <p:extLst>
      <p:ext uri="{BB962C8B-B14F-4D97-AF65-F5344CB8AC3E}">
        <p14:creationId xmlns:p14="http://schemas.microsoft.com/office/powerpoint/2010/main" val="30553808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The Statutory Defense</a:t>
            </a:r>
          </a:p>
        </p:txBody>
      </p:sp>
      <p:sp>
        <p:nvSpPr>
          <p:cNvPr id="10243" name="Rectangle 3"/>
          <p:cNvSpPr>
            <a:spLocks noGrp="1" noChangeArrowheads="1"/>
          </p:cNvSpPr>
          <p:nvPr>
            <p:ph type="body" idx="1"/>
          </p:nvPr>
        </p:nvSpPr>
        <p:spPr/>
        <p:txBody>
          <a:bodyPr/>
          <a:lstStyle/>
          <a:p>
            <a:pPr eaLnBrk="1" hangingPunct="1"/>
            <a:r>
              <a:rPr lang="en-US" dirty="0" smtClean="0"/>
              <a:t>(a) Any claim based upon an act or omission of an employee of the Government, exercising due care, in the execution of a statute or regulation, whether or not such statute or regulation be valid, or based upon the exercise or performance or the failure to exercise or perform a discretionary function or duty on the part of a federal agency or an employee of the Government, whether or not the discretion involved be abused. </a:t>
            </a:r>
          </a:p>
        </p:txBody>
      </p:sp>
    </p:spTree>
    <p:extLst>
      <p:ext uri="{BB962C8B-B14F-4D97-AF65-F5344CB8AC3E}">
        <p14:creationId xmlns:p14="http://schemas.microsoft.com/office/powerpoint/2010/main" val="390332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E8EE41F-410E-4783-AFBA-53FA5576962E}" type="slidenum">
              <a:rPr lang="en-US"/>
              <a:pPr/>
              <a:t>3</a:t>
            </a:fld>
            <a:endParaRPr lang="en-US"/>
          </a:p>
        </p:txBody>
      </p:sp>
      <p:sp>
        <p:nvSpPr>
          <p:cNvPr id="22530" name="Rectangle 2"/>
          <p:cNvSpPr>
            <a:spLocks noGrp="1" noChangeArrowheads="1"/>
          </p:cNvSpPr>
          <p:nvPr>
            <p:ph type="title"/>
          </p:nvPr>
        </p:nvSpPr>
        <p:spPr/>
        <p:txBody>
          <a:bodyPr/>
          <a:lstStyle/>
          <a:p>
            <a:r>
              <a:rPr lang="en-US" dirty="0"/>
              <a:t>42 USC § 1983. Civil action for deprivation of rights</a:t>
            </a:r>
          </a:p>
        </p:txBody>
      </p:sp>
      <p:sp>
        <p:nvSpPr>
          <p:cNvPr id="22531" name="Rectangle 3"/>
          <p:cNvSpPr>
            <a:spLocks noGrp="1" noChangeArrowheads="1"/>
          </p:cNvSpPr>
          <p:nvPr>
            <p:ph type="body" idx="1"/>
          </p:nvPr>
        </p:nvSpPr>
        <p:spPr/>
        <p:txBody>
          <a:bodyPr/>
          <a:lstStyle/>
          <a:p>
            <a:pPr>
              <a:lnSpc>
                <a:spcPct val="90000"/>
              </a:lnSpc>
            </a:pPr>
            <a:r>
              <a:rPr lang="en-US" sz="2400" dirty="0"/>
              <a:t>Every person who, under color of any statute, ordinance, regulation, custom, or usage, of any State or Territory or the District of Columbia, subjects, or causes to be subjected, any citizen of the United States or other person within the jurisdiction thereof to the deprivation of any rights, privileges, or immunities secured by the Constitution and laws, shall be liable to the party injured in an action at law, suit in equity, or other proper proceeding for redress, except that in any action brought against a judicial officer for an act or omission taken in such officer’s judicial capacity, injunctive relief shall not be granted unless a declaratory decree was violated or declaratory relief was unavailable.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t>What is the Intent of this Provision?</a:t>
            </a:r>
          </a:p>
        </p:txBody>
      </p:sp>
      <p:sp>
        <p:nvSpPr>
          <p:cNvPr id="11267" name="Rectangle 3"/>
          <p:cNvSpPr>
            <a:spLocks noGrp="1" noChangeArrowheads="1"/>
          </p:cNvSpPr>
          <p:nvPr>
            <p:ph type="body" idx="1"/>
          </p:nvPr>
        </p:nvSpPr>
        <p:spPr/>
        <p:txBody>
          <a:bodyPr/>
          <a:lstStyle/>
          <a:p>
            <a:pPr eaLnBrk="1" hangingPunct="1"/>
            <a:r>
              <a:rPr lang="en-US" sz="2800" dirty="0" smtClean="0"/>
              <a:t>What is a discretionary function?</a:t>
            </a:r>
          </a:p>
          <a:p>
            <a:pPr eaLnBrk="1" hangingPunct="1"/>
            <a:r>
              <a:rPr lang="en-US" sz="2800" dirty="0" smtClean="0"/>
              <a:t>Why do we limit claims based on government decisionmaking?</a:t>
            </a:r>
          </a:p>
          <a:p>
            <a:pPr lvl="1" eaLnBrk="1" hangingPunct="1"/>
            <a:r>
              <a:rPr lang="en-US" sz="2800" dirty="0" smtClean="0"/>
              <a:t>What are the consequences for allowing litigants to challenge government polices?</a:t>
            </a:r>
          </a:p>
          <a:p>
            <a:pPr lvl="1" eaLnBrk="1" hangingPunct="1"/>
            <a:r>
              <a:rPr lang="en-US" sz="2800" dirty="0" smtClean="0"/>
              <a:t>How does this mirror juridical review of rules and adjudications?</a:t>
            </a:r>
          </a:p>
          <a:p>
            <a:pPr eaLnBrk="1" hangingPunct="1"/>
            <a:r>
              <a:rPr lang="en-US" sz="2800" dirty="0" smtClean="0"/>
              <a:t>What is the remedy for bad decisions?</a:t>
            </a:r>
          </a:p>
          <a:p>
            <a:pPr eaLnBrk="1" hangingPunct="1"/>
            <a:r>
              <a:rPr lang="en-US" sz="2800" dirty="0" smtClean="0"/>
              <a:t>What about compensation?</a:t>
            </a:r>
          </a:p>
        </p:txBody>
      </p:sp>
    </p:spTree>
    <p:extLst>
      <p:ext uri="{BB962C8B-B14F-4D97-AF65-F5344CB8AC3E}">
        <p14:creationId xmlns:p14="http://schemas.microsoft.com/office/powerpoint/2010/main" val="38128546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The United States Supreme Court Ruling</a:t>
            </a:r>
          </a:p>
        </p:txBody>
      </p:sp>
      <p:sp>
        <p:nvSpPr>
          <p:cNvPr id="12291" name="Rectangle 3"/>
          <p:cNvSpPr>
            <a:spLocks noGrp="1" noChangeArrowheads="1"/>
          </p:cNvSpPr>
          <p:nvPr>
            <p:ph type="body" idx="1"/>
          </p:nvPr>
        </p:nvSpPr>
        <p:spPr/>
        <p:txBody>
          <a:bodyPr/>
          <a:lstStyle/>
          <a:p>
            <a:pPr eaLnBrk="1" hangingPunct="1"/>
            <a:r>
              <a:rPr lang="en-US" dirty="0" smtClean="0"/>
              <a:t>What did the United States Supreme Court rule about the government's actions in this case?</a:t>
            </a:r>
          </a:p>
        </p:txBody>
      </p:sp>
    </p:spTree>
    <p:extLst>
      <p:ext uri="{BB962C8B-B14F-4D97-AF65-F5344CB8AC3E}">
        <p14:creationId xmlns:p14="http://schemas.microsoft.com/office/powerpoint/2010/main" val="40038818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i="1" dirty="0" smtClean="0"/>
              <a:t>Allen v. United States</a:t>
            </a:r>
            <a:r>
              <a:rPr lang="en-US" dirty="0" smtClean="0"/>
              <a:t>, 816 F.2d 1417 (10th Cir. 1987) - This Clears up the Cloud</a:t>
            </a:r>
          </a:p>
        </p:txBody>
      </p:sp>
      <p:sp>
        <p:nvSpPr>
          <p:cNvPr id="13315" name="Rectangle 3"/>
          <p:cNvSpPr>
            <a:spLocks noGrp="1" noChangeArrowheads="1"/>
          </p:cNvSpPr>
          <p:nvPr>
            <p:ph type="body" idx="1"/>
          </p:nvPr>
        </p:nvSpPr>
        <p:spPr/>
        <p:txBody>
          <a:bodyPr/>
          <a:lstStyle/>
          <a:p>
            <a:pPr eaLnBrk="1" hangingPunct="1"/>
            <a:r>
              <a:rPr lang="en-US" dirty="0" smtClean="0"/>
              <a:t>How did the government put these people at risk?</a:t>
            </a:r>
          </a:p>
          <a:p>
            <a:pPr eaLnBrk="1" hangingPunct="1"/>
            <a:r>
              <a:rPr lang="en-US" dirty="0" smtClean="0"/>
              <a:t>Did the government deny that they caused any injuries?</a:t>
            </a:r>
          </a:p>
          <a:p>
            <a:pPr eaLnBrk="1" hangingPunct="1"/>
            <a:r>
              <a:rPr lang="en-US" dirty="0" smtClean="0"/>
              <a:t>Was this an accident?</a:t>
            </a:r>
          </a:p>
          <a:p>
            <a:pPr eaLnBrk="1" hangingPunct="1"/>
            <a:r>
              <a:rPr lang="en-US" dirty="0" smtClean="0"/>
              <a:t>What did the government intend to do?</a:t>
            </a:r>
          </a:p>
          <a:p>
            <a:pPr eaLnBrk="1" hangingPunct="1"/>
            <a:r>
              <a:rPr lang="en-US" dirty="0" smtClean="0"/>
              <a:t>What is the discretionary authority issue and how was it resolved?</a:t>
            </a:r>
          </a:p>
          <a:p>
            <a:pPr eaLnBrk="1" hangingPunct="1"/>
            <a:r>
              <a:rPr lang="en-US" dirty="0" smtClean="0"/>
              <a:t>What do you do if you do not like </a:t>
            </a:r>
            <a:r>
              <a:rPr lang="en-US" smtClean="0"/>
              <a:t>this</a:t>
            </a:r>
            <a:r>
              <a:rPr lang="en-US" smtClean="0"/>
              <a:t>?</a:t>
            </a:r>
          </a:p>
        </p:txBody>
      </p:sp>
    </p:spTree>
    <p:extLst>
      <p:ext uri="{BB962C8B-B14F-4D97-AF65-F5344CB8AC3E}">
        <p14:creationId xmlns:p14="http://schemas.microsoft.com/office/powerpoint/2010/main" val="41188421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err="1"/>
              <a:t>Berkovitz</a:t>
            </a:r>
            <a:r>
              <a:rPr lang="en-US" i="1" dirty="0"/>
              <a:t> by </a:t>
            </a:r>
            <a:r>
              <a:rPr lang="en-US" i="1" dirty="0" err="1"/>
              <a:t>Berkovitz</a:t>
            </a:r>
            <a:r>
              <a:rPr lang="en-US" i="1" dirty="0"/>
              <a:t> v. U.S.</a:t>
            </a:r>
            <a:r>
              <a:rPr lang="en-US" dirty="0"/>
              <a:t>, 486 U.S. 531 (1988)</a:t>
            </a:r>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4"/>
          </p:nvPr>
        </p:nvSpPr>
        <p:spPr/>
        <p:txBody>
          <a:bodyPr/>
          <a:lstStyle/>
          <a:p>
            <a:fld id="{C4C9C067-D3FE-443F-8092-32E3B845AAA9}" type="slidenum">
              <a:rPr lang="en-US" smtClean="0"/>
              <a:pPr/>
              <a:t>33</a:t>
            </a:fld>
            <a:endParaRPr lang="en-US"/>
          </a:p>
        </p:txBody>
      </p:sp>
    </p:spTree>
    <p:extLst>
      <p:ext uri="{BB962C8B-B14F-4D97-AF65-F5344CB8AC3E}">
        <p14:creationId xmlns:p14="http://schemas.microsoft.com/office/powerpoint/2010/main" val="265750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r>
              <a:rPr lang="en-US" dirty="0" smtClean="0"/>
              <a:t>Background on Vaccine Liability</a:t>
            </a:r>
          </a:p>
        </p:txBody>
      </p:sp>
      <p:sp>
        <p:nvSpPr>
          <p:cNvPr id="14339" name="Subtitle 3"/>
          <p:cNvSpPr>
            <a:spLocks noGrp="1"/>
          </p:cNvSpPr>
          <p:nvPr>
            <p:ph type="subTitle" idx="1"/>
          </p:nvPr>
        </p:nvSpPr>
        <p:spPr/>
        <p:txBody>
          <a:bodyPr/>
          <a:lstStyle/>
          <a:p>
            <a:endParaRPr lang="en-US" smtClean="0"/>
          </a:p>
        </p:txBody>
      </p:sp>
    </p:spTree>
    <p:extLst>
      <p:ext uri="{BB962C8B-B14F-4D97-AF65-F5344CB8AC3E}">
        <p14:creationId xmlns:p14="http://schemas.microsoft.com/office/powerpoint/2010/main" val="34769762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t>Polio Vaccine</a:t>
            </a:r>
          </a:p>
        </p:txBody>
      </p:sp>
      <p:sp>
        <p:nvSpPr>
          <p:cNvPr id="15363" name="Rectangle 3"/>
          <p:cNvSpPr>
            <a:spLocks noGrp="1" noChangeArrowheads="1"/>
          </p:cNvSpPr>
          <p:nvPr>
            <p:ph type="body" idx="1"/>
          </p:nvPr>
        </p:nvSpPr>
        <p:spPr/>
        <p:txBody>
          <a:bodyPr/>
          <a:lstStyle/>
          <a:p>
            <a:pPr eaLnBrk="1" hangingPunct="1"/>
            <a:r>
              <a:rPr lang="en-US" dirty="0" smtClean="0"/>
              <a:t>Salk vaccine</a:t>
            </a:r>
          </a:p>
          <a:p>
            <a:pPr lvl="1" eaLnBrk="1" hangingPunct="1"/>
            <a:r>
              <a:rPr lang="en-US" dirty="0" smtClean="0"/>
              <a:t>Dead virus - supposedly</a:t>
            </a:r>
          </a:p>
          <a:p>
            <a:pPr eaLnBrk="1" hangingPunct="1"/>
            <a:r>
              <a:rPr lang="en-US" dirty="0" smtClean="0"/>
              <a:t>Sabin vaccine</a:t>
            </a:r>
          </a:p>
          <a:p>
            <a:pPr lvl="1" eaLnBrk="1" hangingPunct="1"/>
            <a:r>
              <a:rPr lang="en-US" dirty="0" smtClean="0"/>
              <a:t>Live, attenuated vaccine</a:t>
            </a:r>
          </a:p>
          <a:p>
            <a:pPr lvl="1" eaLnBrk="1" hangingPunct="1"/>
            <a:r>
              <a:rPr lang="en-US" dirty="0" smtClean="0"/>
              <a:t>Gives a mild infection</a:t>
            </a:r>
          </a:p>
          <a:p>
            <a:pPr lvl="1" eaLnBrk="1" hangingPunct="1"/>
            <a:r>
              <a:rPr lang="en-US" dirty="0" smtClean="0"/>
              <a:t>Can spread to others - which is good</a:t>
            </a:r>
          </a:p>
          <a:p>
            <a:pPr lvl="1" eaLnBrk="1" hangingPunct="1"/>
            <a:r>
              <a:rPr lang="en-US" dirty="0" smtClean="0"/>
              <a:t>What if someone is immunosuppressed?</a:t>
            </a:r>
          </a:p>
        </p:txBody>
      </p:sp>
    </p:spTree>
    <p:extLst>
      <p:ext uri="{BB962C8B-B14F-4D97-AF65-F5344CB8AC3E}">
        <p14:creationId xmlns:p14="http://schemas.microsoft.com/office/powerpoint/2010/main" val="32511822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Cutter Incident</a:t>
            </a:r>
          </a:p>
        </p:txBody>
      </p:sp>
      <p:sp>
        <p:nvSpPr>
          <p:cNvPr id="16387" name="Rectangle 3"/>
          <p:cNvSpPr>
            <a:spLocks noGrp="1" noChangeArrowheads="1"/>
          </p:cNvSpPr>
          <p:nvPr>
            <p:ph type="body" idx="1"/>
          </p:nvPr>
        </p:nvSpPr>
        <p:spPr/>
        <p:txBody>
          <a:bodyPr/>
          <a:lstStyle/>
          <a:p>
            <a:pPr eaLnBrk="1" hangingPunct="1"/>
            <a:r>
              <a:rPr lang="en-US" dirty="0" smtClean="0"/>
              <a:t>During the first wave of vaccinations when the </a:t>
            </a:r>
            <a:r>
              <a:rPr lang="en-US" dirty="0" smtClean="0"/>
              <a:t>polio vaccine </a:t>
            </a:r>
            <a:r>
              <a:rPr lang="en-US" dirty="0" smtClean="0"/>
              <a:t>became available in 1955</a:t>
            </a:r>
          </a:p>
          <a:p>
            <a:pPr eaLnBrk="1" hangingPunct="1"/>
            <a:r>
              <a:rPr lang="en-US" dirty="0" smtClean="0"/>
              <a:t>Some vaccine was not killed and children became infected</a:t>
            </a:r>
          </a:p>
          <a:p>
            <a:pPr lvl="1" eaLnBrk="1" hangingPunct="1"/>
            <a:r>
              <a:rPr lang="en-US" dirty="0" smtClean="0"/>
              <a:t>Remember, there is still polio in the community at this time</a:t>
            </a:r>
          </a:p>
          <a:p>
            <a:pPr lvl="1" eaLnBrk="1" hangingPunct="1"/>
            <a:r>
              <a:rPr lang="en-US" dirty="0" smtClean="0"/>
              <a:t>First </a:t>
            </a:r>
            <a:r>
              <a:rPr lang="en-US" dirty="0" smtClean="0"/>
              <a:t>modern vaccine </a:t>
            </a:r>
            <a:r>
              <a:rPr lang="en-US" dirty="0" smtClean="0"/>
              <a:t>litigation</a:t>
            </a:r>
          </a:p>
          <a:p>
            <a:pPr lvl="1" eaLnBrk="1" hangingPunct="1"/>
            <a:r>
              <a:rPr lang="en-US" dirty="0" smtClean="0"/>
              <a:t>Real injuries, but a real benefit</a:t>
            </a:r>
          </a:p>
        </p:txBody>
      </p:sp>
    </p:spTree>
    <p:extLst>
      <p:ext uri="{BB962C8B-B14F-4D97-AF65-F5344CB8AC3E}">
        <p14:creationId xmlns:p14="http://schemas.microsoft.com/office/powerpoint/2010/main" val="999802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t>Post Cutter Incident</a:t>
            </a:r>
          </a:p>
        </p:txBody>
      </p:sp>
      <p:sp>
        <p:nvSpPr>
          <p:cNvPr id="17411" name="Rectangle 3"/>
          <p:cNvSpPr>
            <a:spLocks noGrp="1" noChangeArrowheads="1"/>
          </p:cNvSpPr>
          <p:nvPr>
            <p:ph type="body" idx="1"/>
          </p:nvPr>
        </p:nvSpPr>
        <p:spPr/>
        <p:txBody>
          <a:bodyPr/>
          <a:lstStyle/>
          <a:p>
            <a:pPr eaLnBrk="1" hangingPunct="1"/>
            <a:r>
              <a:rPr lang="en-US" dirty="0" smtClean="0"/>
              <a:t>Undermined confidence in vaccines</a:t>
            </a:r>
          </a:p>
          <a:p>
            <a:pPr eaLnBrk="1" hangingPunct="1"/>
            <a:r>
              <a:rPr lang="en-US" dirty="0" smtClean="0"/>
              <a:t>1965 - 402 A made vaccine cases easier to prove</a:t>
            </a:r>
          </a:p>
          <a:p>
            <a:pPr eaLnBrk="1" hangingPunct="1"/>
            <a:r>
              <a:rPr lang="en-US" dirty="0" smtClean="0"/>
              <a:t>There was some natural spread from Sabin virus</a:t>
            </a:r>
          </a:p>
          <a:p>
            <a:pPr eaLnBrk="1" hangingPunct="1"/>
            <a:r>
              <a:rPr lang="en-US" dirty="0" smtClean="0"/>
              <a:t>Swine Flu vaccine came along in 1975 and might have caused a neurologic disease</a:t>
            </a:r>
          </a:p>
        </p:txBody>
      </p:sp>
    </p:spTree>
    <p:extLst>
      <p:ext uri="{BB962C8B-B14F-4D97-AF65-F5344CB8AC3E}">
        <p14:creationId xmlns:p14="http://schemas.microsoft.com/office/powerpoint/2010/main" val="20258189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smtClean="0"/>
              <a:t>Swine Flu</a:t>
            </a:r>
          </a:p>
        </p:txBody>
      </p:sp>
      <p:sp>
        <p:nvSpPr>
          <p:cNvPr id="18435" name="Rectangle 3"/>
          <p:cNvSpPr>
            <a:spLocks noGrp="1" noChangeArrowheads="1"/>
          </p:cNvSpPr>
          <p:nvPr>
            <p:ph type="body" idx="1"/>
          </p:nvPr>
        </p:nvSpPr>
        <p:spPr/>
        <p:txBody>
          <a:bodyPr/>
          <a:lstStyle/>
          <a:p>
            <a:pPr eaLnBrk="1" hangingPunct="1"/>
            <a:r>
              <a:rPr lang="en-US" dirty="0" smtClean="0"/>
              <a:t>1974-75 flu season</a:t>
            </a:r>
          </a:p>
          <a:p>
            <a:pPr eaLnBrk="1" hangingPunct="1"/>
            <a:r>
              <a:rPr lang="en-US" dirty="0" smtClean="0"/>
              <a:t>New strain of flu that was thought to resemble the 1918-1919 Spanish Influenza</a:t>
            </a:r>
          </a:p>
          <a:p>
            <a:pPr eaLnBrk="1" hangingPunct="1"/>
            <a:r>
              <a:rPr lang="en-US" dirty="0" smtClean="0"/>
              <a:t>Feds did a massive vaccine campaign</a:t>
            </a:r>
          </a:p>
          <a:p>
            <a:pPr eaLnBrk="1" hangingPunct="1"/>
            <a:r>
              <a:rPr lang="en-US" dirty="0" smtClean="0"/>
              <a:t>Companies demanded immunity for lawsuits</a:t>
            </a:r>
          </a:p>
          <a:p>
            <a:pPr eaLnBrk="1" hangingPunct="1"/>
            <a:r>
              <a:rPr lang="en-US" dirty="0" smtClean="0"/>
              <a:t>Congress let plaintiffs substitute the feds as plaintiff, and allowed strict liability theories</a:t>
            </a:r>
          </a:p>
        </p:txBody>
      </p:sp>
    </p:spTree>
    <p:extLst>
      <p:ext uri="{BB962C8B-B14F-4D97-AF65-F5344CB8AC3E}">
        <p14:creationId xmlns:p14="http://schemas.microsoft.com/office/powerpoint/2010/main" val="16671762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Swine Flu - Legal Consequences</a:t>
            </a:r>
          </a:p>
        </p:txBody>
      </p:sp>
      <p:sp>
        <p:nvSpPr>
          <p:cNvPr id="19459" name="Rectangle 3"/>
          <p:cNvSpPr>
            <a:spLocks noGrp="1" noChangeArrowheads="1"/>
          </p:cNvSpPr>
          <p:nvPr>
            <p:ph type="body" idx="1"/>
          </p:nvPr>
        </p:nvSpPr>
        <p:spPr/>
        <p:txBody>
          <a:bodyPr>
            <a:normAutofit fontScale="92500"/>
          </a:bodyPr>
          <a:lstStyle/>
          <a:p>
            <a:pPr eaLnBrk="1" hangingPunct="1"/>
            <a:r>
              <a:rPr lang="en-US" sz="2800" dirty="0" smtClean="0"/>
              <a:t>Huge incentive to find injuries</a:t>
            </a:r>
          </a:p>
          <a:p>
            <a:pPr eaLnBrk="1" hangingPunct="1"/>
            <a:r>
              <a:rPr lang="en-US" sz="2800" dirty="0" smtClean="0"/>
              <a:t>Diagnosis of Guillain-Barre syndrome was ambiguous</a:t>
            </a:r>
          </a:p>
          <a:p>
            <a:pPr lvl="1" eaLnBrk="1" hangingPunct="1"/>
            <a:r>
              <a:rPr lang="en-US" sz="2800" dirty="0" smtClean="0"/>
              <a:t>No lab test</a:t>
            </a:r>
          </a:p>
          <a:p>
            <a:pPr lvl="1" eaLnBrk="1" hangingPunct="1"/>
            <a:r>
              <a:rPr lang="en-US" sz="2800" dirty="0" smtClean="0"/>
              <a:t>vague finding in all but the extreme cases</a:t>
            </a:r>
          </a:p>
          <a:p>
            <a:pPr eaLnBrk="1" hangingPunct="1"/>
            <a:r>
              <a:rPr lang="en-US" sz="2800" dirty="0" smtClean="0"/>
              <a:t>Docs were encouraged to make the diagnosis</a:t>
            </a:r>
          </a:p>
          <a:p>
            <a:pPr lvl="1" eaLnBrk="1" hangingPunct="1"/>
            <a:r>
              <a:rPr lang="en-US" sz="2800" dirty="0" smtClean="0"/>
              <a:t>Maybe the first big injury case where plaintiff's attorneys shaped the epidemiology and perception of the </a:t>
            </a:r>
            <a:r>
              <a:rPr lang="en-US" sz="2800" dirty="0" smtClean="0"/>
              <a:t>disease</a:t>
            </a:r>
          </a:p>
          <a:p>
            <a:pPr lvl="1" eaLnBrk="1" hangingPunct="1"/>
            <a:r>
              <a:rPr lang="en-US" sz="2800" dirty="0" smtClean="0"/>
              <a:t>Later work found no excess incidence of </a:t>
            </a:r>
            <a:r>
              <a:rPr lang="en-US" sz="2800" dirty="0" err="1" smtClean="0"/>
              <a:t>Guillian-Barre</a:t>
            </a:r>
            <a:endParaRPr lang="en-US" sz="2800" dirty="0" smtClean="0"/>
          </a:p>
          <a:p>
            <a:pPr eaLnBrk="1" hangingPunct="1"/>
            <a:r>
              <a:rPr lang="en-US" sz="2800" dirty="0" err="1" smtClean="0"/>
              <a:t>Berkovitz</a:t>
            </a:r>
            <a:r>
              <a:rPr lang="en-US" sz="2800" dirty="0" smtClean="0"/>
              <a:t> </a:t>
            </a:r>
            <a:r>
              <a:rPr lang="en-US" sz="2800" dirty="0" smtClean="0"/>
              <a:t>incident happened </a:t>
            </a:r>
            <a:r>
              <a:rPr lang="en-US" sz="2800" dirty="0" smtClean="0"/>
              <a:t>in this climate - 1979</a:t>
            </a:r>
          </a:p>
        </p:txBody>
      </p:sp>
    </p:spTree>
    <p:extLst>
      <p:ext uri="{BB962C8B-B14F-4D97-AF65-F5344CB8AC3E}">
        <p14:creationId xmlns:p14="http://schemas.microsoft.com/office/powerpoint/2010/main" val="3618868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2EE3064-5D40-49A9-9C72-5C4D05EEAA7D}" type="slidenum">
              <a:rPr lang="en-US"/>
              <a:pPr/>
              <a:t>4</a:t>
            </a:fld>
            <a:endParaRPr lang="en-US"/>
          </a:p>
        </p:txBody>
      </p:sp>
      <p:sp>
        <p:nvSpPr>
          <p:cNvPr id="23554" name="Rectangle 2"/>
          <p:cNvSpPr>
            <a:spLocks noGrp="1" noChangeArrowheads="1"/>
          </p:cNvSpPr>
          <p:nvPr>
            <p:ph type="title"/>
          </p:nvPr>
        </p:nvSpPr>
        <p:spPr/>
        <p:txBody>
          <a:bodyPr/>
          <a:lstStyle/>
          <a:p>
            <a:r>
              <a:rPr lang="en-US" dirty="0" smtClean="0"/>
              <a:t>Background</a:t>
            </a:r>
            <a:endParaRPr lang="en-US" dirty="0"/>
          </a:p>
        </p:txBody>
      </p:sp>
      <p:sp>
        <p:nvSpPr>
          <p:cNvPr id="23555" name="Rectangle 3"/>
          <p:cNvSpPr>
            <a:spLocks noGrp="1" noChangeArrowheads="1"/>
          </p:cNvSpPr>
          <p:nvPr>
            <p:ph type="body" idx="1"/>
          </p:nvPr>
        </p:nvSpPr>
        <p:spPr/>
        <p:txBody>
          <a:bodyPr/>
          <a:lstStyle/>
          <a:p>
            <a:r>
              <a:rPr lang="en-US" dirty="0" smtClean="0"/>
              <a:t>When were 42 USC 1981, et </a:t>
            </a:r>
            <a:r>
              <a:rPr lang="en-US" dirty="0" err="1" smtClean="0"/>
              <a:t>seq</a:t>
            </a:r>
            <a:r>
              <a:rPr lang="en-US" dirty="0" smtClean="0"/>
              <a:t> passed?</a:t>
            </a:r>
          </a:p>
          <a:p>
            <a:r>
              <a:rPr lang="en-US" dirty="0" smtClean="0"/>
              <a:t>Who were they intended to protect?</a:t>
            </a:r>
          </a:p>
          <a:p>
            <a:r>
              <a:rPr lang="en-US" dirty="0" smtClean="0"/>
              <a:t>What </a:t>
            </a:r>
            <a:r>
              <a:rPr lang="en-US" dirty="0"/>
              <a:t>sort of color of state action was Congress thinking about</a:t>
            </a:r>
            <a:r>
              <a:rPr lang="en-US" dirty="0" smtClean="0"/>
              <a:t>?</a:t>
            </a:r>
          </a:p>
          <a:p>
            <a:pPr lvl="1"/>
            <a:r>
              <a:rPr lang="en-US" dirty="0" smtClean="0"/>
              <a:t>Now state action may be private contractors carrying out state policy</a:t>
            </a:r>
          </a:p>
          <a:p>
            <a:r>
              <a:rPr lang="en-US" dirty="0" smtClean="0"/>
              <a:t>Does not apply to political subdivisions of the state such as cities.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i="1" dirty="0" err="1" smtClean="0"/>
              <a:t>Berkovitz</a:t>
            </a:r>
            <a:r>
              <a:rPr lang="en-US" i="1" dirty="0" smtClean="0"/>
              <a:t> by </a:t>
            </a:r>
            <a:r>
              <a:rPr lang="en-US" i="1" dirty="0" err="1" smtClean="0"/>
              <a:t>Berkovitz</a:t>
            </a:r>
            <a:r>
              <a:rPr lang="en-US" i="1" dirty="0" smtClean="0"/>
              <a:t> v. U.S</a:t>
            </a:r>
            <a:r>
              <a:rPr lang="en-US" dirty="0" smtClean="0"/>
              <a:t>., 486 U.S. 531 (1988)</a:t>
            </a:r>
          </a:p>
        </p:txBody>
      </p:sp>
      <p:sp>
        <p:nvSpPr>
          <p:cNvPr id="20483" name="Rectangle 3"/>
          <p:cNvSpPr>
            <a:spLocks noGrp="1" noChangeArrowheads="1"/>
          </p:cNvSpPr>
          <p:nvPr>
            <p:ph type="body" idx="1"/>
          </p:nvPr>
        </p:nvSpPr>
        <p:spPr/>
        <p:txBody>
          <a:bodyPr/>
          <a:lstStyle/>
          <a:p>
            <a:pPr eaLnBrk="1" hangingPunct="1"/>
            <a:r>
              <a:rPr lang="en-US" sz="3600" dirty="0" smtClean="0"/>
              <a:t>What was the product in  </a:t>
            </a:r>
            <a:r>
              <a:rPr lang="en-US" sz="3600" dirty="0" err="1" smtClean="0"/>
              <a:t>Berkovitz</a:t>
            </a:r>
            <a:r>
              <a:rPr lang="en-US" sz="3600" dirty="0" smtClean="0"/>
              <a:t>?</a:t>
            </a:r>
          </a:p>
          <a:p>
            <a:pPr eaLnBrk="1" hangingPunct="1"/>
            <a:r>
              <a:rPr lang="en-US" sz="3600" dirty="0" smtClean="0"/>
              <a:t>What did the FDA regulations require?</a:t>
            </a:r>
          </a:p>
          <a:p>
            <a:pPr eaLnBrk="1" hangingPunct="1"/>
            <a:r>
              <a:rPr lang="en-US" sz="3600" dirty="0" smtClean="0"/>
              <a:t>What did the plaintiffs claim the FDA failed to do?</a:t>
            </a:r>
          </a:p>
          <a:p>
            <a:pPr eaLnBrk="1" hangingPunct="1"/>
            <a:r>
              <a:rPr lang="en-US" sz="3600" dirty="0" smtClean="0"/>
              <a:t>What was the FDA’s defense?</a:t>
            </a:r>
          </a:p>
        </p:txBody>
      </p:sp>
    </p:spTree>
    <p:extLst>
      <p:ext uri="{BB962C8B-B14F-4D97-AF65-F5344CB8AC3E}">
        <p14:creationId xmlns:p14="http://schemas.microsoft.com/office/powerpoint/2010/main" val="32367777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i="1" dirty="0" err="1" smtClean="0"/>
              <a:t>Varig</a:t>
            </a:r>
            <a:r>
              <a:rPr lang="en-US" i="1" dirty="0" smtClean="0"/>
              <a:t> Airlines </a:t>
            </a:r>
            <a:r>
              <a:rPr lang="en-US" dirty="0" smtClean="0"/>
              <a:t>(in </a:t>
            </a:r>
            <a:r>
              <a:rPr lang="en-US" dirty="0" err="1" smtClean="0"/>
              <a:t>Berkovitz</a:t>
            </a:r>
            <a:r>
              <a:rPr lang="en-US" dirty="0" smtClean="0"/>
              <a:t>)</a:t>
            </a:r>
          </a:p>
        </p:txBody>
      </p:sp>
      <p:sp>
        <p:nvSpPr>
          <p:cNvPr id="21507" name="Rectangle 3"/>
          <p:cNvSpPr>
            <a:spLocks noGrp="1" noChangeArrowheads="1"/>
          </p:cNvSpPr>
          <p:nvPr>
            <p:ph type="body" idx="1"/>
          </p:nvPr>
        </p:nvSpPr>
        <p:spPr/>
        <p:txBody>
          <a:bodyPr/>
          <a:lstStyle/>
          <a:p>
            <a:pPr eaLnBrk="1" hangingPunct="1"/>
            <a:r>
              <a:rPr lang="en-US" sz="3600" dirty="0" smtClean="0"/>
              <a:t>What was the injury in </a:t>
            </a:r>
            <a:r>
              <a:rPr lang="en-US" sz="3600" i="1" dirty="0" err="1" smtClean="0"/>
              <a:t>Varig</a:t>
            </a:r>
            <a:r>
              <a:rPr lang="en-US" sz="3600" i="1" dirty="0" smtClean="0"/>
              <a:t> Airlines</a:t>
            </a:r>
            <a:r>
              <a:rPr lang="en-US" sz="3600" dirty="0" smtClean="0"/>
              <a:t>?</a:t>
            </a:r>
          </a:p>
          <a:p>
            <a:pPr eaLnBrk="1" hangingPunct="1"/>
            <a:r>
              <a:rPr lang="en-US" sz="3600" dirty="0" smtClean="0"/>
              <a:t>What did the enabling act require the agency to do?</a:t>
            </a:r>
          </a:p>
          <a:p>
            <a:pPr eaLnBrk="1" hangingPunct="1"/>
            <a:r>
              <a:rPr lang="en-US" sz="3600" dirty="0" smtClean="0"/>
              <a:t>What did the regs require?</a:t>
            </a:r>
          </a:p>
          <a:p>
            <a:pPr eaLnBrk="1" hangingPunct="1"/>
            <a:r>
              <a:rPr lang="en-US" sz="3600" dirty="0" smtClean="0"/>
              <a:t>How are the regs in </a:t>
            </a:r>
            <a:r>
              <a:rPr lang="en-US" sz="3600" i="1" dirty="0" err="1" smtClean="0"/>
              <a:t>Berkovitz</a:t>
            </a:r>
            <a:r>
              <a:rPr lang="en-US" sz="3600" dirty="0" smtClean="0"/>
              <a:t> different from those in</a:t>
            </a:r>
            <a:r>
              <a:rPr lang="en-US" sz="3600" i="1" dirty="0" smtClean="0"/>
              <a:t> </a:t>
            </a:r>
            <a:r>
              <a:rPr lang="en-US" sz="3600" i="1" dirty="0" err="1" smtClean="0"/>
              <a:t>Varig</a:t>
            </a:r>
            <a:r>
              <a:rPr lang="en-US" sz="3600" i="1" dirty="0" smtClean="0"/>
              <a:t> Airlines</a:t>
            </a:r>
            <a:r>
              <a:rPr lang="en-US" sz="3600" dirty="0" smtClean="0"/>
              <a:t>? </a:t>
            </a:r>
          </a:p>
        </p:txBody>
      </p:sp>
    </p:spTree>
    <p:extLst>
      <p:ext uri="{BB962C8B-B14F-4D97-AF65-F5344CB8AC3E}">
        <p14:creationId xmlns:p14="http://schemas.microsoft.com/office/powerpoint/2010/main" val="30683276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smtClean="0"/>
              <a:t>Agency Liability</a:t>
            </a:r>
          </a:p>
        </p:txBody>
      </p:sp>
      <p:sp>
        <p:nvSpPr>
          <p:cNvPr id="22531" name="Rectangle 3"/>
          <p:cNvSpPr>
            <a:spLocks noGrp="1" noChangeArrowheads="1"/>
          </p:cNvSpPr>
          <p:nvPr>
            <p:ph type="body" idx="1"/>
          </p:nvPr>
        </p:nvSpPr>
        <p:spPr/>
        <p:txBody>
          <a:bodyPr/>
          <a:lstStyle/>
          <a:p>
            <a:pPr eaLnBrk="1" hangingPunct="1"/>
            <a:r>
              <a:rPr lang="en-US" sz="3600" dirty="0" smtClean="0"/>
              <a:t>Why was the FDA liable in </a:t>
            </a:r>
            <a:r>
              <a:rPr lang="en-US" sz="3600" i="1" dirty="0" err="1" smtClean="0"/>
              <a:t>Berkovitz</a:t>
            </a:r>
            <a:r>
              <a:rPr lang="en-US" sz="3600" dirty="0" smtClean="0"/>
              <a:t>?</a:t>
            </a:r>
          </a:p>
          <a:p>
            <a:pPr eaLnBrk="1" hangingPunct="1"/>
            <a:r>
              <a:rPr lang="en-US" sz="3600" dirty="0" smtClean="0"/>
              <a:t>How could the FDA have worded the regulations to avoid this sort of liability?</a:t>
            </a:r>
          </a:p>
          <a:p>
            <a:pPr eaLnBrk="1" hangingPunct="1"/>
            <a:r>
              <a:rPr lang="en-US" sz="3600" dirty="0" smtClean="0"/>
              <a:t>Why might that have raised a red flag during notice and comment?</a:t>
            </a:r>
          </a:p>
        </p:txBody>
      </p:sp>
    </p:spTree>
    <p:extLst>
      <p:ext uri="{BB962C8B-B14F-4D97-AF65-F5344CB8AC3E}">
        <p14:creationId xmlns:p14="http://schemas.microsoft.com/office/powerpoint/2010/main" val="32741138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Epilog</a:t>
            </a:r>
            <a:endParaRPr lang="en-US" dirty="0"/>
          </a:p>
        </p:txBody>
      </p:sp>
      <p:sp>
        <p:nvSpPr>
          <p:cNvPr id="3" name="Content Placeholder 2"/>
          <p:cNvSpPr>
            <a:spLocks noGrp="1"/>
          </p:cNvSpPr>
          <p:nvPr>
            <p:ph idx="1"/>
          </p:nvPr>
        </p:nvSpPr>
        <p:spPr/>
        <p:txBody>
          <a:bodyPr>
            <a:normAutofit fontScale="92500"/>
          </a:bodyPr>
          <a:lstStyle/>
          <a:p>
            <a:r>
              <a:rPr lang="en-US" dirty="0" smtClean="0">
                <a:hlinkClick r:id="rId2"/>
              </a:rPr>
              <a:t>National Childhood Vaccine Injury Compensation Act</a:t>
            </a:r>
            <a:endParaRPr lang="en-US" dirty="0" smtClean="0"/>
          </a:p>
          <a:p>
            <a:r>
              <a:rPr lang="en-US" dirty="0" smtClean="0"/>
              <a:t>Autism Scam</a:t>
            </a:r>
          </a:p>
          <a:p>
            <a:pPr lvl="1"/>
            <a:r>
              <a:rPr lang="en-US" dirty="0" smtClean="0"/>
              <a:t>Based on fraudulent research</a:t>
            </a:r>
          </a:p>
          <a:p>
            <a:pPr lvl="1"/>
            <a:r>
              <a:rPr lang="en-US" dirty="0" smtClean="0"/>
              <a:t>Tries to get around the act by blaming the preservative</a:t>
            </a:r>
          </a:p>
          <a:p>
            <a:r>
              <a:rPr lang="en-US" dirty="0" smtClean="0"/>
              <a:t>Attacks on adult vaccines like anthrax</a:t>
            </a:r>
          </a:p>
          <a:p>
            <a:r>
              <a:rPr lang="en-US" dirty="0" smtClean="0"/>
              <a:t>Anti-vaccine forces have undermined </a:t>
            </a:r>
            <a:r>
              <a:rPr lang="en-US" dirty="0" smtClean="0"/>
              <a:t>the vaccine law system</a:t>
            </a:r>
            <a:endParaRPr lang="en-US" dirty="0"/>
          </a:p>
        </p:txBody>
      </p:sp>
    </p:spTree>
    <p:extLst>
      <p:ext uri="{BB962C8B-B14F-4D97-AF65-F5344CB8AC3E}">
        <p14:creationId xmlns:p14="http://schemas.microsoft.com/office/powerpoint/2010/main" val="32659557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smtClean="0"/>
              <a:t>Pandemic Flu Vaccines</a:t>
            </a:r>
          </a:p>
        </p:txBody>
      </p:sp>
      <p:sp>
        <p:nvSpPr>
          <p:cNvPr id="48131"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dirty="0" smtClean="0"/>
              <a:t>What are the legal issues?</a:t>
            </a:r>
          </a:p>
          <a:p>
            <a:pPr eaLnBrk="1" hangingPunct="1">
              <a:lnSpc>
                <a:spcPct val="90000"/>
              </a:lnSpc>
              <a:defRPr/>
            </a:pPr>
            <a:r>
              <a:rPr lang="en-US" dirty="0" smtClean="0"/>
              <a:t>How can the feds deal with these?</a:t>
            </a:r>
          </a:p>
          <a:p>
            <a:pPr eaLnBrk="1" hangingPunct="1">
              <a:lnSpc>
                <a:spcPct val="90000"/>
              </a:lnSpc>
              <a:defRPr/>
            </a:pPr>
            <a:r>
              <a:rPr lang="en-US" dirty="0" smtClean="0"/>
              <a:t>What about rolling out an experimental vaccine?</a:t>
            </a:r>
          </a:p>
          <a:p>
            <a:pPr eaLnBrk="1" hangingPunct="1">
              <a:lnSpc>
                <a:spcPct val="90000"/>
              </a:lnSpc>
              <a:defRPr/>
            </a:pPr>
            <a:r>
              <a:rPr lang="en-US" dirty="0" smtClean="0"/>
              <a:t>What if the feds make you take the experimental vaccine?</a:t>
            </a:r>
          </a:p>
          <a:p>
            <a:pPr lvl="1" eaLnBrk="1" hangingPunct="1">
              <a:lnSpc>
                <a:spcPct val="90000"/>
              </a:lnSpc>
              <a:defRPr/>
            </a:pPr>
            <a:r>
              <a:rPr lang="en-US" dirty="0" smtClean="0"/>
              <a:t>And it harms you?</a:t>
            </a:r>
          </a:p>
          <a:p>
            <a:pPr lvl="1" eaLnBrk="1" hangingPunct="1">
              <a:lnSpc>
                <a:spcPct val="90000"/>
              </a:lnSpc>
              <a:defRPr/>
            </a:pPr>
            <a:r>
              <a:rPr lang="en-US" dirty="0" smtClean="0"/>
              <a:t>What does Allen tell us?</a:t>
            </a:r>
          </a:p>
          <a:p>
            <a:pPr eaLnBrk="1" hangingPunct="1">
              <a:lnSpc>
                <a:spcPct val="90000"/>
              </a:lnSpc>
              <a:defRPr/>
            </a:pPr>
            <a:r>
              <a:rPr lang="en-US" dirty="0" smtClean="0"/>
              <a:t>Public Readiness and Emergency Preparedness Act</a:t>
            </a:r>
          </a:p>
          <a:p>
            <a:pPr lvl="1" eaLnBrk="1" hangingPunct="1">
              <a:lnSpc>
                <a:spcPct val="90000"/>
              </a:lnSpc>
              <a:defRPr/>
            </a:pPr>
            <a:r>
              <a:rPr lang="en-US" dirty="0" smtClean="0"/>
              <a:t>Creates broad immunity for government and private contractors</a:t>
            </a:r>
          </a:p>
          <a:p>
            <a:pPr eaLnBrk="1" hangingPunct="1">
              <a:lnSpc>
                <a:spcPct val="90000"/>
              </a:lnSpc>
              <a:defRPr/>
            </a:pPr>
            <a:endParaRPr lang="en-US" dirty="0" smtClean="0"/>
          </a:p>
        </p:txBody>
      </p:sp>
    </p:spTree>
    <p:extLst>
      <p:ext uri="{BB962C8B-B14F-4D97-AF65-F5344CB8AC3E}">
        <p14:creationId xmlns:p14="http://schemas.microsoft.com/office/powerpoint/2010/main" val="10685871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Tort Claims in Louisiana</a:t>
            </a:r>
          </a:p>
        </p:txBody>
      </p:sp>
      <p:sp>
        <p:nvSpPr>
          <p:cNvPr id="3075" name="Rectangle 4"/>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6753688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6E30E94-28A6-4C80-965A-449335BC9F8C}" type="slidenum">
              <a:rPr lang="en-US"/>
              <a:pPr/>
              <a:t>46</a:t>
            </a:fld>
            <a:endParaRPr lang="en-US"/>
          </a:p>
        </p:txBody>
      </p:sp>
      <p:sp>
        <p:nvSpPr>
          <p:cNvPr id="4099" name="Rectangle 2"/>
          <p:cNvSpPr>
            <a:spLocks noGrp="1" noChangeArrowheads="1"/>
          </p:cNvSpPr>
          <p:nvPr>
            <p:ph type="title"/>
          </p:nvPr>
        </p:nvSpPr>
        <p:spPr/>
        <p:txBody>
          <a:bodyPr/>
          <a:lstStyle/>
          <a:p>
            <a:pPr eaLnBrk="1" hangingPunct="1"/>
            <a:r>
              <a:rPr lang="en-US" dirty="0" smtClean="0"/>
              <a:t>Raw Oysters</a:t>
            </a:r>
          </a:p>
        </p:txBody>
      </p:sp>
      <p:sp>
        <p:nvSpPr>
          <p:cNvPr id="4100" name="Rectangle 3"/>
          <p:cNvSpPr>
            <a:spLocks noGrp="1" noChangeArrowheads="1"/>
          </p:cNvSpPr>
          <p:nvPr>
            <p:ph type="body" idx="1"/>
          </p:nvPr>
        </p:nvSpPr>
        <p:spPr/>
        <p:txBody>
          <a:bodyPr/>
          <a:lstStyle/>
          <a:p>
            <a:pPr eaLnBrk="1" hangingPunct="1">
              <a:lnSpc>
                <a:spcPct val="90000"/>
              </a:lnSpc>
            </a:pPr>
            <a:r>
              <a:rPr lang="en-US" dirty="0" smtClean="0"/>
              <a:t>What do oysters eat?</a:t>
            </a:r>
          </a:p>
          <a:p>
            <a:pPr eaLnBrk="1" hangingPunct="1">
              <a:lnSpc>
                <a:spcPct val="90000"/>
              </a:lnSpc>
            </a:pPr>
            <a:r>
              <a:rPr lang="en-US" dirty="0" smtClean="0"/>
              <a:t>Hepatitis A - traditional</a:t>
            </a:r>
          </a:p>
          <a:p>
            <a:pPr lvl="1" eaLnBrk="1" hangingPunct="1">
              <a:lnSpc>
                <a:spcPct val="90000"/>
              </a:lnSpc>
            </a:pPr>
            <a:r>
              <a:rPr lang="en-US" dirty="0" smtClean="0"/>
              <a:t>Liver disease</a:t>
            </a:r>
          </a:p>
          <a:p>
            <a:pPr lvl="1" eaLnBrk="1" hangingPunct="1">
              <a:lnSpc>
                <a:spcPct val="90000"/>
              </a:lnSpc>
            </a:pPr>
            <a:r>
              <a:rPr lang="en-US" dirty="0" smtClean="0"/>
              <a:t>some die</a:t>
            </a:r>
          </a:p>
          <a:p>
            <a:pPr eaLnBrk="1" hangingPunct="1">
              <a:lnSpc>
                <a:spcPct val="90000"/>
              </a:lnSpc>
            </a:pPr>
            <a:r>
              <a:rPr lang="en-US" dirty="0" smtClean="0"/>
              <a:t>vibrio </a:t>
            </a:r>
            <a:r>
              <a:rPr lang="en-US" dirty="0" err="1" smtClean="0"/>
              <a:t>vulnificus</a:t>
            </a:r>
            <a:r>
              <a:rPr lang="en-US" dirty="0" smtClean="0"/>
              <a:t> - the new threat</a:t>
            </a:r>
          </a:p>
          <a:p>
            <a:pPr lvl="1" eaLnBrk="1" hangingPunct="1">
              <a:lnSpc>
                <a:spcPct val="90000"/>
              </a:lnSpc>
            </a:pPr>
            <a:r>
              <a:rPr lang="en-US" dirty="0" smtClean="0"/>
              <a:t>acute liver disease and failure</a:t>
            </a:r>
          </a:p>
          <a:p>
            <a:pPr eaLnBrk="1" hangingPunct="1">
              <a:lnSpc>
                <a:spcPct val="90000"/>
              </a:lnSpc>
            </a:pPr>
            <a:r>
              <a:rPr lang="en-US" dirty="0" smtClean="0"/>
              <a:t>various other nasty </a:t>
            </a:r>
            <a:r>
              <a:rPr lang="en-US" dirty="0" err="1" smtClean="0"/>
              <a:t>vibrios</a:t>
            </a:r>
            <a:endParaRPr lang="en-US" dirty="0" smtClean="0"/>
          </a:p>
          <a:p>
            <a:pPr eaLnBrk="1" hangingPunct="1">
              <a:lnSpc>
                <a:spcPct val="90000"/>
              </a:lnSpc>
            </a:pPr>
            <a:r>
              <a:rPr lang="en-US" dirty="0" smtClean="0"/>
              <a:t>This is why God made deep fat fryers</a:t>
            </a:r>
          </a:p>
        </p:txBody>
      </p:sp>
    </p:spTree>
    <p:extLst>
      <p:ext uri="{BB962C8B-B14F-4D97-AF65-F5344CB8AC3E}">
        <p14:creationId xmlns:p14="http://schemas.microsoft.com/office/powerpoint/2010/main" val="36594132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F7BEDE-DA47-4A47-8C5F-AC38DA895275}" type="slidenum">
              <a:rPr lang="en-US"/>
              <a:pPr/>
              <a:t>47</a:t>
            </a:fld>
            <a:endParaRPr lang="en-US"/>
          </a:p>
        </p:txBody>
      </p:sp>
      <p:sp>
        <p:nvSpPr>
          <p:cNvPr id="6147" name="Rectangle 2"/>
          <p:cNvSpPr>
            <a:spLocks noGrp="1" noChangeArrowheads="1"/>
          </p:cNvSpPr>
          <p:nvPr>
            <p:ph type="title"/>
          </p:nvPr>
        </p:nvSpPr>
        <p:spPr/>
        <p:txBody>
          <a:bodyPr/>
          <a:lstStyle/>
          <a:p>
            <a:pPr eaLnBrk="1" hangingPunct="1"/>
            <a:r>
              <a:rPr lang="en-US" dirty="0" smtClean="0"/>
              <a:t>DHS Mandated Warning</a:t>
            </a:r>
            <a:endParaRPr lang="en-US" dirty="0" smtClean="0"/>
          </a:p>
        </p:txBody>
      </p:sp>
      <p:sp>
        <p:nvSpPr>
          <p:cNvPr id="6148" name="Rectangle 3"/>
          <p:cNvSpPr>
            <a:spLocks noGrp="1" noChangeArrowheads="1"/>
          </p:cNvSpPr>
          <p:nvPr>
            <p:ph type="body" idx="1"/>
          </p:nvPr>
        </p:nvSpPr>
        <p:spPr/>
        <p:txBody>
          <a:bodyPr/>
          <a:lstStyle/>
          <a:p>
            <a:pPr eaLnBrk="1" hangingPunct="1"/>
            <a:r>
              <a:rPr lang="en-US" dirty="0" smtClean="0"/>
              <a:t>THERE MAY BE A RISK ASSOCIATED WITH CONSUMING RAW SHELLFISH AS IS THE CASE WITH OTHER RAW PROTEIN PRODUCTS. IF YOU SUFFER FROM CHRONIC ILLNESS OF THE LIVER, STOMACH OR BLOOD OR HAVE OTHER IMMUNE DISORDERS, YOU SHOULD EAT THESE PRODUCTS FULLY COOKED. </a:t>
            </a:r>
          </a:p>
        </p:txBody>
      </p:sp>
    </p:spTree>
    <p:extLst>
      <p:ext uri="{BB962C8B-B14F-4D97-AF65-F5344CB8AC3E}">
        <p14:creationId xmlns:p14="http://schemas.microsoft.com/office/powerpoint/2010/main" val="9199536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6875274-13CD-4427-ACEB-C3E4CFF71120}" type="slidenum">
              <a:rPr lang="en-US"/>
              <a:pPr/>
              <a:t>48</a:t>
            </a:fld>
            <a:endParaRPr lang="en-US"/>
          </a:p>
        </p:txBody>
      </p:sp>
      <p:sp>
        <p:nvSpPr>
          <p:cNvPr id="7171" name="Rectangle 2"/>
          <p:cNvSpPr>
            <a:spLocks noGrp="1" noChangeArrowheads="1"/>
          </p:cNvSpPr>
          <p:nvPr>
            <p:ph type="title"/>
          </p:nvPr>
        </p:nvSpPr>
        <p:spPr/>
        <p:txBody>
          <a:bodyPr/>
          <a:lstStyle/>
          <a:p>
            <a:pPr eaLnBrk="1" hangingPunct="1"/>
            <a:r>
              <a:rPr lang="en-US" dirty="0" smtClean="0"/>
              <a:t>Where Does the Warning Have to be Posted??</a:t>
            </a:r>
          </a:p>
        </p:txBody>
      </p:sp>
      <p:sp>
        <p:nvSpPr>
          <p:cNvPr id="7172" name="Rectangle 3"/>
          <p:cNvSpPr>
            <a:spLocks noGrp="1" noChangeArrowheads="1"/>
          </p:cNvSpPr>
          <p:nvPr>
            <p:ph type="body" idx="1"/>
          </p:nvPr>
        </p:nvSpPr>
        <p:spPr/>
        <p:txBody>
          <a:bodyPr/>
          <a:lstStyle/>
          <a:p>
            <a:pPr eaLnBrk="1" hangingPunct="1">
              <a:lnSpc>
                <a:spcPct val="90000"/>
              </a:lnSpc>
            </a:pPr>
            <a:r>
              <a:rPr lang="en-US" dirty="0" smtClean="0"/>
              <a:t>Section 23:006-4 of the Sanitary Code requires that all "establishments that sell or serve raw oysters must display" a prescribed warning "at point of sale." The establishment has discretion in determining what method may be used to convey the warning because the warning can be conveyed by a sign, menu notice, table tent or other clearly visible message. </a:t>
            </a:r>
          </a:p>
          <a:p>
            <a:pPr eaLnBrk="1" hangingPunct="1">
              <a:lnSpc>
                <a:spcPct val="90000"/>
              </a:lnSpc>
            </a:pPr>
            <a:r>
              <a:rPr lang="en-US" dirty="0" smtClean="0"/>
              <a:t>What is the critical language?</a:t>
            </a:r>
          </a:p>
        </p:txBody>
      </p:sp>
    </p:spTree>
    <p:extLst>
      <p:ext uri="{BB962C8B-B14F-4D97-AF65-F5344CB8AC3E}">
        <p14:creationId xmlns:p14="http://schemas.microsoft.com/office/powerpoint/2010/main" val="2091834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E7727E-B404-4E01-8807-BE8EB9BA40DE}" type="slidenum">
              <a:rPr lang="en-US"/>
              <a:pPr/>
              <a:t>49</a:t>
            </a:fld>
            <a:endParaRPr lang="en-US"/>
          </a:p>
        </p:txBody>
      </p:sp>
      <p:sp>
        <p:nvSpPr>
          <p:cNvPr id="5123" name="Rectangle 2"/>
          <p:cNvSpPr>
            <a:spLocks noGrp="1" noChangeArrowheads="1"/>
          </p:cNvSpPr>
          <p:nvPr>
            <p:ph type="title"/>
          </p:nvPr>
        </p:nvSpPr>
        <p:spPr/>
        <p:txBody>
          <a:bodyPr/>
          <a:lstStyle/>
          <a:p>
            <a:pPr eaLnBrk="1" hangingPunct="1"/>
            <a:r>
              <a:rPr lang="en-US" dirty="0" smtClean="0"/>
              <a:t>The Oyster Industry and Warnings</a:t>
            </a:r>
          </a:p>
        </p:txBody>
      </p:sp>
      <p:sp>
        <p:nvSpPr>
          <p:cNvPr id="5124" name="Rectangle 3"/>
          <p:cNvSpPr>
            <a:spLocks noGrp="1" noChangeArrowheads="1"/>
          </p:cNvSpPr>
          <p:nvPr>
            <p:ph type="body" idx="1"/>
          </p:nvPr>
        </p:nvSpPr>
        <p:spPr/>
        <p:txBody>
          <a:bodyPr/>
          <a:lstStyle/>
          <a:p>
            <a:pPr eaLnBrk="1" hangingPunct="1"/>
            <a:r>
              <a:rPr lang="en-US" dirty="0" smtClean="0"/>
              <a:t>Did they support the reporting regulations?</a:t>
            </a:r>
          </a:p>
          <a:p>
            <a:pPr eaLnBrk="1" hangingPunct="1"/>
            <a:r>
              <a:rPr lang="en-US" dirty="0" smtClean="0"/>
              <a:t>What was their concern?</a:t>
            </a:r>
          </a:p>
          <a:p>
            <a:pPr eaLnBrk="1" hangingPunct="1"/>
            <a:r>
              <a:rPr lang="en-US" dirty="0" smtClean="0"/>
              <a:t>What would you tell them as a products liability lawyer?</a:t>
            </a:r>
          </a:p>
          <a:p>
            <a:pPr eaLnBrk="1" hangingPunct="1"/>
            <a:r>
              <a:rPr lang="en-US" dirty="0" smtClean="0"/>
              <a:t>How did their position affect the final form of the law?</a:t>
            </a:r>
          </a:p>
          <a:p>
            <a:pPr eaLnBrk="1" hangingPunct="1"/>
            <a:r>
              <a:rPr lang="en-US" dirty="0" smtClean="0"/>
              <a:t>What should it really say?</a:t>
            </a:r>
          </a:p>
          <a:p>
            <a:pPr eaLnBrk="1" hangingPunct="1"/>
            <a:r>
              <a:rPr lang="en-US" dirty="0" smtClean="0"/>
              <a:t>Is this like </a:t>
            </a:r>
            <a:r>
              <a:rPr lang="en-US" dirty="0" err="1" smtClean="0"/>
              <a:t>fugu</a:t>
            </a:r>
            <a:r>
              <a:rPr lang="en-US" dirty="0" smtClean="0"/>
              <a:t> - puffer fish - sushi?</a:t>
            </a:r>
          </a:p>
        </p:txBody>
      </p:sp>
    </p:spTree>
    <p:extLst>
      <p:ext uri="{BB962C8B-B14F-4D97-AF65-F5344CB8AC3E}">
        <p14:creationId xmlns:p14="http://schemas.microsoft.com/office/powerpoint/2010/main" val="1565572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D90CDA-5E2E-42AE-A96B-08AE9824BB7A}" type="slidenum">
              <a:rPr lang="en-US"/>
              <a:pPr/>
              <a:t>5</a:t>
            </a:fld>
            <a:endParaRPr lang="en-US"/>
          </a:p>
        </p:txBody>
      </p:sp>
      <p:sp>
        <p:nvSpPr>
          <p:cNvPr id="9218" name="Rectangle 2"/>
          <p:cNvSpPr>
            <a:spLocks noGrp="1" noChangeArrowheads="1"/>
          </p:cNvSpPr>
          <p:nvPr>
            <p:ph type="title"/>
          </p:nvPr>
        </p:nvSpPr>
        <p:spPr/>
        <p:txBody>
          <a:bodyPr/>
          <a:lstStyle/>
          <a:p>
            <a:r>
              <a:rPr lang="en-US" dirty="0"/>
              <a:t>The Constitutional Violation</a:t>
            </a:r>
          </a:p>
        </p:txBody>
      </p:sp>
      <p:sp>
        <p:nvSpPr>
          <p:cNvPr id="9219" name="Rectangle 3"/>
          <p:cNvSpPr>
            <a:spLocks noGrp="1" noChangeArrowheads="1"/>
          </p:cNvSpPr>
          <p:nvPr>
            <p:ph type="body" idx="1"/>
          </p:nvPr>
        </p:nvSpPr>
        <p:spPr/>
        <p:txBody>
          <a:bodyPr/>
          <a:lstStyle/>
          <a:p>
            <a:r>
              <a:rPr lang="en-US" dirty="0" smtClean="0"/>
              <a:t>All 1983 actions are torts, but not all torts are 1983 actions.</a:t>
            </a:r>
            <a:endParaRPr lang="en-US" dirty="0"/>
          </a:p>
          <a:p>
            <a:pPr lvl="1"/>
            <a:r>
              <a:rPr lang="en-US" dirty="0" smtClean="0"/>
              <a:t>They must rise to constitutional status</a:t>
            </a:r>
          </a:p>
          <a:p>
            <a:pPr lvl="1"/>
            <a:r>
              <a:rPr lang="en-US" dirty="0" smtClean="0"/>
              <a:t>Killing, beating, cruel and unusual punishment, and other serious, intentional actions.</a:t>
            </a:r>
          </a:p>
          <a:p>
            <a:pPr marL="742950" marR="0" lvl="1" indent="-285750" algn="l" defTabSz="914400" rtl="0" eaLnBrk="1" fontAlgn="base" latinLnBrk="0" hangingPunct="1">
              <a:lnSpc>
                <a:spcPct val="100000"/>
              </a:lnSpc>
              <a:spcBef>
                <a:spcPct val="20000"/>
              </a:spcBef>
              <a:spcAft>
                <a:spcPct val="0"/>
              </a:spcAft>
              <a:buClr>
                <a:schemeClr val="hlink"/>
              </a:buClr>
              <a:buSzPct val="55000"/>
              <a:buFont typeface="Wingdings" pitchFamily="2" charset="2"/>
              <a:buChar char="n"/>
              <a:tabLst/>
              <a:defRPr/>
            </a:pPr>
            <a:r>
              <a:rPr lang="en-US" dirty="0" smtClean="0"/>
              <a:t>There is a de </a:t>
            </a:r>
            <a:r>
              <a:rPr lang="en-US" dirty="0" err="1" smtClean="0"/>
              <a:t>minimis</a:t>
            </a:r>
            <a:r>
              <a:rPr lang="en-US" dirty="0" smtClean="0"/>
              <a:t> threshold.</a:t>
            </a:r>
          </a:p>
          <a:p>
            <a:pPr lvl="0"/>
            <a:r>
              <a:rPr lang="en-US" dirty="0" smtClean="0"/>
              <a:t>Ordinary negligence torts </a:t>
            </a:r>
            <a:r>
              <a:rPr lang="en-US" dirty="0" smtClean="0"/>
              <a:t>are covered by Tort Claims Acts</a:t>
            </a:r>
            <a:r>
              <a:rPr lang="en-US" dirty="0" smtClean="0"/>
              <a:t>.</a:t>
            </a:r>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05D1D4-B401-48A1-A02C-BCF2A1F89064}" type="slidenum">
              <a:rPr lang="en-US"/>
              <a:pPr/>
              <a:t>50</a:t>
            </a:fld>
            <a:endParaRPr lang="en-US"/>
          </a:p>
        </p:txBody>
      </p:sp>
      <p:sp>
        <p:nvSpPr>
          <p:cNvPr id="8195" name="Rectangle 2"/>
          <p:cNvSpPr>
            <a:spLocks noGrp="1" noChangeArrowheads="1"/>
          </p:cNvSpPr>
          <p:nvPr>
            <p:ph type="title"/>
          </p:nvPr>
        </p:nvSpPr>
        <p:spPr/>
        <p:txBody>
          <a:bodyPr/>
          <a:lstStyle/>
          <a:p>
            <a:pPr eaLnBrk="1" hangingPunct="1"/>
            <a:r>
              <a:rPr lang="en-US" i="1" dirty="0" err="1" smtClean="0"/>
              <a:t>Gregor</a:t>
            </a:r>
            <a:r>
              <a:rPr lang="en-US" i="1" dirty="0" smtClean="0"/>
              <a:t> v. </a:t>
            </a:r>
            <a:r>
              <a:rPr lang="en-US" i="1" dirty="0" err="1" smtClean="0"/>
              <a:t>Argenot</a:t>
            </a:r>
            <a:r>
              <a:rPr lang="en-US" i="1" dirty="0" smtClean="0"/>
              <a:t> Great Central Insurance Co.</a:t>
            </a:r>
            <a:r>
              <a:rPr lang="en-US" dirty="0" smtClean="0"/>
              <a:t>, 851 So.2d 959 (La. 2003)</a:t>
            </a:r>
          </a:p>
        </p:txBody>
      </p:sp>
      <p:sp>
        <p:nvSpPr>
          <p:cNvPr id="8196" name="Rectangle 3"/>
          <p:cNvSpPr>
            <a:spLocks noGrp="1" noChangeArrowheads="1"/>
          </p:cNvSpPr>
          <p:nvPr>
            <p:ph type="body" idx="1"/>
          </p:nvPr>
        </p:nvSpPr>
        <p:spPr/>
        <p:txBody>
          <a:bodyPr/>
          <a:lstStyle/>
          <a:p>
            <a:pPr eaLnBrk="1" hangingPunct="1"/>
            <a:r>
              <a:rPr lang="en-US" dirty="0" smtClean="0"/>
              <a:t>What happened to plaintiff?</a:t>
            </a:r>
          </a:p>
          <a:p>
            <a:pPr lvl="1" eaLnBrk="1" hangingPunct="1"/>
            <a:r>
              <a:rPr lang="en-US" dirty="0" smtClean="0"/>
              <a:t>Preexisting illness?</a:t>
            </a:r>
          </a:p>
          <a:p>
            <a:pPr lvl="1" eaLnBrk="1" hangingPunct="1"/>
            <a:r>
              <a:rPr lang="en-US" dirty="0" smtClean="0"/>
              <a:t>What if he did not have a preexisting illness?</a:t>
            </a:r>
          </a:p>
          <a:p>
            <a:pPr eaLnBrk="1" hangingPunct="1"/>
            <a:r>
              <a:rPr lang="en-US" dirty="0" smtClean="0"/>
              <a:t>Where was the sign posted?</a:t>
            </a:r>
          </a:p>
          <a:p>
            <a:pPr eaLnBrk="1" hangingPunct="1"/>
            <a:r>
              <a:rPr lang="en-US" dirty="0" smtClean="0"/>
              <a:t>Where did plaintiff eat?</a:t>
            </a:r>
          </a:p>
          <a:p>
            <a:pPr lvl="1" eaLnBrk="1" hangingPunct="1"/>
            <a:r>
              <a:rPr lang="en-US" dirty="0" smtClean="0"/>
              <a:t>Did he see the sign?</a:t>
            </a:r>
          </a:p>
        </p:txBody>
      </p:sp>
    </p:spTree>
    <p:extLst>
      <p:ext uri="{BB962C8B-B14F-4D97-AF65-F5344CB8AC3E}">
        <p14:creationId xmlns:p14="http://schemas.microsoft.com/office/powerpoint/2010/main" val="17740146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7C550E1-173D-4D99-AE4E-45B9F63579BC}" type="slidenum">
              <a:rPr lang="en-US"/>
              <a:pPr/>
              <a:t>51</a:t>
            </a:fld>
            <a:endParaRPr lang="en-US"/>
          </a:p>
        </p:txBody>
      </p:sp>
      <p:sp>
        <p:nvSpPr>
          <p:cNvPr id="9219" name="Rectangle 2"/>
          <p:cNvSpPr>
            <a:spLocks noGrp="1" noChangeArrowheads="1"/>
          </p:cNvSpPr>
          <p:nvPr>
            <p:ph type="title"/>
          </p:nvPr>
        </p:nvSpPr>
        <p:spPr/>
        <p:txBody>
          <a:bodyPr/>
          <a:lstStyle/>
          <a:p>
            <a:pPr eaLnBrk="1" hangingPunct="1"/>
            <a:r>
              <a:rPr lang="en-US" dirty="0" smtClean="0"/>
              <a:t>The Claims</a:t>
            </a:r>
          </a:p>
        </p:txBody>
      </p:sp>
      <p:sp>
        <p:nvSpPr>
          <p:cNvPr id="9220" name="Rectangle 3"/>
          <p:cNvSpPr>
            <a:spLocks noGrp="1" noChangeArrowheads="1"/>
          </p:cNvSpPr>
          <p:nvPr>
            <p:ph type="body" idx="1"/>
          </p:nvPr>
        </p:nvSpPr>
        <p:spPr/>
        <p:txBody>
          <a:bodyPr/>
          <a:lstStyle/>
          <a:p>
            <a:pPr eaLnBrk="1" hangingPunct="1">
              <a:lnSpc>
                <a:spcPct val="90000"/>
              </a:lnSpc>
            </a:pPr>
            <a:r>
              <a:rPr lang="en-US" dirty="0" smtClean="0"/>
              <a:t>Who did the plaintiff sue?</a:t>
            </a:r>
          </a:p>
          <a:p>
            <a:pPr eaLnBrk="1" hangingPunct="1">
              <a:lnSpc>
                <a:spcPct val="90000"/>
              </a:lnSpc>
            </a:pPr>
            <a:r>
              <a:rPr lang="en-US" dirty="0" smtClean="0"/>
              <a:t>What was the comparative fault assessment?</a:t>
            </a:r>
          </a:p>
          <a:p>
            <a:pPr eaLnBrk="1" hangingPunct="1">
              <a:lnSpc>
                <a:spcPct val="90000"/>
              </a:lnSpc>
            </a:pPr>
            <a:r>
              <a:rPr lang="en-US" dirty="0" smtClean="0"/>
              <a:t>What is the plaintiff's negligence theory against the state</a:t>
            </a:r>
            <a:r>
              <a:rPr lang="en-US" dirty="0" smtClean="0"/>
              <a:t>?</a:t>
            </a:r>
            <a:endParaRPr lang="en-US" dirty="0" smtClean="0"/>
          </a:p>
        </p:txBody>
      </p:sp>
    </p:spTree>
    <p:extLst>
      <p:ext uri="{BB962C8B-B14F-4D97-AF65-F5344CB8AC3E}">
        <p14:creationId xmlns:p14="http://schemas.microsoft.com/office/powerpoint/2010/main" val="21955195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90000"/>
              </a:lnSpc>
            </a:pPr>
            <a:r>
              <a:rPr lang="en-US" dirty="0" smtClean="0"/>
              <a:t>Did the Oysters Really Make Him Sick?</a:t>
            </a:r>
            <a:endParaRPr lang="en-US" dirty="0"/>
          </a:p>
        </p:txBody>
      </p:sp>
      <p:sp>
        <p:nvSpPr>
          <p:cNvPr id="3" name="Content Placeholder 2"/>
          <p:cNvSpPr>
            <a:spLocks noGrp="1"/>
          </p:cNvSpPr>
          <p:nvPr>
            <p:ph idx="1"/>
          </p:nvPr>
        </p:nvSpPr>
        <p:spPr/>
        <p:txBody>
          <a:bodyPr>
            <a:normAutofit fontScale="85000" lnSpcReduction="10000"/>
          </a:bodyPr>
          <a:lstStyle/>
          <a:p>
            <a:pPr marL="0" indent="0" eaLnBrk="1" hangingPunct="1">
              <a:lnSpc>
                <a:spcPct val="90000"/>
              </a:lnSpc>
              <a:buNone/>
            </a:pPr>
            <a:r>
              <a:rPr lang="en-US" dirty="0"/>
              <a:t>The parties further stipulated that </a:t>
            </a:r>
            <a:r>
              <a:rPr lang="en-US" dirty="0" err="1"/>
              <a:t>Gregor</a:t>
            </a:r>
            <a:r>
              <a:rPr lang="en-US" dirty="0"/>
              <a:t> contracted vibrio </a:t>
            </a:r>
            <a:r>
              <a:rPr lang="en-US" dirty="0" err="1"/>
              <a:t>vulnificus</a:t>
            </a:r>
            <a:r>
              <a:rPr lang="en-US" dirty="0"/>
              <a:t> sepsis through the consumption of the raw oysters on August 5, 1996 at Pascal's </a:t>
            </a:r>
            <a:r>
              <a:rPr lang="en-US" dirty="0" err="1"/>
              <a:t>Manale</a:t>
            </a:r>
            <a:r>
              <a:rPr lang="en-US" dirty="0"/>
              <a:t> which contained the bacteria</a:t>
            </a:r>
            <a:r>
              <a:rPr lang="en-US" dirty="0" smtClean="0"/>
              <a:t>. </a:t>
            </a:r>
            <a:r>
              <a:rPr lang="en-US" dirty="0" smtClean="0"/>
              <a:t>However, it is noteworthy that Dr. Joel </a:t>
            </a:r>
            <a:r>
              <a:rPr lang="en-US" dirty="0" err="1" smtClean="0"/>
              <a:t>Nitzkin</a:t>
            </a:r>
            <a:r>
              <a:rPr lang="en-US" dirty="0" smtClean="0"/>
              <a:t> testified that the incubation period for vibrio </a:t>
            </a:r>
            <a:r>
              <a:rPr lang="en-US" dirty="0" err="1" smtClean="0"/>
              <a:t>vulnificus</a:t>
            </a:r>
            <a:r>
              <a:rPr lang="en-US" dirty="0" smtClean="0"/>
              <a:t> is a range of 12 to 36 hours with most persons who get sick consuming the product 18-24 hours prior to the onset of illness. Dr. Louise McFarland (Chief Epidemiologist for the Office of Public Health) agreed that with oysters consumed between 12 noon and 2:00 p.m., and the onset of symptoms at 4:30 p.m. on that same day, this case was unusual because of the very short incubation period for bacteria to multiply enough to cause a serious infection. </a:t>
            </a:r>
          </a:p>
        </p:txBody>
      </p:sp>
      <p:sp>
        <p:nvSpPr>
          <p:cNvPr id="4" name="Slide Number Placeholder 3"/>
          <p:cNvSpPr>
            <a:spLocks noGrp="1"/>
          </p:cNvSpPr>
          <p:nvPr>
            <p:ph type="sldNum" sz="quarter" idx="12"/>
          </p:nvPr>
        </p:nvSpPr>
        <p:spPr/>
        <p:txBody>
          <a:bodyPr/>
          <a:lstStyle/>
          <a:p>
            <a:fld id="{C4C9C067-D3FE-443F-8092-32E3B845AAA9}" type="slidenum">
              <a:rPr lang="en-US" smtClean="0"/>
              <a:pPr/>
              <a:t>52</a:t>
            </a:fld>
            <a:endParaRPr lang="en-US"/>
          </a:p>
        </p:txBody>
      </p:sp>
    </p:spTree>
    <p:extLst>
      <p:ext uri="{BB962C8B-B14F-4D97-AF65-F5344CB8AC3E}">
        <p14:creationId xmlns:p14="http://schemas.microsoft.com/office/powerpoint/2010/main" val="23297643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They</a:t>
            </a:r>
            <a:r>
              <a:rPr lang="en-US" baseline="0" dirty="0" smtClean="0"/>
              <a:t> Even Know Where the Oysters Came From?</a:t>
            </a:r>
            <a:endParaRPr lang="en-US" dirty="0"/>
          </a:p>
        </p:txBody>
      </p:sp>
      <p:sp>
        <p:nvSpPr>
          <p:cNvPr id="3" name="Content Placeholder 2"/>
          <p:cNvSpPr>
            <a:spLocks noGrp="1"/>
          </p:cNvSpPr>
          <p:nvPr>
            <p:ph idx="1"/>
          </p:nvPr>
        </p:nvSpPr>
        <p:spPr/>
        <p:txBody>
          <a:bodyPr>
            <a:normAutofit lnSpcReduction="10000"/>
          </a:bodyPr>
          <a:lstStyle/>
          <a:p>
            <a:pPr marL="0" indent="0" eaLnBrk="1" hangingPunct="1">
              <a:lnSpc>
                <a:spcPct val="90000"/>
              </a:lnSpc>
              <a:buNone/>
            </a:pPr>
            <a:r>
              <a:rPr lang="en-US" dirty="0" smtClean="0"/>
              <a:t>The parties also stipulated that the raw oysters consumed by </a:t>
            </a:r>
            <a:r>
              <a:rPr lang="en-US" dirty="0" err="1" smtClean="0"/>
              <a:t>Gregor</a:t>
            </a:r>
            <a:r>
              <a:rPr lang="en-US" dirty="0" smtClean="0"/>
              <a:t> were purchased by Pascal's </a:t>
            </a:r>
            <a:r>
              <a:rPr lang="en-US" dirty="0" err="1" smtClean="0"/>
              <a:t>Manale</a:t>
            </a:r>
            <a:r>
              <a:rPr lang="en-US" dirty="0" smtClean="0"/>
              <a:t> from </a:t>
            </a:r>
            <a:r>
              <a:rPr lang="en-US" dirty="0" err="1" smtClean="0"/>
              <a:t>Bez</a:t>
            </a:r>
            <a:r>
              <a:rPr lang="en-US" dirty="0" smtClean="0"/>
              <a:t> Oysters and Seafood, Inc., who purchased the raw oysters from Eddie's Quality Oysters, Inc. Despite this stipulation by the parties, an investigation by the Office of Public Health, Seafood Sanitation Unit confirmed that the oysters served to </a:t>
            </a:r>
            <a:r>
              <a:rPr lang="en-US" dirty="0" err="1" smtClean="0"/>
              <a:t>Gregor</a:t>
            </a:r>
            <a:r>
              <a:rPr lang="en-US" dirty="0" smtClean="0"/>
              <a:t> were harvested from private leases in California Bay, and Louisiana </a:t>
            </a:r>
            <a:r>
              <a:rPr lang="en-US" dirty="0" err="1" smtClean="0"/>
              <a:t>Bez</a:t>
            </a:r>
            <a:r>
              <a:rPr lang="en-US" dirty="0" smtClean="0"/>
              <a:t> Oysters and Seafood, Inc. purchased the oysters from </a:t>
            </a:r>
            <a:r>
              <a:rPr lang="en-US" dirty="0" err="1" smtClean="0"/>
              <a:t>Miro</a:t>
            </a:r>
            <a:r>
              <a:rPr lang="en-US" dirty="0" smtClean="0"/>
              <a:t> </a:t>
            </a:r>
            <a:r>
              <a:rPr lang="en-US" dirty="0" err="1" smtClean="0"/>
              <a:t>Mjehovic</a:t>
            </a:r>
            <a:r>
              <a:rPr lang="en-US" dirty="0" smtClean="0"/>
              <a:t> rather than Eddie's Quality Oysters, Inc.</a:t>
            </a:r>
            <a:endParaRPr lang="en-US" dirty="0"/>
          </a:p>
        </p:txBody>
      </p:sp>
      <p:sp>
        <p:nvSpPr>
          <p:cNvPr id="4" name="Slide Number Placeholder 3"/>
          <p:cNvSpPr>
            <a:spLocks noGrp="1"/>
          </p:cNvSpPr>
          <p:nvPr>
            <p:ph type="sldNum" sz="quarter" idx="12"/>
          </p:nvPr>
        </p:nvSpPr>
        <p:spPr/>
        <p:txBody>
          <a:bodyPr/>
          <a:lstStyle/>
          <a:p>
            <a:fld id="{C4C9C067-D3FE-443F-8092-32E3B845AAA9}" type="slidenum">
              <a:rPr lang="en-US" smtClean="0"/>
              <a:pPr/>
              <a:t>53</a:t>
            </a:fld>
            <a:endParaRPr lang="en-US"/>
          </a:p>
        </p:txBody>
      </p:sp>
    </p:spTree>
    <p:extLst>
      <p:ext uri="{BB962C8B-B14F-4D97-AF65-F5344CB8AC3E}">
        <p14:creationId xmlns:p14="http://schemas.microsoft.com/office/powerpoint/2010/main" val="38190193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90000"/>
              </a:lnSpc>
            </a:pPr>
            <a:r>
              <a:rPr lang="en-US" dirty="0" smtClean="0"/>
              <a:t>Trial Court</a:t>
            </a:r>
            <a:endParaRPr lang="en-US" dirty="0"/>
          </a:p>
        </p:txBody>
      </p:sp>
      <p:sp>
        <p:nvSpPr>
          <p:cNvPr id="3" name="Content Placeholder 2"/>
          <p:cNvSpPr>
            <a:spLocks noGrp="1"/>
          </p:cNvSpPr>
          <p:nvPr>
            <p:ph idx="1"/>
          </p:nvPr>
        </p:nvSpPr>
        <p:spPr/>
        <p:txBody>
          <a:bodyPr/>
          <a:lstStyle/>
          <a:p>
            <a:pPr eaLnBrk="1" hangingPunct="1">
              <a:lnSpc>
                <a:spcPct val="90000"/>
              </a:lnSpc>
            </a:pPr>
            <a:r>
              <a:rPr lang="en-US" dirty="0" smtClean="0"/>
              <a:t>Why was DHH assessed so much fault?</a:t>
            </a:r>
          </a:p>
          <a:p>
            <a:pPr lvl="1" eaLnBrk="1" hangingPunct="1">
              <a:lnSpc>
                <a:spcPct val="90000"/>
              </a:lnSpc>
            </a:pPr>
            <a:r>
              <a:rPr lang="en-US" dirty="0" smtClean="0"/>
              <a:t>Should the restaurant be able to blame the agency for not telling them they are breaking the law?</a:t>
            </a:r>
          </a:p>
          <a:p>
            <a:pPr eaLnBrk="1" hangingPunct="1">
              <a:lnSpc>
                <a:spcPct val="90000"/>
              </a:lnSpc>
            </a:pPr>
            <a:r>
              <a:rPr lang="en-US" dirty="0" smtClean="0"/>
              <a:t>Why not hit the oyster wholesaler?</a:t>
            </a:r>
          </a:p>
          <a:p>
            <a:pPr eaLnBrk="1" hangingPunct="1">
              <a:lnSpc>
                <a:spcPct val="90000"/>
              </a:lnSpc>
            </a:pPr>
            <a:r>
              <a:rPr lang="en-US" dirty="0" smtClean="0"/>
              <a:t>The State claimed the discretionary function defense.</a:t>
            </a:r>
          </a:p>
          <a:p>
            <a:pPr lvl="1">
              <a:lnSpc>
                <a:spcPct val="90000"/>
              </a:lnSpc>
            </a:pPr>
            <a:r>
              <a:rPr lang="en-US" dirty="0" smtClean="0"/>
              <a:t>Is this case Berkowitz?</a:t>
            </a:r>
            <a:endParaRPr lang="en-US" dirty="0"/>
          </a:p>
        </p:txBody>
      </p:sp>
      <p:sp>
        <p:nvSpPr>
          <p:cNvPr id="4" name="Slide Number Placeholder 3"/>
          <p:cNvSpPr>
            <a:spLocks noGrp="1"/>
          </p:cNvSpPr>
          <p:nvPr>
            <p:ph type="sldNum" sz="quarter" idx="12"/>
          </p:nvPr>
        </p:nvSpPr>
        <p:spPr/>
        <p:txBody>
          <a:bodyPr/>
          <a:lstStyle/>
          <a:p>
            <a:fld id="{C4C9C067-D3FE-443F-8092-32E3B845AAA9}" type="slidenum">
              <a:rPr lang="en-US" smtClean="0"/>
              <a:pPr/>
              <a:t>54</a:t>
            </a:fld>
            <a:endParaRPr lang="en-US"/>
          </a:p>
        </p:txBody>
      </p:sp>
    </p:spTree>
    <p:extLst>
      <p:ext uri="{BB962C8B-B14F-4D97-AF65-F5344CB8AC3E}">
        <p14:creationId xmlns:p14="http://schemas.microsoft.com/office/powerpoint/2010/main" val="29204810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C6BD6D-2966-4298-9A64-E6B06E8EC6C6}" type="slidenum">
              <a:rPr lang="en-US"/>
              <a:pPr/>
              <a:t>55</a:t>
            </a:fld>
            <a:endParaRPr lang="en-US"/>
          </a:p>
        </p:txBody>
      </p:sp>
      <p:sp>
        <p:nvSpPr>
          <p:cNvPr id="10243" name="Rectangle 2"/>
          <p:cNvSpPr>
            <a:spLocks noGrp="1" noChangeArrowheads="1"/>
          </p:cNvSpPr>
          <p:nvPr>
            <p:ph type="title"/>
          </p:nvPr>
        </p:nvSpPr>
        <p:spPr/>
        <p:txBody>
          <a:bodyPr/>
          <a:lstStyle/>
          <a:p>
            <a:pPr eaLnBrk="1" hangingPunct="1"/>
            <a:r>
              <a:rPr lang="en-US" dirty="0" smtClean="0"/>
              <a:t>Louisiana State </a:t>
            </a:r>
            <a:r>
              <a:rPr lang="en-US" dirty="0" smtClean="0"/>
              <a:t>Immunity</a:t>
            </a:r>
          </a:p>
        </p:txBody>
      </p:sp>
      <p:sp>
        <p:nvSpPr>
          <p:cNvPr id="10244" name="Rectangle 3"/>
          <p:cNvSpPr>
            <a:spLocks noGrp="1" noChangeArrowheads="1"/>
          </p:cNvSpPr>
          <p:nvPr>
            <p:ph type="body" idx="1"/>
          </p:nvPr>
        </p:nvSpPr>
        <p:spPr/>
        <p:txBody>
          <a:bodyPr/>
          <a:lstStyle/>
          <a:p>
            <a:pPr eaLnBrk="1" hangingPunct="1">
              <a:lnSpc>
                <a:spcPct val="80000"/>
              </a:lnSpc>
            </a:pPr>
            <a:r>
              <a:rPr lang="en-US" sz="2800" dirty="0" smtClean="0"/>
              <a:t>Sovereign immunity was </a:t>
            </a:r>
            <a:r>
              <a:rPr lang="en-US" sz="2800" dirty="0" smtClean="0"/>
              <a:t>abolished in the Edwards' constitution.</a:t>
            </a:r>
            <a:endParaRPr lang="en-US" sz="2800" dirty="0" smtClean="0"/>
          </a:p>
          <a:p>
            <a:pPr lvl="1" eaLnBrk="1" hangingPunct="1">
              <a:lnSpc>
                <a:spcPct val="80000"/>
              </a:lnSpc>
            </a:pPr>
            <a:r>
              <a:rPr lang="en-US" sz="2800" dirty="0" smtClean="0"/>
              <a:t>How does this change the construction of the immunity provision as compared to the construction of the FTCA?</a:t>
            </a:r>
          </a:p>
          <a:p>
            <a:pPr eaLnBrk="1" hangingPunct="1">
              <a:lnSpc>
                <a:spcPct val="80000"/>
              </a:lnSpc>
            </a:pPr>
            <a:r>
              <a:rPr lang="en-US" sz="2800" dirty="0" smtClean="0"/>
              <a:t>The Discretionary Authority Statute:</a:t>
            </a:r>
          </a:p>
          <a:p>
            <a:pPr lvl="1" eaLnBrk="1" hangingPunct="1">
              <a:lnSpc>
                <a:spcPct val="80000"/>
              </a:lnSpc>
            </a:pPr>
            <a:r>
              <a:rPr lang="en-US" sz="2800" dirty="0" smtClean="0"/>
              <a:t>"Liability shall not be imposed on public entities or their officers or employees based upon the exercise or performance or the failure to exercise or perform their policymaking or discretionary acts when such acts are within the course and scope of their lawful powers and duties. "</a:t>
            </a:r>
          </a:p>
        </p:txBody>
      </p:sp>
    </p:spTree>
    <p:extLst>
      <p:ext uri="{BB962C8B-B14F-4D97-AF65-F5344CB8AC3E}">
        <p14:creationId xmlns:p14="http://schemas.microsoft.com/office/powerpoint/2010/main" val="14157637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D3E817-C036-4A12-9090-FF87F7715EE4}" type="slidenum">
              <a:rPr lang="en-US"/>
              <a:pPr/>
              <a:t>56</a:t>
            </a:fld>
            <a:endParaRPr lang="en-US"/>
          </a:p>
        </p:txBody>
      </p:sp>
      <p:sp>
        <p:nvSpPr>
          <p:cNvPr id="11267" name="Rectangle 2"/>
          <p:cNvSpPr>
            <a:spLocks noGrp="1" noChangeArrowheads="1"/>
          </p:cNvSpPr>
          <p:nvPr>
            <p:ph type="title"/>
          </p:nvPr>
        </p:nvSpPr>
        <p:spPr/>
        <p:txBody>
          <a:bodyPr/>
          <a:lstStyle/>
          <a:p>
            <a:pPr eaLnBrk="1" hangingPunct="1"/>
            <a:r>
              <a:rPr lang="en-US" dirty="0" smtClean="0"/>
              <a:t>Court's Analysis</a:t>
            </a:r>
          </a:p>
        </p:txBody>
      </p:sp>
      <p:sp>
        <p:nvSpPr>
          <p:cNvPr id="11268" name="Rectangle 3"/>
          <p:cNvSpPr>
            <a:spLocks noGrp="1" noChangeArrowheads="1"/>
          </p:cNvSpPr>
          <p:nvPr>
            <p:ph type="body" idx="1"/>
          </p:nvPr>
        </p:nvSpPr>
        <p:spPr/>
        <p:txBody>
          <a:bodyPr/>
          <a:lstStyle/>
          <a:p>
            <a:pPr eaLnBrk="1" hangingPunct="1">
              <a:lnSpc>
                <a:spcPct val="90000"/>
              </a:lnSpc>
            </a:pPr>
            <a:r>
              <a:rPr lang="en-US" sz="2800" dirty="0" smtClean="0"/>
              <a:t>The Court's use of Berkowitz is confusing.</a:t>
            </a:r>
          </a:p>
          <a:p>
            <a:pPr lvl="1" eaLnBrk="1" hangingPunct="1">
              <a:lnSpc>
                <a:spcPct val="90000"/>
              </a:lnSpc>
            </a:pPr>
            <a:r>
              <a:rPr lang="en-US" sz="2800" dirty="0" smtClean="0"/>
              <a:t>It rejects the Fowler's court's reliance on Berkowitz because the LA statute is different</a:t>
            </a:r>
          </a:p>
          <a:p>
            <a:pPr lvl="1" eaLnBrk="1" hangingPunct="1">
              <a:lnSpc>
                <a:spcPct val="90000"/>
              </a:lnSpc>
            </a:pPr>
            <a:r>
              <a:rPr lang="en-US" sz="2800" dirty="0" smtClean="0"/>
              <a:t>It then appears to use an analysis that is consistent with Berkowitz and other FTCA cases in its resolution of the case</a:t>
            </a:r>
          </a:p>
          <a:p>
            <a:pPr eaLnBrk="1" hangingPunct="1">
              <a:lnSpc>
                <a:spcPct val="90000"/>
              </a:lnSpc>
            </a:pPr>
            <a:r>
              <a:rPr lang="en-US" sz="2800" dirty="0" smtClean="0"/>
              <a:t>How is this case like Berkowitz?</a:t>
            </a:r>
          </a:p>
          <a:p>
            <a:pPr lvl="1" eaLnBrk="1" hangingPunct="1">
              <a:lnSpc>
                <a:spcPct val="90000"/>
              </a:lnSpc>
            </a:pPr>
            <a:r>
              <a:rPr lang="en-US" sz="2800" dirty="0" smtClean="0"/>
              <a:t>What is the role of  the regulation?</a:t>
            </a:r>
          </a:p>
          <a:p>
            <a:pPr lvl="1" eaLnBrk="1" hangingPunct="1">
              <a:lnSpc>
                <a:spcPct val="90000"/>
              </a:lnSpc>
            </a:pPr>
            <a:r>
              <a:rPr lang="en-US" sz="2800" dirty="0" smtClean="0"/>
              <a:t>How is the agency arguing that the </a:t>
            </a:r>
            <a:r>
              <a:rPr lang="en-US" sz="2800" dirty="0" err="1" smtClean="0"/>
              <a:t>reg</a:t>
            </a:r>
            <a:r>
              <a:rPr lang="en-US" sz="2800" dirty="0" smtClean="0"/>
              <a:t> does not apply?</a:t>
            </a:r>
          </a:p>
        </p:txBody>
      </p:sp>
    </p:spTree>
    <p:extLst>
      <p:ext uri="{BB962C8B-B14F-4D97-AF65-F5344CB8AC3E}">
        <p14:creationId xmlns:p14="http://schemas.microsoft.com/office/powerpoint/2010/main" val="22475464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4E518DE-A930-4F71-9710-E22607B213F1}" type="slidenum">
              <a:rPr lang="en-US"/>
              <a:pPr/>
              <a:t>57</a:t>
            </a:fld>
            <a:endParaRPr lang="en-US"/>
          </a:p>
        </p:txBody>
      </p:sp>
      <p:sp>
        <p:nvSpPr>
          <p:cNvPr id="12291" name="Rectangle 2"/>
          <p:cNvSpPr>
            <a:spLocks noGrp="1" noChangeArrowheads="1"/>
          </p:cNvSpPr>
          <p:nvPr>
            <p:ph type="title"/>
          </p:nvPr>
        </p:nvSpPr>
        <p:spPr/>
        <p:txBody>
          <a:bodyPr/>
          <a:lstStyle/>
          <a:p>
            <a:pPr eaLnBrk="1" hangingPunct="1"/>
            <a:r>
              <a:rPr lang="en-US" dirty="0" smtClean="0"/>
              <a:t>What was the Real Negligence of DHH?</a:t>
            </a:r>
          </a:p>
        </p:txBody>
      </p:sp>
      <p:sp>
        <p:nvSpPr>
          <p:cNvPr id="12292" name="Rectangle 3"/>
          <p:cNvSpPr>
            <a:spLocks noGrp="1" noChangeArrowheads="1"/>
          </p:cNvSpPr>
          <p:nvPr>
            <p:ph type="body" idx="1"/>
          </p:nvPr>
        </p:nvSpPr>
        <p:spPr/>
        <p:txBody>
          <a:bodyPr/>
          <a:lstStyle/>
          <a:p>
            <a:pPr eaLnBrk="1" hangingPunct="1"/>
            <a:r>
              <a:rPr lang="en-US" sz="2800" dirty="0" smtClean="0"/>
              <a:t>Did it really allow inspectors to decide what point of sale meant?</a:t>
            </a:r>
          </a:p>
          <a:p>
            <a:pPr lvl="1" eaLnBrk="1" hangingPunct="1"/>
            <a:r>
              <a:rPr lang="en-US" sz="2800" dirty="0" smtClean="0"/>
              <a:t>What does the court assume - probably correctly - about what the inspector did?</a:t>
            </a:r>
          </a:p>
          <a:p>
            <a:pPr lvl="1" eaLnBrk="1" hangingPunct="1"/>
            <a:r>
              <a:rPr lang="en-US" sz="2800" dirty="0" smtClean="0"/>
              <a:t>What was the negligence by the department?</a:t>
            </a:r>
          </a:p>
          <a:p>
            <a:pPr eaLnBrk="1" hangingPunct="1"/>
            <a:r>
              <a:rPr lang="en-US" sz="2800" dirty="0" smtClean="0"/>
              <a:t>Was the restaurant also liable?</a:t>
            </a:r>
          </a:p>
          <a:p>
            <a:pPr lvl="1" eaLnBrk="1" hangingPunct="1"/>
            <a:r>
              <a:rPr lang="en-US" sz="2800" dirty="0" smtClean="0"/>
              <a:t>Bad oysters or bad warning?</a:t>
            </a:r>
          </a:p>
          <a:p>
            <a:pPr lvl="1" eaLnBrk="1" hangingPunct="1"/>
            <a:r>
              <a:rPr lang="en-US" sz="2800" dirty="0" smtClean="0"/>
              <a:t>How did the court modify the allocation of fault?</a:t>
            </a:r>
          </a:p>
        </p:txBody>
      </p:sp>
    </p:spTree>
    <p:extLst>
      <p:ext uri="{BB962C8B-B14F-4D97-AF65-F5344CB8AC3E}">
        <p14:creationId xmlns:p14="http://schemas.microsoft.com/office/powerpoint/2010/main" val="4670298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9E2E1C-9EBD-4D9D-8599-F55BFBF7F1F0}" type="slidenum">
              <a:rPr lang="en-US"/>
              <a:pPr/>
              <a:t>58</a:t>
            </a:fld>
            <a:endParaRPr lang="en-US"/>
          </a:p>
        </p:txBody>
      </p:sp>
      <p:sp>
        <p:nvSpPr>
          <p:cNvPr id="13315" name="Rectangle 2"/>
          <p:cNvSpPr>
            <a:spLocks noGrp="1" noChangeArrowheads="1"/>
          </p:cNvSpPr>
          <p:nvPr>
            <p:ph type="title"/>
          </p:nvPr>
        </p:nvSpPr>
        <p:spPr/>
        <p:txBody>
          <a:bodyPr/>
          <a:lstStyle/>
          <a:p>
            <a:pPr eaLnBrk="1" hangingPunct="1"/>
            <a:r>
              <a:rPr lang="en-US" dirty="0" smtClean="0"/>
              <a:t>Public Health Risks</a:t>
            </a:r>
          </a:p>
        </p:txBody>
      </p:sp>
      <p:sp>
        <p:nvSpPr>
          <p:cNvPr id="13316" name="Rectangle 3"/>
          <p:cNvSpPr>
            <a:spLocks noGrp="1" noChangeArrowheads="1"/>
          </p:cNvSpPr>
          <p:nvPr>
            <p:ph type="body" idx="1"/>
          </p:nvPr>
        </p:nvSpPr>
        <p:spPr/>
        <p:txBody>
          <a:bodyPr/>
          <a:lstStyle/>
          <a:p>
            <a:pPr eaLnBrk="1" hangingPunct="1">
              <a:lnSpc>
                <a:spcPct val="90000"/>
              </a:lnSpc>
            </a:pPr>
            <a:r>
              <a:rPr lang="en-US" dirty="0" smtClean="0"/>
              <a:t>Does the health department have a duty to warn about risks it knows of?</a:t>
            </a:r>
          </a:p>
          <a:p>
            <a:pPr eaLnBrk="1" hangingPunct="1">
              <a:lnSpc>
                <a:spcPct val="90000"/>
              </a:lnSpc>
            </a:pPr>
            <a:r>
              <a:rPr lang="en-US" dirty="0" smtClean="0"/>
              <a:t>What if it warns physicians, but not the public?</a:t>
            </a:r>
          </a:p>
          <a:p>
            <a:pPr eaLnBrk="1" hangingPunct="1">
              <a:lnSpc>
                <a:spcPct val="90000"/>
              </a:lnSpc>
            </a:pPr>
            <a:r>
              <a:rPr lang="en-US" dirty="0" smtClean="0"/>
              <a:t>Should it be liable for not abating a risk to the public?</a:t>
            </a:r>
          </a:p>
          <a:p>
            <a:pPr lvl="1" eaLnBrk="1" hangingPunct="1">
              <a:lnSpc>
                <a:spcPct val="90000"/>
              </a:lnSpc>
            </a:pPr>
            <a:r>
              <a:rPr lang="en-US" dirty="0" smtClean="0"/>
              <a:t>What about testing the oyster beds?</a:t>
            </a:r>
          </a:p>
          <a:p>
            <a:pPr lvl="1" eaLnBrk="1" hangingPunct="1">
              <a:lnSpc>
                <a:spcPct val="90000"/>
              </a:lnSpc>
            </a:pPr>
            <a:r>
              <a:rPr lang="en-US" dirty="0" smtClean="0"/>
              <a:t>What did the health department find about the origin of the oysters in this case that should worry you?</a:t>
            </a:r>
          </a:p>
        </p:txBody>
      </p:sp>
    </p:spTree>
    <p:extLst>
      <p:ext uri="{BB962C8B-B14F-4D97-AF65-F5344CB8AC3E}">
        <p14:creationId xmlns:p14="http://schemas.microsoft.com/office/powerpoint/2010/main" val="391235936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465CEAD-68D6-4FBA-A032-220525A7C4C3}" type="slidenum">
              <a:rPr lang="en-US"/>
              <a:pPr/>
              <a:t>59</a:t>
            </a:fld>
            <a:endParaRPr lang="en-US"/>
          </a:p>
        </p:txBody>
      </p:sp>
      <p:sp>
        <p:nvSpPr>
          <p:cNvPr id="14339" name="Rectangle 2"/>
          <p:cNvSpPr>
            <a:spLocks noGrp="1" noChangeArrowheads="1"/>
          </p:cNvSpPr>
          <p:nvPr>
            <p:ph type="title"/>
          </p:nvPr>
        </p:nvSpPr>
        <p:spPr/>
        <p:txBody>
          <a:bodyPr/>
          <a:lstStyle/>
          <a:p>
            <a:pPr eaLnBrk="1" hangingPunct="1"/>
            <a:r>
              <a:rPr lang="en-US" dirty="0" smtClean="0"/>
              <a:t>Hepatitis in Bathhouses</a:t>
            </a:r>
          </a:p>
        </p:txBody>
      </p:sp>
      <p:sp>
        <p:nvSpPr>
          <p:cNvPr id="14340" name="Rectangle 3"/>
          <p:cNvSpPr>
            <a:spLocks noGrp="1" noChangeArrowheads="1"/>
          </p:cNvSpPr>
          <p:nvPr>
            <p:ph type="body" idx="1"/>
          </p:nvPr>
        </p:nvSpPr>
        <p:spPr/>
        <p:txBody>
          <a:bodyPr/>
          <a:lstStyle/>
          <a:p>
            <a:pPr eaLnBrk="1" hangingPunct="1"/>
            <a:r>
              <a:rPr lang="en-US" sz="2800" dirty="0" smtClean="0"/>
              <a:t>Data from health studies in the mid-1970s showed a huge risk of hepatitis b in bathhouses</a:t>
            </a:r>
          </a:p>
          <a:p>
            <a:pPr lvl="1" eaLnBrk="1" hangingPunct="1"/>
            <a:r>
              <a:rPr lang="en-US" sz="2800" dirty="0" smtClean="0"/>
              <a:t>Should the health department have warned the public?</a:t>
            </a:r>
          </a:p>
          <a:p>
            <a:pPr lvl="1" eaLnBrk="1" hangingPunct="1"/>
            <a:r>
              <a:rPr lang="en-US" sz="2800" dirty="0" smtClean="0"/>
              <a:t>Should they have closed down the bathhouses?</a:t>
            </a:r>
          </a:p>
          <a:p>
            <a:pPr lvl="1" eaLnBrk="1" hangingPunct="1"/>
            <a:r>
              <a:rPr lang="en-US" sz="2800" dirty="0" smtClean="0"/>
              <a:t>What about AIDS in the bathhouses?</a:t>
            </a:r>
          </a:p>
          <a:p>
            <a:pPr eaLnBrk="1" hangingPunct="1"/>
            <a:r>
              <a:rPr lang="en-US" sz="2800" dirty="0" smtClean="0"/>
              <a:t>What if the statute says the government shall protect the public?</a:t>
            </a:r>
          </a:p>
          <a:p>
            <a:pPr lvl="1" eaLnBrk="1" hangingPunct="1"/>
            <a:r>
              <a:rPr lang="en-US" sz="2800" dirty="0" smtClean="0"/>
              <a:t>What does the public assume from government inaction?</a:t>
            </a:r>
          </a:p>
        </p:txBody>
      </p:sp>
    </p:spTree>
    <p:extLst>
      <p:ext uri="{BB962C8B-B14F-4D97-AF65-F5344CB8AC3E}">
        <p14:creationId xmlns:p14="http://schemas.microsoft.com/office/powerpoint/2010/main" val="1638311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You Sue?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Individuals</a:t>
            </a:r>
          </a:p>
          <a:p>
            <a:pPr lvl="1"/>
            <a:r>
              <a:rPr lang="en-US" dirty="0" smtClean="0"/>
              <a:t>Personal capacity</a:t>
            </a:r>
          </a:p>
          <a:p>
            <a:pPr lvl="1"/>
            <a:r>
              <a:rPr lang="en-US" dirty="0" smtClean="0"/>
              <a:t>Official capacity - the employer also has to pay</a:t>
            </a:r>
          </a:p>
          <a:p>
            <a:r>
              <a:rPr lang="en-US" dirty="0" smtClean="0"/>
              <a:t>No vicarious liability</a:t>
            </a:r>
          </a:p>
          <a:p>
            <a:pPr lvl="1"/>
            <a:r>
              <a:rPr lang="en-US" dirty="0" smtClean="0"/>
              <a:t>You have to show the action was part of official policy or known behavior to make a 1983 claim against the governmental employer.</a:t>
            </a:r>
          </a:p>
          <a:p>
            <a:pPr lvl="1"/>
            <a:r>
              <a:rPr lang="en-US" dirty="0" smtClean="0"/>
              <a:t>Were the police in the </a:t>
            </a:r>
            <a:r>
              <a:rPr lang="en-US" dirty="0" err="1" smtClean="0"/>
              <a:t>Danziger</a:t>
            </a:r>
            <a:r>
              <a:rPr lang="en-US" dirty="0" smtClean="0"/>
              <a:t> Bridge case following NO Police policy?</a:t>
            </a:r>
          </a:p>
          <a:p>
            <a:endParaRPr lang="en-US" dirty="0"/>
          </a:p>
        </p:txBody>
      </p:sp>
      <p:sp>
        <p:nvSpPr>
          <p:cNvPr id="4" name="Slide Number Placeholder 3"/>
          <p:cNvSpPr>
            <a:spLocks noGrp="1"/>
          </p:cNvSpPr>
          <p:nvPr>
            <p:ph type="sldNum" sz="quarter" idx="12"/>
          </p:nvPr>
        </p:nvSpPr>
        <p:spPr/>
        <p:txBody>
          <a:bodyPr/>
          <a:lstStyle/>
          <a:p>
            <a:fld id="{C4C9C067-D3FE-443F-8092-32E3B845AAA9}" type="slidenum">
              <a:rPr lang="en-US" smtClean="0"/>
              <a:pPr/>
              <a:t>6</a:t>
            </a:fld>
            <a:endParaRPr lang="en-US"/>
          </a:p>
        </p:txBody>
      </p:sp>
    </p:spTree>
    <p:extLst>
      <p:ext uri="{BB962C8B-B14F-4D97-AF65-F5344CB8AC3E}">
        <p14:creationId xmlns:p14="http://schemas.microsoft.com/office/powerpoint/2010/main" val="495536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11th Amendment</a:t>
            </a:r>
            <a:endParaRPr lang="en-US" dirty="0"/>
          </a:p>
        </p:txBody>
      </p:sp>
      <p:sp>
        <p:nvSpPr>
          <p:cNvPr id="3" name="Content Placeholder 2"/>
          <p:cNvSpPr>
            <a:spLocks noGrp="1"/>
          </p:cNvSpPr>
          <p:nvPr>
            <p:ph idx="1"/>
          </p:nvPr>
        </p:nvSpPr>
        <p:spPr/>
        <p:txBody>
          <a:bodyPr/>
          <a:lstStyle/>
          <a:p>
            <a:r>
              <a:rPr lang="en-US" dirty="0" smtClean="0"/>
              <a:t>Can sue state officials in their personal capacity, but cannot sue them in their official capacity.</a:t>
            </a:r>
          </a:p>
          <a:p>
            <a:pPr lvl="1"/>
            <a:r>
              <a:rPr lang="en-US" dirty="0" smtClean="0"/>
              <a:t>Thus, in theory the state is not responsible for judgments against state employees under 1983, but all states indemnify them if it is in their official capacity.</a:t>
            </a:r>
          </a:p>
          <a:p>
            <a:r>
              <a:rPr lang="en-US" dirty="0" smtClean="0"/>
              <a:t>States may waive 11th amendment immunity in several ways, including by buying insurance.</a:t>
            </a:r>
          </a:p>
          <a:p>
            <a:endParaRPr lang="en-US" dirty="0"/>
          </a:p>
        </p:txBody>
      </p:sp>
      <p:sp>
        <p:nvSpPr>
          <p:cNvPr id="4" name="Slide Number Placeholder 3"/>
          <p:cNvSpPr>
            <a:spLocks noGrp="1"/>
          </p:cNvSpPr>
          <p:nvPr>
            <p:ph type="sldNum" sz="quarter" idx="12"/>
          </p:nvPr>
        </p:nvSpPr>
        <p:spPr/>
        <p:txBody>
          <a:bodyPr/>
          <a:lstStyle/>
          <a:p>
            <a:fld id="{C4C9C067-D3FE-443F-8092-32E3B845AAA9}" type="slidenum">
              <a:rPr lang="en-US" smtClean="0"/>
              <a:pPr/>
              <a:t>7</a:t>
            </a:fld>
            <a:endParaRPr lang="en-US"/>
          </a:p>
        </p:txBody>
      </p:sp>
    </p:spTree>
    <p:extLst>
      <p:ext uri="{BB962C8B-B14F-4D97-AF65-F5344CB8AC3E}">
        <p14:creationId xmlns:p14="http://schemas.microsoft.com/office/powerpoint/2010/main" val="107532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Get?</a:t>
            </a:r>
            <a:endParaRPr lang="en-US" dirty="0"/>
          </a:p>
        </p:txBody>
      </p:sp>
      <p:sp>
        <p:nvSpPr>
          <p:cNvPr id="3" name="Content Placeholder 2"/>
          <p:cNvSpPr>
            <a:spLocks noGrp="1"/>
          </p:cNvSpPr>
          <p:nvPr>
            <p:ph idx="1"/>
          </p:nvPr>
        </p:nvSpPr>
        <p:spPr/>
        <p:txBody>
          <a:bodyPr/>
          <a:lstStyle/>
          <a:p>
            <a:r>
              <a:rPr lang="en-US" dirty="0" smtClean="0"/>
              <a:t>Money damages from local government entities and from individuals.</a:t>
            </a:r>
          </a:p>
          <a:p>
            <a:r>
              <a:rPr lang="en-US" dirty="0" smtClean="0"/>
              <a:t>Injunctions to stop unconstitutional behavior by the state - no money damages because of the 11th amendment.</a:t>
            </a:r>
          </a:p>
          <a:p>
            <a:pPr lvl="1"/>
            <a:r>
              <a:rPr lang="en-US" dirty="0" smtClean="0"/>
              <a:t>Can be contempt of court fines for not correcting the enjoined conditions.</a:t>
            </a:r>
          </a:p>
          <a:p>
            <a:pPr lvl="1"/>
            <a:r>
              <a:rPr lang="en-US" dirty="0" smtClean="0"/>
              <a:t>The main way to enforce state prison</a:t>
            </a:r>
            <a:r>
              <a:rPr lang="en-US" baseline="0" dirty="0" smtClean="0"/>
              <a:t> orders.</a:t>
            </a:r>
            <a:endParaRPr lang="en-US" dirty="0" smtClean="0"/>
          </a:p>
          <a:p>
            <a:endParaRPr lang="en-US" dirty="0"/>
          </a:p>
        </p:txBody>
      </p:sp>
      <p:sp>
        <p:nvSpPr>
          <p:cNvPr id="4" name="Slide Number Placeholder 3"/>
          <p:cNvSpPr>
            <a:spLocks noGrp="1"/>
          </p:cNvSpPr>
          <p:nvPr>
            <p:ph type="sldNum" sz="quarter" idx="12"/>
          </p:nvPr>
        </p:nvSpPr>
        <p:spPr/>
        <p:txBody>
          <a:bodyPr/>
          <a:lstStyle/>
          <a:p>
            <a:fld id="{C4C9C067-D3FE-443F-8092-32E3B845AAA9}" type="slidenum">
              <a:rPr lang="en-US" smtClean="0"/>
              <a:pPr/>
              <a:t>8</a:t>
            </a:fld>
            <a:endParaRPr lang="en-US"/>
          </a:p>
        </p:txBody>
      </p:sp>
    </p:spTree>
    <p:extLst>
      <p:ext uri="{BB962C8B-B14F-4D97-AF65-F5344CB8AC3E}">
        <p14:creationId xmlns:p14="http://schemas.microsoft.com/office/powerpoint/2010/main" val="4270517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Defenses to Personal Claims</a:t>
            </a:r>
            <a:endParaRPr lang="en-US" dirty="0"/>
          </a:p>
        </p:txBody>
      </p:sp>
      <p:sp>
        <p:nvSpPr>
          <p:cNvPr id="3" name="Content Placeholder 2"/>
          <p:cNvSpPr>
            <a:spLocks noGrp="1"/>
          </p:cNvSpPr>
          <p:nvPr>
            <p:ph idx="1"/>
          </p:nvPr>
        </p:nvSpPr>
        <p:spPr/>
        <p:txBody>
          <a:bodyPr/>
          <a:lstStyle/>
          <a:p>
            <a:r>
              <a:rPr lang="en-US" dirty="0" smtClean="0"/>
              <a:t>Absolute immunity - legislators, judges, prosecutors (only for their direct prosecutorial duties).</a:t>
            </a:r>
          </a:p>
          <a:p>
            <a:r>
              <a:rPr lang="en-US" dirty="0" smtClean="0"/>
              <a:t>Qualified immunity - everyone else.</a:t>
            </a:r>
          </a:p>
          <a:p>
            <a:pPr lvl="1"/>
            <a:r>
              <a:rPr lang="en-US" dirty="0" smtClean="0"/>
              <a:t>Next slide</a:t>
            </a:r>
            <a:endParaRPr lang="en-US" dirty="0"/>
          </a:p>
        </p:txBody>
      </p:sp>
      <p:sp>
        <p:nvSpPr>
          <p:cNvPr id="4" name="Slide Number Placeholder 3"/>
          <p:cNvSpPr>
            <a:spLocks noGrp="1"/>
          </p:cNvSpPr>
          <p:nvPr>
            <p:ph type="sldNum" sz="quarter" idx="12"/>
          </p:nvPr>
        </p:nvSpPr>
        <p:spPr/>
        <p:txBody>
          <a:bodyPr/>
          <a:lstStyle/>
          <a:p>
            <a:fld id="{C4C9C067-D3FE-443F-8092-32E3B845AAA9}" type="slidenum">
              <a:rPr lang="en-US" smtClean="0"/>
              <a:pPr/>
              <a:t>9</a:t>
            </a:fld>
            <a:endParaRPr lang="en-US"/>
          </a:p>
        </p:txBody>
      </p:sp>
    </p:spTree>
    <p:extLst>
      <p:ext uri="{BB962C8B-B14F-4D97-AF65-F5344CB8AC3E}">
        <p14:creationId xmlns:p14="http://schemas.microsoft.com/office/powerpoint/2010/main" val="3511396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503</TotalTime>
  <Words>3337</Words>
  <Application>Microsoft Office PowerPoint</Application>
  <PresentationFormat>On-screen Show (4:3)</PresentationFormat>
  <Paragraphs>312</Paragraphs>
  <Slides>59</Slides>
  <Notes>1</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Blends</vt:lpstr>
      <vt:lpstr>Suing the Government</vt:lpstr>
      <vt:lpstr>42 USC 1983</vt:lpstr>
      <vt:lpstr>42 USC § 1983. Civil action for deprivation of rights</vt:lpstr>
      <vt:lpstr>Background</vt:lpstr>
      <vt:lpstr>The Constitutional Violation</vt:lpstr>
      <vt:lpstr>Who Can You Sue?</vt:lpstr>
      <vt:lpstr>11th Amendment</vt:lpstr>
      <vt:lpstr>What Can You Get?</vt:lpstr>
      <vt:lpstr>Defenses to Personal Claims</vt:lpstr>
      <vt:lpstr>Qualified Immunity: Harlow v. Fitzgerald, 457 U.S. 800 (1982)</vt:lpstr>
      <vt:lpstr>The Policy Rationale for Qualified Immunity</vt:lpstr>
      <vt:lpstr>Standards for Qualified Immunity</vt:lpstr>
      <vt:lpstr>Federal Tort Claims Act</vt:lpstr>
      <vt:lpstr>History</vt:lpstr>
      <vt:lpstr>Court of Claims</vt:lpstr>
      <vt:lpstr>Federal Tort Claims Act</vt:lpstr>
      <vt:lpstr>FTCA Procedure</vt:lpstr>
      <vt:lpstr>Causes of Action under the FTCA - Sec 2672</vt:lpstr>
      <vt:lpstr>Limitations on Liability - Sec 2674</vt:lpstr>
      <vt:lpstr>Exceptions to the FTCA - § 28 USC Sec 2680</vt:lpstr>
      <vt:lpstr>Bivens v. Six Unknown Named Agents, 403 U.S. 388 (1971)</vt:lpstr>
      <vt:lpstr>2680(h) - intentional torts by police officers - revised after Bivens</vt:lpstr>
      <vt:lpstr>Administrative Procedural Requirements - Sec 2675</vt:lpstr>
      <vt:lpstr>What if the Agency Does Not Act on the Claim?</vt:lpstr>
      <vt:lpstr>Filing a Claim is Jurisdictional</vt:lpstr>
      <vt:lpstr>Dalehite v. U.S., 346 U.S. 15 (1953)</vt:lpstr>
      <vt:lpstr>The General Claim</vt:lpstr>
      <vt:lpstr>Specific Findings by the Trial Court</vt:lpstr>
      <vt:lpstr>The Statutory Defense</vt:lpstr>
      <vt:lpstr>What is the Intent of this Provision?</vt:lpstr>
      <vt:lpstr>The United States Supreme Court Ruling</vt:lpstr>
      <vt:lpstr>Allen v. United States, 816 F.2d 1417 (10th Cir. 1987) - This Clears up the Cloud</vt:lpstr>
      <vt:lpstr>Berkovitz by Berkovitz v. U.S., 486 U.S. 531 (1988)</vt:lpstr>
      <vt:lpstr>Background on Vaccine Liability</vt:lpstr>
      <vt:lpstr>Polio Vaccine</vt:lpstr>
      <vt:lpstr>Cutter Incident</vt:lpstr>
      <vt:lpstr>Post Cutter Incident</vt:lpstr>
      <vt:lpstr>Swine Flu</vt:lpstr>
      <vt:lpstr>Swine Flu - Legal Consequences</vt:lpstr>
      <vt:lpstr>Berkovitz by Berkovitz v. U.S., 486 U.S. 531 (1988)</vt:lpstr>
      <vt:lpstr>Varig Airlines (in Berkovitz)</vt:lpstr>
      <vt:lpstr>Agency Liability</vt:lpstr>
      <vt:lpstr>Epilog</vt:lpstr>
      <vt:lpstr>Pandemic Flu Vaccines</vt:lpstr>
      <vt:lpstr>Tort Claims in Louisiana</vt:lpstr>
      <vt:lpstr>Raw Oysters</vt:lpstr>
      <vt:lpstr>DHS Mandated Warning</vt:lpstr>
      <vt:lpstr>Where Does the Warning Have to be Posted??</vt:lpstr>
      <vt:lpstr>The Oyster Industry and Warnings</vt:lpstr>
      <vt:lpstr>Gregor v. Argenot Great Central Insurance Co., 851 So.2d 959 (La. 2003)</vt:lpstr>
      <vt:lpstr>The Claims</vt:lpstr>
      <vt:lpstr>Did the Oysters Really Make Him Sick?</vt:lpstr>
      <vt:lpstr>Do They Even Know Where the Oysters Came From?</vt:lpstr>
      <vt:lpstr>Trial Court</vt:lpstr>
      <vt:lpstr>Louisiana State Immunity</vt:lpstr>
      <vt:lpstr>Court's Analysis</vt:lpstr>
      <vt:lpstr>What was the Real Negligence of DHH?</vt:lpstr>
      <vt:lpstr>Public Health Risks</vt:lpstr>
      <vt:lpstr>Hepatitis in Bathhouses</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75</cp:revision>
  <dcterms:created xsi:type="dcterms:W3CDTF">2007-09-18T00:43:46Z</dcterms:created>
  <dcterms:modified xsi:type="dcterms:W3CDTF">2012-11-13T15:18:21Z</dcterms:modified>
</cp:coreProperties>
</file>