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sldIdLst>
    <p:sldId id="256" r:id="rId2"/>
    <p:sldId id="294" r:id="rId3"/>
    <p:sldId id="295" r:id="rId4"/>
    <p:sldId id="296" r:id="rId5"/>
    <p:sldId id="297" r:id="rId6"/>
    <p:sldId id="298" r:id="rId7"/>
    <p:sldId id="299" r:id="rId8"/>
    <p:sldId id="300" r:id="rId9"/>
    <p:sldId id="301" r:id="rId10"/>
    <p:sldId id="302" r:id="rId11"/>
    <p:sldId id="303" r:id="rId12"/>
    <p:sldId id="304"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5" autoAdjust="0"/>
    <p:restoredTop sz="86380"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3" Type="http://schemas.openxmlformats.org/officeDocument/2006/relationships/slide" Target="slides/slide7.xml"/><Relationship Id="rId7" Type="http://schemas.openxmlformats.org/officeDocument/2006/relationships/slide" Target="slides/slide11.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78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8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8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78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624C330-6AE1-4AB0-80CA-09621783F906}" type="slidenum">
              <a:rPr lang="en-US"/>
              <a:pPr>
                <a:defRPr/>
              </a:pPr>
              <a:t>‹#›</a:t>
            </a:fld>
            <a:endParaRPr lang="en-US"/>
          </a:p>
        </p:txBody>
      </p:sp>
    </p:spTree>
    <p:extLst>
      <p:ext uri="{BB962C8B-B14F-4D97-AF65-F5344CB8AC3E}">
        <p14:creationId xmlns:p14="http://schemas.microsoft.com/office/powerpoint/2010/main" val="4217467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00B2F46-EA9E-4D39-9D4B-6421413C4C45}" type="slidenum">
              <a:rPr lang="en-US"/>
              <a:pPr>
                <a:defRPr/>
              </a:pPr>
              <a:t>‹#›</a:t>
            </a:fld>
            <a:endParaRPr lang="en-US"/>
          </a:p>
        </p:txBody>
      </p:sp>
    </p:spTree>
    <p:extLst>
      <p:ext uri="{BB962C8B-B14F-4D97-AF65-F5344CB8AC3E}">
        <p14:creationId xmlns:p14="http://schemas.microsoft.com/office/powerpoint/2010/main" val="249941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F202B67-4890-4C5D-B0F3-3996616AA3B3}" type="slidenum">
              <a:rPr lang="en-US"/>
              <a:pPr>
                <a:defRPr/>
              </a:pPr>
              <a:t>‹#›</a:t>
            </a:fld>
            <a:endParaRPr lang="en-US"/>
          </a:p>
        </p:txBody>
      </p:sp>
    </p:spTree>
    <p:extLst>
      <p:ext uri="{BB962C8B-B14F-4D97-AF65-F5344CB8AC3E}">
        <p14:creationId xmlns:p14="http://schemas.microsoft.com/office/powerpoint/2010/main" val="109504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750180-BD95-4BDE-9B44-1E396EBAE26E}" type="slidenum">
              <a:rPr lang="en-US"/>
              <a:pPr>
                <a:defRPr/>
              </a:pPr>
              <a:t>‹#›</a:t>
            </a:fld>
            <a:endParaRPr lang="en-US"/>
          </a:p>
        </p:txBody>
      </p:sp>
    </p:spTree>
    <p:extLst>
      <p:ext uri="{BB962C8B-B14F-4D97-AF65-F5344CB8AC3E}">
        <p14:creationId xmlns:p14="http://schemas.microsoft.com/office/powerpoint/2010/main" val="1825925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7D7E05-7DBF-4760-945C-8A79699B3773}" type="slidenum">
              <a:rPr lang="en-US"/>
              <a:pPr>
                <a:defRPr/>
              </a:pPr>
              <a:t>‹#›</a:t>
            </a:fld>
            <a:endParaRPr lang="en-US"/>
          </a:p>
        </p:txBody>
      </p:sp>
    </p:spTree>
    <p:extLst>
      <p:ext uri="{BB962C8B-B14F-4D97-AF65-F5344CB8AC3E}">
        <p14:creationId xmlns:p14="http://schemas.microsoft.com/office/powerpoint/2010/main" val="256428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A17C6C-E938-4D8E-A13D-CA837276843E}" type="slidenum">
              <a:rPr lang="en-US"/>
              <a:pPr>
                <a:defRPr/>
              </a:pPr>
              <a:t>‹#›</a:t>
            </a:fld>
            <a:endParaRPr lang="en-US"/>
          </a:p>
        </p:txBody>
      </p:sp>
    </p:spTree>
    <p:extLst>
      <p:ext uri="{BB962C8B-B14F-4D97-AF65-F5344CB8AC3E}">
        <p14:creationId xmlns:p14="http://schemas.microsoft.com/office/powerpoint/2010/main" val="376095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2E4E12B-2913-4785-871D-DD79D1149626}" type="slidenum">
              <a:rPr lang="en-US"/>
              <a:pPr>
                <a:defRPr/>
              </a:pPr>
              <a:t>‹#›</a:t>
            </a:fld>
            <a:endParaRPr lang="en-US"/>
          </a:p>
        </p:txBody>
      </p:sp>
    </p:spTree>
    <p:extLst>
      <p:ext uri="{BB962C8B-B14F-4D97-AF65-F5344CB8AC3E}">
        <p14:creationId xmlns:p14="http://schemas.microsoft.com/office/powerpoint/2010/main" val="3375743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0D38C364-6EC3-43F7-B903-1A3B895EC013}" type="slidenum">
              <a:rPr lang="en-US"/>
              <a:pPr>
                <a:defRPr/>
              </a:pPr>
              <a:t>‹#›</a:t>
            </a:fld>
            <a:endParaRPr lang="en-US"/>
          </a:p>
        </p:txBody>
      </p:sp>
    </p:spTree>
    <p:extLst>
      <p:ext uri="{BB962C8B-B14F-4D97-AF65-F5344CB8AC3E}">
        <p14:creationId xmlns:p14="http://schemas.microsoft.com/office/powerpoint/2010/main" val="342011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AD400A7B-72BD-496C-9AC4-2BB7DB34A715}" type="slidenum">
              <a:rPr lang="en-US"/>
              <a:pPr>
                <a:defRPr/>
              </a:pPr>
              <a:t>‹#›</a:t>
            </a:fld>
            <a:endParaRPr lang="en-US"/>
          </a:p>
        </p:txBody>
      </p:sp>
    </p:spTree>
    <p:extLst>
      <p:ext uri="{BB962C8B-B14F-4D97-AF65-F5344CB8AC3E}">
        <p14:creationId xmlns:p14="http://schemas.microsoft.com/office/powerpoint/2010/main" val="88174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2DE0F686-ACCD-4EDF-9A44-9039D9562C1C}" type="slidenum">
              <a:rPr lang="en-US"/>
              <a:pPr>
                <a:defRPr/>
              </a:pPr>
              <a:t>‹#›</a:t>
            </a:fld>
            <a:endParaRPr lang="en-US"/>
          </a:p>
        </p:txBody>
      </p:sp>
    </p:spTree>
    <p:extLst>
      <p:ext uri="{BB962C8B-B14F-4D97-AF65-F5344CB8AC3E}">
        <p14:creationId xmlns:p14="http://schemas.microsoft.com/office/powerpoint/2010/main" val="149458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2CFC2-8752-46EE-B472-AEBF4D07CD47}" type="slidenum">
              <a:rPr lang="en-US"/>
              <a:pPr>
                <a:defRPr/>
              </a:pPr>
              <a:t>‹#›</a:t>
            </a:fld>
            <a:endParaRPr lang="en-US"/>
          </a:p>
        </p:txBody>
      </p:sp>
    </p:spTree>
    <p:extLst>
      <p:ext uri="{BB962C8B-B14F-4D97-AF65-F5344CB8AC3E}">
        <p14:creationId xmlns:p14="http://schemas.microsoft.com/office/powerpoint/2010/main" val="241877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894362F-256C-4B71-A71A-338C7B7B2B0F}" type="slidenum">
              <a:rPr lang="en-US"/>
              <a:pPr>
                <a:defRPr/>
              </a:pPr>
              <a:t>‹#›</a:t>
            </a:fld>
            <a:endParaRPr lang="en-US"/>
          </a:p>
        </p:txBody>
      </p:sp>
    </p:spTree>
    <p:extLst>
      <p:ext uri="{BB962C8B-B14F-4D97-AF65-F5344CB8AC3E}">
        <p14:creationId xmlns:p14="http://schemas.microsoft.com/office/powerpoint/2010/main" val="381471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F86FF64E-75DE-4BE0-B048-2A251DAFD1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Massachusetts v. E.P.A., 127 S.Ct. 1438 (2007) </a:t>
            </a:r>
          </a:p>
        </p:txBody>
      </p:sp>
      <p:sp>
        <p:nvSpPr>
          <p:cNvPr id="3075" name="Rectangle 3"/>
          <p:cNvSpPr>
            <a:spLocks noGrp="1" noChangeArrowheads="1"/>
          </p:cNvSpPr>
          <p:nvPr>
            <p:ph type="subTitle" idx="1"/>
          </p:nvPr>
        </p:nvSpPr>
        <p:spPr/>
        <p:txBody>
          <a:bodyPr/>
          <a:lstStyle/>
          <a:p>
            <a:pPr eaLnBrk="1" hangingPunct="1"/>
            <a:r>
              <a:rPr lang="en-US" smtClean="0"/>
              <a:t>Round 1</a:t>
            </a:r>
            <a:br>
              <a:rPr lang="en-US" smtClean="0"/>
            </a:br>
            <a:r>
              <a:rPr lang="en-US" smtClean="0"/>
              <a:t>Global Warming Litigation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DF06D-0C21-4FAC-A4C9-1A2D83D1848E}" type="slidenum">
              <a:rPr lang="en-US" smtClean="0"/>
              <a:pPr/>
              <a:t>10</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Causation </a:t>
            </a:r>
          </a:p>
        </p:txBody>
      </p:sp>
      <p:sp>
        <p:nvSpPr>
          <p:cNvPr id="28676" name="Rectangle 3"/>
          <p:cNvSpPr>
            <a:spLocks noGrp="1" noChangeArrowheads="1"/>
          </p:cNvSpPr>
          <p:nvPr>
            <p:ph type="body" idx="1"/>
          </p:nvPr>
        </p:nvSpPr>
        <p:spPr/>
        <p:txBody>
          <a:bodyPr/>
          <a:lstStyle/>
          <a:p>
            <a:pPr eaLnBrk="1" hangingPunct="1">
              <a:lnSpc>
                <a:spcPct val="80000"/>
              </a:lnSpc>
            </a:pPr>
            <a:r>
              <a:rPr lang="en-US" sz="2800" dirty="0" smtClean="0"/>
              <a:t>Why does EPA say causation fails? </a:t>
            </a:r>
          </a:p>
          <a:p>
            <a:pPr lvl="1" eaLnBrk="1" hangingPunct="1">
              <a:lnSpc>
                <a:spcPct val="80000"/>
              </a:lnSpc>
            </a:pPr>
            <a:r>
              <a:rPr lang="en-US" sz="2800" dirty="0" smtClean="0"/>
              <a:t>What does EPA say is the main reason its efforts will not change the outcome? </a:t>
            </a:r>
          </a:p>
          <a:p>
            <a:pPr eaLnBrk="1" hangingPunct="1">
              <a:lnSpc>
                <a:spcPct val="80000"/>
              </a:lnSpc>
            </a:pPr>
            <a:r>
              <a:rPr lang="en-US" sz="2800" dirty="0" smtClean="0"/>
              <a:t>Why does the court say small, incremental reforms are important?</a:t>
            </a:r>
          </a:p>
          <a:p>
            <a:pPr lvl="1" eaLnBrk="1" hangingPunct="1">
              <a:lnSpc>
                <a:spcPct val="80000"/>
              </a:lnSpc>
            </a:pPr>
            <a:r>
              <a:rPr lang="en-US" sz="2800" dirty="0" smtClean="0"/>
              <a:t>Does the court accept that automobile emissions are only a small contributor to global warming? </a:t>
            </a:r>
          </a:p>
          <a:p>
            <a:pPr eaLnBrk="1" hangingPunct="1">
              <a:lnSpc>
                <a:spcPct val="80000"/>
              </a:lnSpc>
            </a:pPr>
            <a:r>
              <a:rPr lang="en-US" sz="2800" dirty="0" smtClean="0"/>
              <a:t>Why would accepting the EPA's argument in this case hurt agencies in other cases when they want to regulate something? </a:t>
            </a:r>
          </a:p>
          <a:p>
            <a:pPr lvl="1" eaLnBrk="1" hangingPunct="1">
              <a:lnSpc>
                <a:spcPct val="80000"/>
              </a:lnSpc>
            </a:pPr>
            <a:r>
              <a:rPr lang="en-US" sz="2800" dirty="0" smtClean="0"/>
              <a:t>Think STI (sexually transmitted infection) control</a:t>
            </a:r>
          </a:p>
        </p:txBody>
      </p:sp>
    </p:spTree>
    <p:extLst>
      <p:ext uri="{BB962C8B-B14F-4D97-AF65-F5344CB8AC3E}">
        <p14:creationId xmlns:p14="http://schemas.microsoft.com/office/powerpoint/2010/main" val="2954199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D096B82-E74E-4FCE-876E-7DF7C2B01BE3}" type="slidenum">
              <a:rPr lang="en-US" smtClean="0"/>
              <a:pPr/>
              <a:t>11</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The Remedy </a:t>
            </a:r>
          </a:p>
        </p:txBody>
      </p:sp>
      <p:sp>
        <p:nvSpPr>
          <p:cNvPr id="29700" name="Rectangle 3"/>
          <p:cNvSpPr>
            <a:spLocks noGrp="1" noChangeArrowheads="1"/>
          </p:cNvSpPr>
          <p:nvPr>
            <p:ph type="body" idx="1"/>
          </p:nvPr>
        </p:nvSpPr>
        <p:spPr/>
        <p:txBody>
          <a:bodyPr/>
          <a:lstStyle/>
          <a:p>
            <a:pPr eaLnBrk="1" hangingPunct="1"/>
            <a:r>
              <a:rPr lang="en-US" dirty="0" smtClean="0"/>
              <a:t>Does redressability require that the remedy fix all the plaintiff's problems? </a:t>
            </a:r>
          </a:p>
          <a:p>
            <a:pPr eaLnBrk="1" hangingPunct="1"/>
            <a:r>
              <a:rPr lang="en-US" dirty="0" smtClean="0"/>
              <a:t>What does the court remind us about the factual arguments in this case as it sums up?  Have these been tested in court?</a:t>
            </a:r>
          </a:p>
          <a:p>
            <a:pPr eaLnBrk="1" hangingPunct="1"/>
            <a:r>
              <a:rPr lang="en-US" dirty="0" smtClean="0"/>
              <a:t>What does the court say Mass has standing to do? </a:t>
            </a:r>
          </a:p>
        </p:txBody>
      </p:sp>
    </p:spTree>
    <p:extLst>
      <p:ext uri="{BB962C8B-B14F-4D97-AF65-F5344CB8AC3E}">
        <p14:creationId xmlns:p14="http://schemas.microsoft.com/office/powerpoint/2010/main" val="2585203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77FC309-5549-4A74-99EC-78729D587DC3}" type="slidenum">
              <a:rPr lang="en-US" smtClean="0"/>
              <a:pPr/>
              <a:t>12</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The Dissent</a:t>
            </a:r>
          </a:p>
        </p:txBody>
      </p:sp>
      <p:sp>
        <p:nvSpPr>
          <p:cNvPr id="30724" name="Rectangle 3"/>
          <p:cNvSpPr>
            <a:spLocks noGrp="1" noChangeArrowheads="1"/>
          </p:cNvSpPr>
          <p:nvPr>
            <p:ph type="body" idx="1"/>
          </p:nvPr>
        </p:nvSpPr>
        <p:spPr/>
        <p:txBody>
          <a:bodyPr/>
          <a:lstStyle/>
          <a:p>
            <a:pPr eaLnBrk="1" hangingPunct="1"/>
            <a:r>
              <a:rPr lang="en-US" sz="2800" dirty="0" smtClean="0"/>
              <a:t>What is the heart of the dissent's belief that this is a political question?</a:t>
            </a:r>
          </a:p>
          <a:p>
            <a:pPr lvl="1" eaLnBrk="1" hangingPunct="1"/>
            <a:r>
              <a:rPr lang="en-US" sz="2800" dirty="0" smtClean="0"/>
              <a:t>Is there merit to this argument?</a:t>
            </a:r>
          </a:p>
          <a:p>
            <a:pPr eaLnBrk="1" hangingPunct="1"/>
            <a:r>
              <a:rPr lang="en-US" sz="2800" dirty="0" smtClean="0"/>
              <a:t>Will US auto emissions standards affect global warming in a measurable, as opposed to theoretical way?</a:t>
            </a:r>
          </a:p>
          <a:p>
            <a:pPr lvl="1" eaLnBrk="1" hangingPunct="1"/>
            <a:r>
              <a:rPr lang="en-US" sz="2800" dirty="0" smtClean="0"/>
              <a:t>Does this meet the traditional tests for </a:t>
            </a:r>
            <a:r>
              <a:rPr lang="en-US" sz="2800" dirty="0" err="1" smtClean="0"/>
              <a:t>redressablity</a:t>
            </a:r>
            <a:r>
              <a:rPr lang="en-US" sz="2800" dirty="0" smtClean="0"/>
              <a:t>?</a:t>
            </a:r>
          </a:p>
          <a:p>
            <a:pPr eaLnBrk="1" hangingPunct="1"/>
            <a:r>
              <a:rPr lang="en-US" sz="2800" dirty="0" smtClean="0"/>
              <a:t>This was a 5-4, Stevens driven case - will it survive?</a:t>
            </a:r>
          </a:p>
        </p:txBody>
      </p:sp>
    </p:spTree>
    <p:extLst>
      <p:ext uri="{BB962C8B-B14F-4D97-AF65-F5344CB8AC3E}">
        <p14:creationId xmlns:p14="http://schemas.microsoft.com/office/powerpoint/2010/main" val="324778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r>
              <a:rPr lang="en-US" dirty="0" smtClean="0"/>
              <a:t>Standing in This Case</a:t>
            </a:r>
          </a:p>
        </p:txBody>
      </p:sp>
      <p:sp>
        <p:nvSpPr>
          <p:cNvPr id="20483" name="Rectangle 4"/>
          <p:cNvSpPr>
            <a:spLocks noGrp="1" noChangeArrowheads="1"/>
          </p:cNvSpPr>
          <p:nvPr>
            <p:ph type="subTitle" idx="1"/>
          </p:nvPr>
        </p:nvSpPr>
        <p:spPr/>
        <p:txBody>
          <a:bodyPr/>
          <a:lstStyle/>
          <a:p>
            <a:pPr eaLnBrk="1" hangingPunct="1"/>
            <a:endParaRPr lang="en-US" smtClean="0"/>
          </a:p>
        </p:txBody>
      </p:sp>
    </p:spTree>
    <p:extLst>
      <p:ext uri="{BB962C8B-B14F-4D97-AF65-F5344CB8AC3E}">
        <p14:creationId xmlns:p14="http://schemas.microsoft.com/office/powerpoint/2010/main" val="2672416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Case and Controversy</a:t>
            </a:r>
          </a:p>
        </p:txBody>
      </p:sp>
      <p:sp>
        <p:nvSpPr>
          <p:cNvPr id="3" name="Content Placeholder 2"/>
          <p:cNvSpPr>
            <a:spLocks noGrp="1"/>
          </p:cNvSpPr>
          <p:nvPr>
            <p:ph idx="1"/>
          </p:nvPr>
        </p:nvSpPr>
        <p:spPr/>
        <p:txBody>
          <a:bodyPr>
            <a:normAutofit fontScale="85000" lnSpcReduction="20000"/>
          </a:bodyPr>
          <a:lstStyle/>
          <a:p>
            <a:pPr>
              <a:defRPr/>
            </a:pPr>
            <a:r>
              <a:rPr lang="en-US" dirty="0" smtClean="0"/>
              <a:t>"While it does not matter how many persons have been injured by the challenged action, the party bringing suit must show that the action injures him in a concrete and personal way. This requirement is not just an empty formality. It preserves the vitality of the adversarial process by assuring both that the parties before the court have an actual, as opposed to professed, stake in the outcome, and that the legal questions presented ... will be resolved, not in the rarified atmosphere of a debating society, but in a concrete factual context conducive to a realistic appreciation of the consequences of judicial action." 504 U. S., at 581 (Lujan)</a:t>
            </a:r>
            <a:endParaRPr lang="en-US" dirty="0"/>
          </a:p>
        </p:txBody>
      </p:sp>
      <p:sp>
        <p:nvSpPr>
          <p:cNvPr id="2150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84137D3-3251-4042-9418-BA472735763C}" type="slidenum">
              <a:rPr lang="en-US" smtClean="0"/>
              <a:pPr/>
              <a:t>3</a:t>
            </a:fld>
            <a:endParaRPr lang="en-US" smtClean="0"/>
          </a:p>
        </p:txBody>
      </p:sp>
    </p:spTree>
    <p:extLst>
      <p:ext uri="{BB962C8B-B14F-4D97-AF65-F5344CB8AC3E}">
        <p14:creationId xmlns:p14="http://schemas.microsoft.com/office/powerpoint/2010/main" val="3272758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Is this a Procedural Rights Case?</a:t>
            </a:r>
          </a:p>
        </p:txBody>
      </p:sp>
      <p:sp>
        <p:nvSpPr>
          <p:cNvPr id="22531" name="Content Placeholder 2"/>
          <p:cNvSpPr>
            <a:spLocks noGrp="1"/>
          </p:cNvSpPr>
          <p:nvPr>
            <p:ph idx="1"/>
          </p:nvPr>
        </p:nvSpPr>
        <p:spPr/>
        <p:txBody>
          <a:bodyPr/>
          <a:lstStyle/>
          <a:p>
            <a:r>
              <a:rPr lang="en-US" dirty="0" smtClean="0"/>
              <a:t>However, a litigant to whom Congress has "accorded a procedural right to protect his concrete interests," -- here, the right to challenge agency action unlawfully withheld, §7607(b)(1) -- "can assert that right without meeting all the normal standards for redressability and immediacy..."</a:t>
            </a:r>
          </a:p>
        </p:txBody>
      </p:sp>
      <p:sp>
        <p:nvSpPr>
          <p:cNvPr id="2253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2B35511-3C0B-484D-9834-E2A82D964FAE}" type="slidenum">
              <a:rPr lang="en-US" smtClean="0"/>
              <a:pPr/>
              <a:t>4</a:t>
            </a:fld>
            <a:endParaRPr lang="en-US" smtClean="0"/>
          </a:p>
        </p:txBody>
      </p:sp>
    </p:spTree>
    <p:extLst>
      <p:ext uri="{BB962C8B-B14F-4D97-AF65-F5344CB8AC3E}">
        <p14:creationId xmlns:p14="http://schemas.microsoft.com/office/powerpoint/2010/main" val="253210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What is §7607(b)(1)?</a:t>
            </a:r>
          </a:p>
        </p:txBody>
      </p:sp>
      <p:sp>
        <p:nvSpPr>
          <p:cNvPr id="3" name="Content Placeholder 2"/>
          <p:cNvSpPr>
            <a:spLocks noGrp="1"/>
          </p:cNvSpPr>
          <p:nvPr>
            <p:ph idx="1"/>
          </p:nvPr>
        </p:nvSpPr>
        <p:spPr/>
        <p:txBody>
          <a:bodyPr>
            <a:normAutofit fontScale="70000" lnSpcReduction="20000"/>
          </a:bodyPr>
          <a:lstStyle/>
          <a:p>
            <a:pPr>
              <a:defRPr/>
            </a:pPr>
            <a:r>
              <a:rPr lang="en-US" dirty="0"/>
              <a:t>(b) Judicial review (1) A petition for review of action of the Administrator in promulgating any national primary or secondary ambient air quality standard, any emission standard or requirement under section 7412 of this title, any standard of performance or requirement under section 7411 of this title, any standard under section 7521 of this title (other than a standard required to be prescribed under section 7521 (b)(1) of this title), any determination under section 7521 (b)(5) [1] of this title, any control or prohibition under section 7545 of this title, any standard under section 7571 of this title, any rule issued under section 7413, 7419, or under section 7420 of this title, or any other nationally applicable regulations promulgated, or final action taken, by the Administrator under this chapter may be filed only in the United States Court of Appeals for the District of Columbia</a:t>
            </a:r>
            <a:r>
              <a:rPr lang="en-US" dirty="0" smtClean="0"/>
              <a:t>.</a:t>
            </a:r>
          </a:p>
          <a:p>
            <a:pPr>
              <a:defRPr/>
            </a:pPr>
            <a:r>
              <a:rPr lang="en-US" dirty="0" smtClean="0"/>
              <a:t>Specific Clean Air Act Provision on Jurisdiction</a:t>
            </a:r>
            <a:endParaRPr lang="en-US" dirty="0"/>
          </a:p>
        </p:txBody>
      </p:sp>
      <p:sp>
        <p:nvSpPr>
          <p:cNvPr id="2355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3D4932-285C-41CE-BB00-1BDD94AAB9CF}" type="slidenum">
              <a:rPr lang="en-US" smtClean="0"/>
              <a:pPr/>
              <a:t>5</a:t>
            </a:fld>
            <a:endParaRPr lang="en-US" smtClean="0"/>
          </a:p>
        </p:txBody>
      </p:sp>
    </p:spTree>
    <p:extLst>
      <p:ext uri="{BB962C8B-B14F-4D97-AF65-F5344CB8AC3E}">
        <p14:creationId xmlns:p14="http://schemas.microsoft.com/office/powerpoint/2010/main" val="1244920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B1F4C24-AE6E-47BC-8026-6D8BCEE1B097}" type="slidenum">
              <a:rPr lang="en-US" smtClean="0"/>
              <a:pPr/>
              <a:t>6</a:t>
            </a:fld>
            <a:endParaRPr lang="en-US" smtClean="0"/>
          </a:p>
        </p:txBody>
      </p:sp>
      <p:sp>
        <p:nvSpPr>
          <p:cNvPr id="24579" name="Rectangle 2"/>
          <p:cNvSpPr>
            <a:spLocks noGrp="1" noChangeArrowheads="1"/>
          </p:cNvSpPr>
          <p:nvPr>
            <p:ph type="title"/>
          </p:nvPr>
        </p:nvSpPr>
        <p:spPr/>
        <p:txBody>
          <a:bodyPr/>
          <a:lstStyle/>
          <a:p>
            <a:pPr eaLnBrk="1" hangingPunct="1"/>
            <a:r>
              <a:rPr lang="en-US" sz="3200" dirty="0" smtClean="0"/>
              <a:t>Does Plaintiff have to show that the rule will solve global warming?</a:t>
            </a:r>
          </a:p>
        </p:txBody>
      </p:sp>
      <p:sp>
        <p:nvSpPr>
          <p:cNvPr id="25604"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a:t>Sugar Cane </a:t>
            </a:r>
            <a:r>
              <a:rPr lang="en-US" dirty="0" smtClean="0"/>
              <a:t>Growers:</a:t>
            </a:r>
          </a:p>
          <a:p>
            <a:pPr lvl="1" eaLnBrk="1" hangingPunct="1">
              <a:lnSpc>
                <a:spcPct val="90000"/>
              </a:lnSpc>
              <a:defRPr/>
            </a:pPr>
            <a:r>
              <a:rPr lang="en-US" dirty="0" smtClean="0"/>
              <a:t>"A [litigant] who alleges a deprivation of a procedural protection to which he is entitled </a:t>
            </a:r>
            <a:r>
              <a:rPr lang="en-US" i="1" dirty="0" smtClean="0"/>
              <a:t>never has to prove that if he had received the procedure the substantive result would have been altered</a:t>
            </a:r>
            <a:r>
              <a:rPr lang="en-US" dirty="0" smtClean="0"/>
              <a:t>. All that is necessary is to show that the procedural step was connected to the substantive result" </a:t>
            </a:r>
          </a:p>
          <a:p>
            <a:pPr eaLnBrk="1" hangingPunct="1">
              <a:lnSpc>
                <a:spcPct val="90000"/>
              </a:lnSpc>
              <a:defRPr/>
            </a:pPr>
            <a:r>
              <a:rPr lang="en-US" dirty="0" smtClean="0"/>
              <a:t>Why is this going to be critical for a global warming case? </a:t>
            </a:r>
          </a:p>
        </p:txBody>
      </p:sp>
    </p:spTree>
    <p:extLst>
      <p:ext uri="{BB962C8B-B14F-4D97-AF65-F5344CB8AC3E}">
        <p14:creationId xmlns:p14="http://schemas.microsoft.com/office/powerpoint/2010/main" val="557847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3AFCEA8-01B4-4CCF-B5AA-601E32B576B2}" type="slidenum">
              <a:rPr lang="en-US" smtClean="0"/>
              <a:pPr/>
              <a:t>7</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Do the same standing requirements apply to states as to individuals?</a:t>
            </a:r>
          </a:p>
        </p:txBody>
      </p:sp>
      <p:sp>
        <p:nvSpPr>
          <p:cNvPr id="25604" name="Rectangle 3"/>
          <p:cNvSpPr>
            <a:spLocks noGrp="1" noChangeArrowheads="1"/>
          </p:cNvSpPr>
          <p:nvPr>
            <p:ph type="body" idx="1"/>
          </p:nvPr>
        </p:nvSpPr>
        <p:spPr/>
        <p:txBody>
          <a:bodyPr/>
          <a:lstStyle/>
          <a:p>
            <a:pPr eaLnBrk="1" hangingPunct="1">
              <a:lnSpc>
                <a:spcPct val="80000"/>
              </a:lnSpc>
            </a:pPr>
            <a:r>
              <a:rPr lang="en-US" sz="2800" dirty="0" smtClean="0"/>
              <a:t>" This is a suit by a State for an injury to it in its capacity of quasi-sovereign. In that capacity the State has an interest independent of and behind the titles of its citizens, in all the earth and air within its domain. It has the last word as to whether its mountains shall be stripped of their forests and its inhabitants shall breathe pure air." </a:t>
            </a:r>
          </a:p>
          <a:p>
            <a:pPr lvl="1" eaLnBrk="1" hangingPunct="1">
              <a:lnSpc>
                <a:spcPct val="80000"/>
              </a:lnSpc>
            </a:pPr>
            <a:r>
              <a:rPr lang="en-US" sz="2800" dirty="0" smtClean="0"/>
              <a:t>Justice Holmes explained in Georgia v. Tennessee Copper Co., 206 U. S. 230, 237 (1907) </a:t>
            </a:r>
          </a:p>
          <a:p>
            <a:pPr eaLnBrk="1" hangingPunct="1">
              <a:lnSpc>
                <a:spcPct val="80000"/>
              </a:lnSpc>
            </a:pPr>
            <a:r>
              <a:rPr lang="en-US" sz="2800" dirty="0" smtClean="0"/>
              <a:t>Did anyone notice this case in lower court litigation?</a:t>
            </a:r>
          </a:p>
          <a:p>
            <a:pPr lvl="1" eaLnBrk="1" hangingPunct="1">
              <a:lnSpc>
                <a:spcPct val="80000"/>
              </a:lnSpc>
            </a:pPr>
            <a:r>
              <a:rPr lang="en-US" sz="2800" dirty="0" smtClean="0"/>
              <a:t>Why not?</a:t>
            </a:r>
          </a:p>
        </p:txBody>
      </p:sp>
    </p:spTree>
    <p:extLst>
      <p:ext uri="{BB962C8B-B14F-4D97-AF65-F5344CB8AC3E}">
        <p14:creationId xmlns:p14="http://schemas.microsoft.com/office/powerpoint/2010/main" val="2403552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B6B02C4-15D3-4390-93FF-6EA250657CAE}" type="slidenum">
              <a:rPr lang="en-US" smtClean="0"/>
              <a:pPr/>
              <a:t>8</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What is the particularized injury that Mass claims to its own lands? </a:t>
            </a:r>
          </a:p>
        </p:txBody>
      </p:sp>
      <p:sp>
        <p:nvSpPr>
          <p:cNvPr id="26628" name="Rectangle 3"/>
          <p:cNvSpPr>
            <a:spLocks noGrp="1" noChangeArrowheads="1"/>
          </p:cNvSpPr>
          <p:nvPr>
            <p:ph type="body" idx="1"/>
          </p:nvPr>
        </p:nvSpPr>
        <p:spPr/>
        <p:txBody>
          <a:bodyPr/>
          <a:lstStyle/>
          <a:p>
            <a:pPr eaLnBrk="1" hangingPunct="1"/>
            <a:r>
              <a:rPr lang="en-US" sz="2800" dirty="0" smtClean="0"/>
              <a:t>Because the Commonwealth "owns a substantial portion of the state's coastal property," it has alleged a particularized injury in its capacity as a landowner. The severity of that injury will only increase over the course of the next century: If sea levels continue to rise as predicted, one Massachusetts official believes that a significant fraction of coastal property will be "either permanently lost through inundation or temporarily lost through periodic storm surge and flooding events." </a:t>
            </a:r>
          </a:p>
          <a:p>
            <a:pPr eaLnBrk="1" hangingPunct="1"/>
            <a:r>
              <a:rPr lang="en-US" sz="2800" dirty="0" smtClean="0"/>
              <a:t>Sound familiar?</a:t>
            </a:r>
          </a:p>
        </p:txBody>
      </p:sp>
    </p:spTree>
    <p:extLst>
      <p:ext uri="{BB962C8B-B14F-4D97-AF65-F5344CB8AC3E}">
        <p14:creationId xmlns:p14="http://schemas.microsoft.com/office/powerpoint/2010/main" val="487143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303CDE-C3E3-4AC5-9EBE-2305F0CB3983}" type="slidenum">
              <a:rPr lang="en-US" smtClean="0"/>
              <a:pPr/>
              <a:t>9</a:t>
            </a:fld>
            <a:endParaRPr lang="en-US" smtClean="0"/>
          </a:p>
        </p:txBody>
      </p:sp>
      <p:sp>
        <p:nvSpPr>
          <p:cNvPr id="27651" name="Rectangle 2"/>
          <p:cNvSpPr>
            <a:spLocks noGrp="1" noChangeArrowheads="1"/>
          </p:cNvSpPr>
          <p:nvPr>
            <p:ph type="title"/>
          </p:nvPr>
        </p:nvSpPr>
        <p:spPr/>
        <p:txBody>
          <a:bodyPr/>
          <a:lstStyle/>
          <a:p>
            <a:pPr eaLnBrk="1" hangingPunct="1"/>
            <a:r>
              <a:rPr lang="en-US" dirty="0" smtClean="0"/>
              <a:t>Dissent - The State as Parens Patria</a:t>
            </a:r>
          </a:p>
        </p:txBody>
      </p:sp>
      <p:sp>
        <p:nvSpPr>
          <p:cNvPr id="27652" name="Rectangle 3"/>
          <p:cNvSpPr>
            <a:spLocks noGrp="1" noChangeArrowheads="1"/>
          </p:cNvSpPr>
          <p:nvPr>
            <p:ph type="body" idx="1"/>
          </p:nvPr>
        </p:nvSpPr>
        <p:spPr/>
        <p:txBody>
          <a:bodyPr/>
          <a:lstStyle/>
          <a:p>
            <a:pPr eaLnBrk="1" hangingPunct="1"/>
            <a:r>
              <a:rPr lang="en-US" dirty="0" smtClean="0"/>
              <a:t>As a general rule, we have held that while a State might assert a quasi-sovereign right as </a:t>
            </a:r>
            <a:r>
              <a:rPr lang="en-US" dirty="0" err="1" smtClean="0"/>
              <a:t>parens</a:t>
            </a:r>
            <a:r>
              <a:rPr lang="en-US" dirty="0" smtClean="0"/>
              <a:t> </a:t>
            </a:r>
            <a:r>
              <a:rPr lang="en-US" dirty="0" err="1" smtClean="0"/>
              <a:t>patriae</a:t>
            </a:r>
            <a:r>
              <a:rPr lang="en-US" dirty="0" smtClean="0"/>
              <a:t> "for the protection of its citizens, it is no part of its duty or power to enforce their rights in respect of their relations with the Federal Government. In that field it is the United States, and not the State, which represents them." Massachusetts v. Mellon, 262 U. S. 447, 485-486 (1923)</a:t>
            </a:r>
          </a:p>
        </p:txBody>
      </p:sp>
    </p:spTree>
    <p:extLst>
      <p:ext uri="{BB962C8B-B14F-4D97-AF65-F5344CB8AC3E}">
        <p14:creationId xmlns:p14="http://schemas.microsoft.com/office/powerpoint/2010/main" val="1870738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170</TotalTime>
  <Words>990</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Massachusetts v. E.P.A., 127 S.Ct. 1438 (2007) </vt:lpstr>
      <vt:lpstr>Standing in This Case</vt:lpstr>
      <vt:lpstr>Case and Controversy</vt:lpstr>
      <vt:lpstr>Is this a Procedural Rights Case?</vt:lpstr>
      <vt:lpstr>What is §7607(b)(1)?</vt:lpstr>
      <vt:lpstr>Does Plaintiff have to show that the rule will solve global warming?</vt:lpstr>
      <vt:lpstr>Do the same standing requirements apply to states as to individuals?</vt:lpstr>
      <vt:lpstr>What is the particularized injury that Mass claims to its own lands? </vt:lpstr>
      <vt:lpstr>Dissent - The State as Parens Patria</vt:lpstr>
      <vt:lpstr>Causation </vt:lpstr>
      <vt:lpstr>The Remedy </vt:lpstr>
      <vt:lpstr>The Dissent</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v. E.P.A., 127 S.Ct. 1438 (2007)</dc:title>
  <dc:creator>edward</dc:creator>
  <cp:lastModifiedBy>Edward P Richards</cp:lastModifiedBy>
  <cp:revision>75</cp:revision>
  <dcterms:created xsi:type="dcterms:W3CDTF">2009-10-27T12:28:23Z</dcterms:created>
  <dcterms:modified xsi:type="dcterms:W3CDTF">2012-10-11T18:20:12Z</dcterms:modified>
</cp:coreProperties>
</file>